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45"/>
  </p:notesMasterIdLst>
  <p:handoutMasterIdLst>
    <p:handoutMasterId r:id="rId146"/>
  </p:handoutMasterIdLst>
  <p:sldIdLst>
    <p:sldId id="256" r:id="rId3"/>
    <p:sldId id="385" r:id="rId4"/>
    <p:sldId id="393" r:id="rId5"/>
    <p:sldId id="392" r:id="rId6"/>
    <p:sldId id="386" r:id="rId7"/>
    <p:sldId id="388" r:id="rId8"/>
    <p:sldId id="389" r:id="rId9"/>
    <p:sldId id="391" r:id="rId10"/>
    <p:sldId id="390" r:id="rId11"/>
    <p:sldId id="399" r:id="rId12"/>
    <p:sldId id="400" r:id="rId13"/>
    <p:sldId id="295" r:id="rId14"/>
    <p:sldId id="401" r:id="rId15"/>
    <p:sldId id="402" r:id="rId16"/>
    <p:sldId id="311" r:id="rId17"/>
    <p:sldId id="312" r:id="rId18"/>
    <p:sldId id="313" r:id="rId19"/>
    <p:sldId id="315" r:id="rId20"/>
    <p:sldId id="316" r:id="rId21"/>
    <p:sldId id="317" r:id="rId22"/>
    <p:sldId id="318" r:id="rId23"/>
    <p:sldId id="319" r:id="rId24"/>
    <p:sldId id="322" r:id="rId25"/>
    <p:sldId id="323" r:id="rId26"/>
    <p:sldId id="324" r:id="rId27"/>
    <p:sldId id="325" r:id="rId28"/>
    <p:sldId id="327" r:id="rId29"/>
    <p:sldId id="328" r:id="rId30"/>
    <p:sldId id="329" r:id="rId31"/>
    <p:sldId id="330" r:id="rId32"/>
    <p:sldId id="331" r:id="rId33"/>
    <p:sldId id="332" r:id="rId34"/>
    <p:sldId id="333" r:id="rId35"/>
    <p:sldId id="334" r:id="rId36"/>
    <p:sldId id="335" r:id="rId37"/>
    <p:sldId id="336" r:id="rId38"/>
    <p:sldId id="337" r:id="rId39"/>
    <p:sldId id="338" r:id="rId40"/>
    <p:sldId id="339" r:id="rId41"/>
    <p:sldId id="340" r:id="rId42"/>
    <p:sldId id="376" r:id="rId43"/>
    <p:sldId id="365" r:id="rId44"/>
    <p:sldId id="366" r:id="rId45"/>
    <p:sldId id="367" r:id="rId46"/>
    <p:sldId id="368" r:id="rId47"/>
    <p:sldId id="369" r:id="rId48"/>
    <p:sldId id="370" r:id="rId49"/>
    <p:sldId id="371" r:id="rId50"/>
    <p:sldId id="403" r:id="rId51"/>
    <p:sldId id="372" r:id="rId52"/>
    <p:sldId id="406" r:id="rId53"/>
    <p:sldId id="443" r:id="rId54"/>
    <p:sldId id="417" r:id="rId55"/>
    <p:sldId id="374" r:id="rId56"/>
    <p:sldId id="375" r:id="rId57"/>
    <p:sldId id="344" r:id="rId58"/>
    <p:sldId id="345" r:id="rId59"/>
    <p:sldId id="415" r:id="rId60"/>
    <p:sldId id="407" r:id="rId61"/>
    <p:sldId id="414" r:id="rId62"/>
    <p:sldId id="408" r:id="rId63"/>
    <p:sldId id="409" r:id="rId64"/>
    <p:sldId id="410" r:id="rId65"/>
    <p:sldId id="411" r:id="rId66"/>
    <p:sldId id="412" r:id="rId67"/>
    <p:sldId id="413" r:id="rId68"/>
    <p:sldId id="444" r:id="rId69"/>
    <p:sldId id="445" r:id="rId70"/>
    <p:sldId id="462" r:id="rId71"/>
    <p:sldId id="463" r:id="rId72"/>
    <p:sldId id="464" r:id="rId73"/>
    <p:sldId id="465" r:id="rId74"/>
    <p:sldId id="416" r:id="rId75"/>
    <p:sldId id="346" r:id="rId76"/>
    <p:sldId id="418" r:id="rId77"/>
    <p:sldId id="419" r:id="rId78"/>
    <p:sldId id="420" r:id="rId79"/>
    <p:sldId id="421" r:id="rId80"/>
    <p:sldId id="422" r:id="rId81"/>
    <p:sldId id="423" r:id="rId82"/>
    <p:sldId id="347" r:id="rId83"/>
    <p:sldId id="352" r:id="rId84"/>
    <p:sldId id="353" r:id="rId85"/>
    <p:sldId id="405" r:id="rId86"/>
    <p:sldId id="373" r:id="rId87"/>
    <p:sldId id="358" r:id="rId88"/>
    <p:sldId id="380" r:id="rId89"/>
    <p:sldId id="359" r:id="rId90"/>
    <p:sldId id="395" r:id="rId91"/>
    <p:sldId id="394" r:id="rId92"/>
    <p:sldId id="396" r:id="rId93"/>
    <p:sldId id="397" r:id="rId94"/>
    <p:sldId id="398" r:id="rId95"/>
    <p:sldId id="360" r:id="rId96"/>
    <p:sldId id="377" r:id="rId97"/>
    <p:sldId id="378" r:id="rId98"/>
    <p:sldId id="381" r:id="rId99"/>
    <p:sldId id="382" r:id="rId100"/>
    <p:sldId id="383" r:id="rId101"/>
    <p:sldId id="384" r:id="rId102"/>
    <p:sldId id="362" r:id="rId103"/>
    <p:sldId id="379" r:id="rId104"/>
    <p:sldId id="363" r:id="rId105"/>
    <p:sldId id="427" r:id="rId106"/>
    <p:sldId id="429" r:id="rId107"/>
    <p:sldId id="430" r:id="rId108"/>
    <p:sldId id="431" r:id="rId109"/>
    <p:sldId id="432" r:id="rId110"/>
    <p:sldId id="433" r:id="rId111"/>
    <p:sldId id="434" r:id="rId112"/>
    <p:sldId id="435" r:id="rId113"/>
    <p:sldId id="436" r:id="rId114"/>
    <p:sldId id="437" r:id="rId115"/>
    <p:sldId id="438" r:id="rId116"/>
    <p:sldId id="439" r:id="rId117"/>
    <p:sldId id="424" r:id="rId118"/>
    <p:sldId id="466" r:id="rId119"/>
    <p:sldId id="425" r:id="rId120"/>
    <p:sldId id="426" r:id="rId121"/>
    <p:sldId id="440" r:id="rId122"/>
    <p:sldId id="441" r:id="rId123"/>
    <p:sldId id="442" r:id="rId124"/>
    <p:sldId id="446" r:id="rId125"/>
    <p:sldId id="447" r:id="rId126"/>
    <p:sldId id="448" r:id="rId127"/>
    <p:sldId id="449" r:id="rId128"/>
    <p:sldId id="450" r:id="rId129"/>
    <p:sldId id="451" r:id="rId130"/>
    <p:sldId id="452" r:id="rId131"/>
    <p:sldId id="453" r:id="rId132"/>
    <p:sldId id="454" r:id="rId133"/>
    <p:sldId id="455" r:id="rId134"/>
    <p:sldId id="456" r:id="rId135"/>
    <p:sldId id="457" r:id="rId136"/>
    <p:sldId id="458" r:id="rId137"/>
    <p:sldId id="459" r:id="rId138"/>
    <p:sldId id="467" r:id="rId139"/>
    <p:sldId id="468" r:id="rId140"/>
    <p:sldId id="469" r:id="rId141"/>
    <p:sldId id="460" r:id="rId142"/>
    <p:sldId id="461" r:id="rId143"/>
    <p:sldId id="271" r:id="rId14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DD462F"/>
    <a:srgbClr val="D24726"/>
    <a:srgbClr val="1F1A17"/>
    <a:srgbClr val="292929"/>
    <a:srgbClr val="6600FF"/>
    <a:srgbClr val="795531"/>
    <a:srgbClr val="D2B4A6"/>
    <a:srgbClr val="734F29"/>
    <a:srgbClr val="AEB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86" autoAdjust="0"/>
    <p:restoredTop sz="81109" autoAdjust="0"/>
  </p:normalViewPr>
  <p:slideViewPr>
    <p:cSldViewPr snapToGrid="0">
      <p:cViewPr varScale="1">
        <p:scale>
          <a:sx n="57" d="100"/>
          <a:sy n="57" d="100"/>
        </p:scale>
        <p:origin x="544"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lumMod val="75000"/>
                    <a:lumOff val="25000"/>
                  </a:schemeClr>
                </a:solidFill>
              </a:defRPr>
            </a:pPr>
            <a:r>
              <a:rPr lang="zh-CN" altLang="en-US" dirty="0" smtClean="0"/>
              <a:t>產品數</a:t>
            </a:r>
            <a:endParaRPr lang="zh-CN" altLang="en-US" dirty="0"/>
          </a:p>
        </c:rich>
      </c:tx>
      <c:layout/>
      <c:overlay val="0"/>
    </c:title>
    <c:autoTitleDeleted val="0"/>
    <c:plotArea>
      <c:layout/>
      <c:barChart>
        <c:barDir val="col"/>
        <c:grouping val="clustered"/>
        <c:varyColors val="0"/>
        <c:ser>
          <c:idx val="0"/>
          <c:order val="0"/>
          <c:tx>
            <c:strRef>
              <c:f>Sheet1!$B$1</c:f>
              <c:strCache>
                <c:ptCount val="1"/>
                <c:pt idx="0">
                  <c:v>产品数</c:v>
                </c:pt>
              </c:strCache>
            </c:strRef>
          </c:tx>
          <c:invertIfNegative val="0"/>
          <c:cat>
            <c:strRef>
              <c:f>Sheet1!$A$2:$A$11</c:f>
              <c:strCache>
                <c:ptCount val="10"/>
                <c:pt idx="0">
                  <c:v> 食品特产</c:v>
                </c:pt>
                <c:pt idx="1">
                  <c:v> 美容美妆</c:v>
                </c:pt>
                <c:pt idx="2">
                  <c:v> 保健品</c:v>
                </c:pt>
                <c:pt idx="3">
                  <c:v> 妇幼亲子</c:v>
                </c:pt>
                <c:pt idx="4">
                  <c:v> 居家日用</c:v>
                </c:pt>
                <c:pt idx="5">
                  <c:v> 文创用品</c:v>
                </c:pt>
                <c:pt idx="6">
                  <c:v> 衣服鞋帽</c:v>
                </c:pt>
                <c:pt idx="7">
                  <c:v> 数码办公</c:v>
                </c:pt>
                <c:pt idx="8">
                  <c:v> 家用电器</c:v>
                </c:pt>
                <c:pt idx="9">
                  <c:v> 钟表眼镜</c:v>
                </c:pt>
              </c:strCache>
            </c:strRef>
          </c:cat>
          <c:val>
            <c:numRef>
              <c:f>Sheet1!$B$2:$B$11</c:f>
              <c:numCache>
                <c:formatCode>General</c:formatCode>
                <c:ptCount val="10"/>
                <c:pt idx="0">
                  <c:v>19156</c:v>
                </c:pt>
                <c:pt idx="1">
                  <c:v>9171</c:v>
                </c:pt>
                <c:pt idx="2">
                  <c:v>2050</c:v>
                </c:pt>
                <c:pt idx="3">
                  <c:v>8961</c:v>
                </c:pt>
                <c:pt idx="4">
                  <c:v>4034</c:v>
                </c:pt>
                <c:pt idx="5">
                  <c:v>7018</c:v>
                </c:pt>
                <c:pt idx="6">
                  <c:v>17443</c:v>
                </c:pt>
                <c:pt idx="7">
                  <c:v>4126</c:v>
                </c:pt>
                <c:pt idx="8">
                  <c:v>1432</c:v>
                </c:pt>
                <c:pt idx="9">
                  <c:v>3356</c:v>
                </c:pt>
              </c:numCache>
            </c:numRef>
          </c:val>
        </c:ser>
        <c:dLbls>
          <c:showLegendKey val="0"/>
          <c:showVal val="0"/>
          <c:showCatName val="0"/>
          <c:showSerName val="0"/>
          <c:showPercent val="0"/>
          <c:showBubbleSize val="0"/>
        </c:dLbls>
        <c:gapWidth val="150"/>
        <c:axId val="833205904"/>
        <c:axId val="833205360"/>
      </c:barChart>
      <c:valAx>
        <c:axId val="833205360"/>
        <c:scaling>
          <c:orientation val="minMax"/>
        </c:scaling>
        <c:delete val="0"/>
        <c:axPos val="l"/>
        <c:majorGridlines/>
        <c:numFmt formatCode="General" sourceLinked="1"/>
        <c:majorTickMark val="none"/>
        <c:minorTickMark val="none"/>
        <c:tickLblPos val="nextTo"/>
        <c:crossAx val="833205904"/>
        <c:crosses val="autoZero"/>
        <c:crossBetween val="between"/>
      </c:valAx>
      <c:catAx>
        <c:axId val="833205904"/>
        <c:scaling>
          <c:orientation val="minMax"/>
        </c:scaling>
        <c:delete val="0"/>
        <c:axPos val="b"/>
        <c:numFmt formatCode="General" sourceLinked="0"/>
        <c:majorTickMark val="none"/>
        <c:minorTickMark val="none"/>
        <c:tickLblPos val="nextTo"/>
        <c:txPr>
          <a:bodyPr/>
          <a:lstStyle/>
          <a:p>
            <a:pPr>
              <a:defRPr sz="1400"/>
            </a:pPr>
            <a:endParaRPr lang="zh-CN"/>
          </a:p>
        </c:txPr>
        <c:crossAx val="833205360"/>
        <c:crosses val="autoZero"/>
        <c:auto val="1"/>
        <c:lblAlgn val="ctr"/>
        <c:lblOffset val="100"/>
        <c:noMultiLvlLbl val="0"/>
      </c:catAx>
    </c:plotArea>
    <c:legend>
      <c:legendPos val="r"/>
      <c:legendEntry>
        <c:idx val="0"/>
        <c:txPr>
          <a:bodyPr/>
          <a:lstStyle/>
          <a:p>
            <a:pPr>
              <a:defRPr>
                <a:solidFill>
                  <a:schemeClr val="tx1">
                    <a:lumMod val="85000"/>
                    <a:lumOff val="15000"/>
                  </a:schemeClr>
                </a:solidFill>
              </a:defRPr>
            </a:pPr>
            <a:endParaRPr lang="zh-CN"/>
          </a:p>
        </c:txPr>
      </c:legendEntry>
      <c:layout/>
      <c:overlay val="0"/>
    </c:legend>
    <c:plotVisOnly val="1"/>
    <c:dispBlanksAs val="gap"/>
    <c:showDLblsOverMax val="0"/>
  </c:chart>
  <c:txPr>
    <a:bodyPr/>
    <a:lstStyle/>
    <a:p>
      <a:pPr>
        <a:defRPr sz="1800"/>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854AD9-05C3-442E-94BC-19718BDEF061}" type="doc">
      <dgm:prSet loTypeId="urn:microsoft.com/office/officeart/2005/8/layout/process1" loCatId="process" qsTypeId="urn:microsoft.com/office/officeart/2005/8/quickstyle/simple1" qsCatId="simple" csTypeId="urn:microsoft.com/office/officeart/2005/8/colors/accent1_2" csCatId="accent1" phldr="1"/>
      <dgm:spPr/>
    </dgm:pt>
    <dgm:pt modelId="{3F9957A1-C702-4298-9912-22D59F56DC7A}">
      <dgm:prSet phldrT="[文本]" custT="1"/>
      <dgm:spPr>
        <a:solidFill>
          <a:srgbClr val="D24726"/>
        </a:solidFill>
      </dgm:spPr>
      <dgm:t>
        <a:bodyPr/>
        <a:lstStyle/>
        <a:p>
          <a:pPr algn="l"/>
          <a:r>
            <a:rPr lang="zh-CN" altLang="en-US" sz="2000" dirty="0" smtClean="0"/>
            <a:t>遞交供應商申請、產品目錄</a:t>
          </a:r>
          <a:endParaRPr lang="zh-CN" altLang="en-US" sz="2000" dirty="0"/>
        </a:p>
      </dgm:t>
    </dgm:pt>
    <dgm:pt modelId="{8F336691-1D39-4BE2-9770-1B3490C85E85}" type="parTrans" cxnId="{101C89B0-FBF6-4530-9E20-45DD1E629198}">
      <dgm:prSet/>
      <dgm:spPr/>
      <dgm:t>
        <a:bodyPr/>
        <a:lstStyle/>
        <a:p>
          <a:pPr algn="l"/>
          <a:endParaRPr lang="zh-CN" altLang="en-US" sz="3600"/>
        </a:p>
      </dgm:t>
    </dgm:pt>
    <dgm:pt modelId="{91846783-49CE-477D-A186-B9617AED2665}" type="sibTrans" cxnId="{101C89B0-FBF6-4530-9E20-45DD1E629198}">
      <dgm:prSet custT="1"/>
      <dgm:spPr/>
      <dgm:t>
        <a:bodyPr/>
        <a:lstStyle/>
        <a:p>
          <a:pPr algn="l"/>
          <a:endParaRPr lang="zh-CN" altLang="en-US" sz="2800"/>
        </a:p>
      </dgm:t>
    </dgm:pt>
    <dgm:pt modelId="{A5E399AA-161F-4C3E-8631-D854D7E219F1}">
      <dgm:prSet phldrT="[文本]" custT="1"/>
      <dgm:spPr>
        <a:solidFill>
          <a:srgbClr val="D24726"/>
        </a:solidFill>
      </dgm:spPr>
      <dgm:t>
        <a:bodyPr/>
        <a:lstStyle/>
        <a:p>
          <a:pPr algn="l"/>
          <a:r>
            <a:rPr lang="zh-CN" altLang="en-US" sz="2000" dirty="0" smtClean="0"/>
            <a:t>介紹商品情況、分析大陸市場</a:t>
          </a:r>
          <a:endParaRPr lang="zh-CN" altLang="en-US" sz="2000" dirty="0"/>
        </a:p>
      </dgm:t>
    </dgm:pt>
    <dgm:pt modelId="{DFB6356F-DFBA-4D76-B19F-BE6A4BEC3247}" type="parTrans" cxnId="{6293C538-E8AF-43C5-9AB5-3F7FC66F8F59}">
      <dgm:prSet/>
      <dgm:spPr/>
      <dgm:t>
        <a:bodyPr/>
        <a:lstStyle/>
        <a:p>
          <a:pPr algn="l"/>
          <a:endParaRPr lang="zh-CN" altLang="en-US" sz="3600"/>
        </a:p>
      </dgm:t>
    </dgm:pt>
    <dgm:pt modelId="{95FC1BEC-C43C-44B2-B386-94FBB74BBC56}" type="sibTrans" cxnId="{6293C538-E8AF-43C5-9AB5-3F7FC66F8F59}">
      <dgm:prSet custT="1"/>
      <dgm:spPr/>
      <dgm:t>
        <a:bodyPr/>
        <a:lstStyle/>
        <a:p>
          <a:pPr algn="l"/>
          <a:endParaRPr lang="zh-CN" altLang="en-US" sz="2800"/>
        </a:p>
      </dgm:t>
    </dgm:pt>
    <dgm:pt modelId="{C06ED17D-C3BC-44C1-989C-DD5165E9EF2B}">
      <dgm:prSet phldrT="[文本]" custT="1"/>
      <dgm:spPr>
        <a:solidFill>
          <a:srgbClr val="D24726"/>
        </a:solidFill>
      </dgm:spPr>
      <dgm:t>
        <a:bodyPr/>
        <a:lstStyle/>
        <a:p>
          <a:pPr algn="l"/>
          <a:r>
            <a:rPr lang="zh-CN" altLang="en-US" sz="2000" dirty="0" smtClean="0"/>
            <a:t>工作人員資格審核</a:t>
          </a:r>
          <a:endParaRPr lang="zh-CN" altLang="en-US" sz="2000" dirty="0"/>
        </a:p>
      </dgm:t>
    </dgm:pt>
    <dgm:pt modelId="{6B32351A-53B6-48D9-A784-9466DE2C0628}" type="parTrans" cxnId="{F2DE1B41-2DDC-4E0D-AC80-9648DF3427DD}">
      <dgm:prSet/>
      <dgm:spPr/>
      <dgm:t>
        <a:bodyPr/>
        <a:lstStyle/>
        <a:p>
          <a:pPr algn="l"/>
          <a:endParaRPr lang="zh-CN" altLang="en-US" sz="3600"/>
        </a:p>
      </dgm:t>
    </dgm:pt>
    <dgm:pt modelId="{759B24C7-6792-4865-AEBF-C928222A4D1B}" type="sibTrans" cxnId="{F2DE1B41-2DDC-4E0D-AC80-9648DF3427DD}">
      <dgm:prSet custT="1"/>
      <dgm:spPr/>
      <dgm:t>
        <a:bodyPr/>
        <a:lstStyle/>
        <a:p>
          <a:pPr algn="l"/>
          <a:endParaRPr lang="zh-CN" altLang="en-US" sz="2800"/>
        </a:p>
      </dgm:t>
    </dgm:pt>
    <dgm:pt modelId="{C2F45684-F545-4124-9A22-1B9720BA5139}">
      <dgm:prSet custT="1"/>
      <dgm:spPr>
        <a:solidFill>
          <a:srgbClr val="D24726"/>
        </a:solidFill>
      </dgm:spPr>
      <dgm:t>
        <a:bodyPr/>
        <a:lstStyle/>
        <a:p>
          <a:pPr algn="l"/>
          <a:r>
            <a:rPr lang="zh-CN" altLang="en-US" sz="2000" dirty="0" smtClean="0"/>
            <a:t>提供資質資料，現場考察</a:t>
          </a:r>
          <a:endParaRPr lang="zh-CN" altLang="en-US" sz="2000" dirty="0"/>
        </a:p>
      </dgm:t>
    </dgm:pt>
    <dgm:pt modelId="{82A0DE8C-15B4-421F-8216-FA87717E7081}" type="parTrans" cxnId="{0A0F71E1-AE7B-4E5B-9BC0-906048C59FF1}">
      <dgm:prSet/>
      <dgm:spPr/>
      <dgm:t>
        <a:bodyPr/>
        <a:lstStyle/>
        <a:p>
          <a:pPr algn="l"/>
          <a:endParaRPr lang="zh-CN" altLang="en-US" sz="3600"/>
        </a:p>
      </dgm:t>
    </dgm:pt>
    <dgm:pt modelId="{7C058F7A-C4AB-45CD-919B-EF21112D304B}" type="sibTrans" cxnId="{0A0F71E1-AE7B-4E5B-9BC0-906048C59FF1}">
      <dgm:prSet custT="1"/>
      <dgm:spPr/>
      <dgm:t>
        <a:bodyPr/>
        <a:lstStyle/>
        <a:p>
          <a:pPr algn="l"/>
          <a:endParaRPr lang="zh-CN" altLang="en-US" sz="2800"/>
        </a:p>
      </dgm:t>
    </dgm:pt>
    <dgm:pt modelId="{BF45C048-6AED-447F-8B2F-9D141A48E946}">
      <dgm:prSet custT="1"/>
      <dgm:spPr>
        <a:solidFill>
          <a:srgbClr val="D24726"/>
        </a:solidFill>
      </dgm:spPr>
      <dgm:t>
        <a:bodyPr/>
        <a:lstStyle/>
        <a:p>
          <a:pPr algn="l"/>
          <a:r>
            <a:rPr lang="zh-CN" altLang="en-US" sz="2000" dirty="0" smtClean="0"/>
            <a:t>簽約成為供應商</a:t>
          </a:r>
          <a:endParaRPr lang="zh-CN" altLang="en-US" sz="2000" dirty="0"/>
        </a:p>
      </dgm:t>
    </dgm:pt>
    <dgm:pt modelId="{C146B96E-864B-4E42-AD2D-F1DFC4836067}" type="parTrans" cxnId="{0675B1EE-0131-48CB-AAFE-40F12AFEF536}">
      <dgm:prSet/>
      <dgm:spPr/>
      <dgm:t>
        <a:bodyPr/>
        <a:lstStyle/>
        <a:p>
          <a:pPr algn="l"/>
          <a:endParaRPr lang="zh-CN" altLang="en-US" sz="3600"/>
        </a:p>
      </dgm:t>
    </dgm:pt>
    <dgm:pt modelId="{E37FD2C3-C922-4451-8FF5-89AA7FA955D6}" type="sibTrans" cxnId="{0675B1EE-0131-48CB-AAFE-40F12AFEF536}">
      <dgm:prSet/>
      <dgm:spPr/>
      <dgm:t>
        <a:bodyPr/>
        <a:lstStyle/>
        <a:p>
          <a:pPr algn="l"/>
          <a:endParaRPr lang="zh-CN" altLang="en-US" sz="3600"/>
        </a:p>
      </dgm:t>
    </dgm:pt>
    <dgm:pt modelId="{F9458452-CA18-4FC6-AC98-B8A98522EA1A}" type="pres">
      <dgm:prSet presAssocID="{55854AD9-05C3-442E-94BC-19718BDEF061}" presName="Name0" presStyleCnt="0">
        <dgm:presLayoutVars>
          <dgm:dir/>
          <dgm:resizeHandles val="exact"/>
        </dgm:presLayoutVars>
      </dgm:prSet>
      <dgm:spPr/>
    </dgm:pt>
    <dgm:pt modelId="{FED05CB1-AA04-4853-88C1-A0F9E9A07284}" type="pres">
      <dgm:prSet presAssocID="{3F9957A1-C702-4298-9912-22D59F56DC7A}" presName="node" presStyleLbl="node1" presStyleIdx="0" presStyleCnt="5">
        <dgm:presLayoutVars>
          <dgm:bulletEnabled val="1"/>
        </dgm:presLayoutVars>
      </dgm:prSet>
      <dgm:spPr/>
      <dgm:t>
        <a:bodyPr/>
        <a:lstStyle/>
        <a:p>
          <a:endParaRPr lang="zh-CN" altLang="en-US"/>
        </a:p>
      </dgm:t>
    </dgm:pt>
    <dgm:pt modelId="{A5F2119B-0BEB-4798-B6C0-5F3BEFF79A20}" type="pres">
      <dgm:prSet presAssocID="{91846783-49CE-477D-A186-B9617AED2665}" presName="sibTrans" presStyleLbl="sibTrans2D1" presStyleIdx="0" presStyleCnt="4"/>
      <dgm:spPr/>
      <dgm:t>
        <a:bodyPr/>
        <a:lstStyle/>
        <a:p>
          <a:endParaRPr lang="zh-CN" altLang="en-US"/>
        </a:p>
      </dgm:t>
    </dgm:pt>
    <dgm:pt modelId="{A4A51749-0D25-4057-A20D-4365E4523F09}" type="pres">
      <dgm:prSet presAssocID="{91846783-49CE-477D-A186-B9617AED2665}" presName="connectorText" presStyleLbl="sibTrans2D1" presStyleIdx="0" presStyleCnt="4"/>
      <dgm:spPr/>
      <dgm:t>
        <a:bodyPr/>
        <a:lstStyle/>
        <a:p>
          <a:endParaRPr lang="zh-CN" altLang="en-US"/>
        </a:p>
      </dgm:t>
    </dgm:pt>
    <dgm:pt modelId="{7EFF0F81-F9E7-433E-9DD3-D2B5F7C62F81}" type="pres">
      <dgm:prSet presAssocID="{A5E399AA-161F-4C3E-8631-D854D7E219F1}" presName="node" presStyleLbl="node1" presStyleIdx="1" presStyleCnt="5">
        <dgm:presLayoutVars>
          <dgm:bulletEnabled val="1"/>
        </dgm:presLayoutVars>
      </dgm:prSet>
      <dgm:spPr/>
      <dgm:t>
        <a:bodyPr/>
        <a:lstStyle/>
        <a:p>
          <a:endParaRPr lang="zh-CN" altLang="en-US"/>
        </a:p>
      </dgm:t>
    </dgm:pt>
    <dgm:pt modelId="{B72BFACB-14B3-4219-BCE3-F09B4C78CFAD}" type="pres">
      <dgm:prSet presAssocID="{95FC1BEC-C43C-44B2-B386-94FBB74BBC56}" presName="sibTrans" presStyleLbl="sibTrans2D1" presStyleIdx="1" presStyleCnt="4"/>
      <dgm:spPr/>
      <dgm:t>
        <a:bodyPr/>
        <a:lstStyle/>
        <a:p>
          <a:endParaRPr lang="zh-CN" altLang="en-US"/>
        </a:p>
      </dgm:t>
    </dgm:pt>
    <dgm:pt modelId="{A8DDE0E6-A9B1-4673-A70F-0833EDA5CB71}" type="pres">
      <dgm:prSet presAssocID="{95FC1BEC-C43C-44B2-B386-94FBB74BBC56}" presName="connectorText" presStyleLbl="sibTrans2D1" presStyleIdx="1" presStyleCnt="4"/>
      <dgm:spPr/>
      <dgm:t>
        <a:bodyPr/>
        <a:lstStyle/>
        <a:p>
          <a:endParaRPr lang="zh-CN" altLang="en-US"/>
        </a:p>
      </dgm:t>
    </dgm:pt>
    <dgm:pt modelId="{D14EDF6E-5212-47E8-9E38-C96B8D60AA10}" type="pres">
      <dgm:prSet presAssocID="{C06ED17D-C3BC-44C1-989C-DD5165E9EF2B}" presName="node" presStyleLbl="node1" presStyleIdx="2" presStyleCnt="5">
        <dgm:presLayoutVars>
          <dgm:bulletEnabled val="1"/>
        </dgm:presLayoutVars>
      </dgm:prSet>
      <dgm:spPr/>
      <dgm:t>
        <a:bodyPr/>
        <a:lstStyle/>
        <a:p>
          <a:endParaRPr lang="zh-CN" altLang="en-US"/>
        </a:p>
      </dgm:t>
    </dgm:pt>
    <dgm:pt modelId="{0106EDC4-443A-49F6-BFB3-D99FBD275F1C}" type="pres">
      <dgm:prSet presAssocID="{759B24C7-6792-4865-AEBF-C928222A4D1B}" presName="sibTrans" presStyleLbl="sibTrans2D1" presStyleIdx="2" presStyleCnt="4"/>
      <dgm:spPr/>
      <dgm:t>
        <a:bodyPr/>
        <a:lstStyle/>
        <a:p>
          <a:endParaRPr lang="zh-CN" altLang="en-US"/>
        </a:p>
      </dgm:t>
    </dgm:pt>
    <dgm:pt modelId="{68F5A784-1C92-48B6-9602-19840FABA3AC}" type="pres">
      <dgm:prSet presAssocID="{759B24C7-6792-4865-AEBF-C928222A4D1B}" presName="connectorText" presStyleLbl="sibTrans2D1" presStyleIdx="2" presStyleCnt="4"/>
      <dgm:spPr/>
      <dgm:t>
        <a:bodyPr/>
        <a:lstStyle/>
        <a:p>
          <a:endParaRPr lang="zh-CN" altLang="en-US"/>
        </a:p>
      </dgm:t>
    </dgm:pt>
    <dgm:pt modelId="{6F6AECAC-43E1-4FEA-9233-13CDE08E5245}" type="pres">
      <dgm:prSet presAssocID="{C2F45684-F545-4124-9A22-1B9720BA5139}" presName="node" presStyleLbl="node1" presStyleIdx="3" presStyleCnt="5">
        <dgm:presLayoutVars>
          <dgm:bulletEnabled val="1"/>
        </dgm:presLayoutVars>
      </dgm:prSet>
      <dgm:spPr/>
      <dgm:t>
        <a:bodyPr/>
        <a:lstStyle/>
        <a:p>
          <a:endParaRPr lang="zh-CN" altLang="en-US"/>
        </a:p>
      </dgm:t>
    </dgm:pt>
    <dgm:pt modelId="{67AF15B5-F2B1-459F-86FB-92CF4D886E13}" type="pres">
      <dgm:prSet presAssocID="{7C058F7A-C4AB-45CD-919B-EF21112D304B}" presName="sibTrans" presStyleLbl="sibTrans2D1" presStyleIdx="3" presStyleCnt="4"/>
      <dgm:spPr/>
      <dgm:t>
        <a:bodyPr/>
        <a:lstStyle/>
        <a:p>
          <a:endParaRPr lang="zh-CN" altLang="en-US"/>
        </a:p>
      </dgm:t>
    </dgm:pt>
    <dgm:pt modelId="{E0586E17-E21F-410A-A3D7-E45811D878C6}" type="pres">
      <dgm:prSet presAssocID="{7C058F7A-C4AB-45CD-919B-EF21112D304B}" presName="connectorText" presStyleLbl="sibTrans2D1" presStyleIdx="3" presStyleCnt="4"/>
      <dgm:spPr/>
      <dgm:t>
        <a:bodyPr/>
        <a:lstStyle/>
        <a:p>
          <a:endParaRPr lang="zh-CN" altLang="en-US"/>
        </a:p>
      </dgm:t>
    </dgm:pt>
    <dgm:pt modelId="{DC73EB66-F0DC-481F-87D8-449528A8A7E3}" type="pres">
      <dgm:prSet presAssocID="{BF45C048-6AED-447F-8B2F-9D141A48E946}" presName="node" presStyleLbl="node1" presStyleIdx="4" presStyleCnt="5">
        <dgm:presLayoutVars>
          <dgm:bulletEnabled val="1"/>
        </dgm:presLayoutVars>
      </dgm:prSet>
      <dgm:spPr/>
      <dgm:t>
        <a:bodyPr/>
        <a:lstStyle/>
        <a:p>
          <a:endParaRPr lang="zh-CN" altLang="en-US"/>
        </a:p>
      </dgm:t>
    </dgm:pt>
  </dgm:ptLst>
  <dgm:cxnLst>
    <dgm:cxn modelId="{0675B1EE-0131-48CB-AAFE-40F12AFEF536}" srcId="{55854AD9-05C3-442E-94BC-19718BDEF061}" destId="{BF45C048-6AED-447F-8B2F-9D141A48E946}" srcOrd="4" destOrd="0" parTransId="{C146B96E-864B-4E42-AD2D-F1DFC4836067}" sibTransId="{E37FD2C3-C922-4451-8FF5-89AA7FA955D6}"/>
    <dgm:cxn modelId="{675175E2-5D0A-4C8A-B61F-1EF867EBB4BE}" type="presOf" srcId="{7C058F7A-C4AB-45CD-919B-EF21112D304B}" destId="{E0586E17-E21F-410A-A3D7-E45811D878C6}" srcOrd="1" destOrd="0" presId="urn:microsoft.com/office/officeart/2005/8/layout/process1"/>
    <dgm:cxn modelId="{7933007F-0C01-45EF-AFEB-995AEB6EFE0E}" type="presOf" srcId="{91846783-49CE-477D-A186-B9617AED2665}" destId="{A4A51749-0D25-4057-A20D-4365E4523F09}" srcOrd="1" destOrd="0" presId="urn:microsoft.com/office/officeart/2005/8/layout/process1"/>
    <dgm:cxn modelId="{3A7F9F70-BF78-44FE-BD4F-BD105E3DB2CF}" type="presOf" srcId="{55854AD9-05C3-442E-94BC-19718BDEF061}" destId="{F9458452-CA18-4FC6-AC98-B8A98522EA1A}" srcOrd="0" destOrd="0" presId="urn:microsoft.com/office/officeart/2005/8/layout/process1"/>
    <dgm:cxn modelId="{101C89B0-FBF6-4530-9E20-45DD1E629198}" srcId="{55854AD9-05C3-442E-94BC-19718BDEF061}" destId="{3F9957A1-C702-4298-9912-22D59F56DC7A}" srcOrd="0" destOrd="0" parTransId="{8F336691-1D39-4BE2-9770-1B3490C85E85}" sibTransId="{91846783-49CE-477D-A186-B9617AED2665}"/>
    <dgm:cxn modelId="{9B1A7102-8927-48F2-8920-299193E3F2D1}" type="presOf" srcId="{BF45C048-6AED-447F-8B2F-9D141A48E946}" destId="{DC73EB66-F0DC-481F-87D8-449528A8A7E3}" srcOrd="0" destOrd="0" presId="urn:microsoft.com/office/officeart/2005/8/layout/process1"/>
    <dgm:cxn modelId="{8D1BDD68-973C-4178-913F-ECC70B60DB2B}" type="presOf" srcId="{3F9957A1-C702-4298-9912-22D59F56DC7A}" destId="{FED05CB1-AA04-4853-88C1-A0F9E9A07284}" srcOrd="0" destOrd="0" presId="urn:microsoft.com/office/officeart/2005/8/layout/process1"/>
    <dgm:cxn modelId="{6EF5DC92-44FD-491A-97C8-EC44FB4CE7BF}" type="presOf" srcId="{C2F45684-F545-4124-9A22-1B9720BA5139}" destId="{6F6AECAC-43E1-4FEA-9233-13CDE08E5245}" srcOrd="0" destOrd="0" presId="urn:microsoft.com/office/officeart/2005/8/layout/process1"/>
    <dgm:cxn modelId="{0A0F71E1-AE7B-4E5B-9BC0-906048C59FF1}" srcId="{55854AD9-05C3-442E-94BC-19718BDEF061}" destId="{C2F45684-F545-4124-9A22-1B9720BA5139}" srcOrd="3" destOrd="0" parTransId="{82A0DE8C-15B4-421F-8216-FA87717E7081}" sibTransId="{7C058F7A-C4AB-45CD-919B-EF21112D304B}"/>
    <dgm:cxn modelId="{C785B9A2-B6AE-4FED-B76D-EC0B0F8EDC52}" type="presOf" srcId="{759B24C7-6792-4865-AEBF-C928222A4D1B}" destId="{0106EDC4-443A-49F6-BFB3-D99FBD275F1C}" srcOrd="0" destOrd="0" presId="urn:microsoft.com/office/officeart/2005/8/layout/process1"/>
    <dgm:cxn modelId="{DD3D52CF-75E9-4BAD-AC37-943B60E220B8}" type="presOf" srcId="{759B24C7-6792-4865-AEBF-C928222A4D1B}" destId="{68F5A784-1C92-48B6-9602-19840FABA3AC}" srcOrd="1" destOrd="0" presId="urn:microsoft.com/office/officeart/2005/8/layout/process1"/>
    <dgm:cxn modelId="{30022888-5B08-4A9B-970F-9CD11542432F}" type="presOf" srcId="{91846783-49CE-477D-A186-B9617AED2665}" destId="{A5F2119B-0BEB-4798-B6C0-5F3BEFF79A20}" srcOrd="0" destOrd="0" presId="urn:microsoft.com/office/officeart/2005/8/layout/process1"/>
    <dgm:cxn modelId="{6293C538-E8AF-43C5-9AB5-3F7FC66F8F59}" srcId="{55854AD9-05C3-442E-94BC-19718BDEF061}" destId="{A5E399AA-161F-4C3E-8631-D854D7E219F1}" srcOrd="1" destOrd="0" parTransId="{DFB6356F-DFBA-4D76-B19F-BE6A4BEC3247}" sibTransId="{95FC1BEC-C43C-44B2-B386-94FBB74BBC56}"/>
    <dgm:cxn modelId="{0746D58D-73E4-4A38-A64D-71973FD98F01}" type="presOf" srcId="{C06ED17D-C3BC-44C1-989C-DD5165E9EF2B}" destId="{D14EDF6E-5212-47E8-9E38-C96B8D60AA10}" srcOrd="0" destOrd="0" presId="urn:microsoft.com/office/officeart/2005/8/layout/process1"/>
    <dgm:cxn modelId="{96ECE233-38D5-4780-8CB3-F88DC20B145F}" type="presOf" srcId="{95FC1BEC-C43C-44B2-B386-94FBB74BBC56}" destId="{A8DDE0E6-A9B1-4673-A70F-0833EDA5CB71}" srcOrd="1" destOrd="0" presId="urn:microsoft.com/office/officeart/2005/8/layout/process1"/>
    <dgm:cxn modelId="{ED46A98B-D7C4-48B0-9736-1ACDE77CC238}" type="presOf" srcId="{95FC1BEC-C43C-44B2-B386-94FBB74BBC56}" destId="{B72BFACB-14B3-4219-BCE3-F09B4C78CFAD}" srcOrd="0" destOrd="0" presId="urn:microsoft.com/office/officeart/2005/8/layout/process1"/>
    <dgm:cxn modelId="{E6ACA73D-D67D-4C2C-AB4D-5F781B112A7B}" type="presOf" srcId="{7C058F7A-C4AB-45CD-919B-EF21112D304B}" destId="{67AF15B5-F2B1-459F-86FB-92CF4D886E13}" srcOrd="0" destOrd="0" presId="urn:microsoft.com/office/officeart/2005/8/layout/process1"/>
    <dgm:cxn modelId="{F2DE1B41-2DDC-4E0D-AC80-9648DF3427DD}" srcId="{55854AD9-05C3-442E-94BC-19718BDEF061}" destId="{C06ED17D-C3BC-44C1-989C-DD5165E9EF2B}" srcOrd="2" destOrd="0" parTransId="{6B32351A-53B6-48D9-A784-9466DE2C0628}" sibTransId="{759B24C7-6792-4865-AEBF-C928222A4D1B}"/>
    <dgm:cxn modelId="{189C31B4-8610-4D25-AB00-5E830E6F3662}" type="presOf" srcId="{A5E399AA-161F-4C3E-8631-D854D7E219F1}" destId="{7EFF0F81-F9E7-433E-9DD3-D2B5F7C62F81}" srcOrd="0" destOrd="0" presId="urn:microsoft.com/office/officeart/2005/8/layout/process1"/>
    <dgm:cxn modelId="{ACA251B7-CECF-4791-B7F7-19445D649253}" type="presParOf" srcId="{F9458452-CA18-4FC6-AC98-B8A98522EA1A}" destId="{FED05CB1-AA04-4853-88C1-A0F9E9A07284}" srcOrd="0" destOrd="0" presId="urn:microsoft.com/office/officeart/2005/8/layout/process1"/>
    <dgm:cxn modelId="{385542D6-AAAC-4DB9-97E1-8FAE95FCC0B9}" type="presParOf" srcId="{F9458452-CA18-4FC6-AC98-B8A98522EA1A}" destId="{A5F2119B-0BEB-4798-B6C0-5F3BEFF79A20}" srcOrd="1" destOrd="0" presId="urn:microsoft.com/office/officeart/2005/8/layout/process1"/>
    <dgm:cxn modelId="{1E0E87CF-1383-4FCC-8455-CE5BF8E6F1E0}" type="presParOf" srcId="{A5F2119B-0BEB-4798-B6C0-5F3BEFF79A20}" destId="{A4A51749-0D25-4057-A20D-4365E4523F09}" srcOrd="0" destOrd="0" presId="urn:microsoft.com/office/officeart/2005/8/layout/process1"/>
    <dgm:cxn modelId="{BB1CA720-C86E-4110-9BBA-91206D0D9CF4}" type="presParOf" srcId="{F9458452-CA18-4FC6-AC98-B8A98522EA1A}" destId="{7EFF0F81-F9E7-433E-9DD3-D2B5F7C62F81}" srcOrd="2" destOrd="0" presId="urn:microsoft.com/office/officeart/2005/8/layout/process1"/>
    <dgm:cxn modelId="{0595C500-77BA-408F-8CB2-3DDA454C782F}" type="presParOf" srcId="{F9458452-CA18-4FC6-AC98-B8A98522EA1A}" destId="{B72BFACB-14B3-4219-BCE3-F09B4C78CFAD}" srcOrd="3" destOrd="0" presId="urn:microsoft.com/office/officeart/2005/8/layout/process1"/>
    <dgm:cxn modelId="{53BD727F-3EFA-46B1-A767-AE73915995EC}" type="presParOf" srcId="{B72BFACB-14B3-4219-BCE3-F09B4C78CFAD}" destId="{A8DDE0E6-A9B1-4673-A70F-0833EDA5CB71}" srcOrd="0" destOrd="0" presId="urn:microsoft.com/office/officeart/2005/8/layout/process1"/>
    <dgm:cxn modelId="{E4C28E3A-2607-4FB7-B47F-626AECEB7B65}" type="presParOf" srcId="{F9458452-CA18-4FC6-AC98-B8A98522EA1A}" destId="{D14EDF6E-5212-47E8-9E38-C96B8D60AA10}" srcOrd="4" destOrd="0" presId="urn:microsoft.com/office/officeart/2005/8/layout/process1"/>
    <dgm:cxn modelId="{A014C752-20B9-4068-9999-17AE62E05BAE}" type="presParOf" srcId="{F9458452-CA18-4FC6-AC98-B8A98522EA1A}" destId="{0106EDC4-443A-49F6-BFB3-D99FBD275F1C}" srcOrd="5" destOrd="0" presId="urn:microsoft.com/office/officeart/2005/8/layout/process1"/>
    <dgm:cxn modelId="{C1D2337F-957E-4290-A2D5-929D738341B6}" type="presParOf" srcId="{0106EDC4-443A-49F6-BFB3-D99FBD275F1C}" destId="{68F5A784-1C92-48B6-9602-19840FABA3AC}" srcOrd="0" destOrd="0" presId="urn:microsoft.com/office/officeart/2005/8/layout/process1"/>
    <dgm:cxn modelId="{A27143C4-C917-4018-8BDC-038FB6179AC0}" type="presParOf" srcId="{F9458452-CA18-4FC6-AC98-B8A98522EA1A}" destId="{6F6AECAC-43E1-4FEA-9233-13CDE08E5245}" srcOrd="6" destOrd="0" presId="urn:microsoft.com/office/officeart/2005/8/layout/process1"/>
    <dgm:cxn modelId="{9069FE97-D6E8-4A95-B82A-477E5358F70A}" type="presParOf" srcId="{F9458452-CA18-4FC6-AC98-B8A98522EA1A}" destId="{67AF15B5-F2B1-459F-86FB-92CF4D886E13}" srcOrd="7" destOrd="0" presId="urn:microsoft.com/office/officeart/2005/8/layout/process1"/>
    <dgm:cxn modelId="{D698F586-F5F3-4B1D-825A-09713311893D}" type="presParOf" srcId="{67AF15B5-F2B1-459F-86FB-92CF4D886E13}" destId="{E0586E17-E21F-410A-A3D7-E45811D878C6}" srcOrd="0" destOrd="0" presId="urn:microsoft.com/office/officeart/2005/8/layout/process1"/>
    <dgm:cxn modelId="{98C06B56-1908-4E56-A1C5-CB85556DA07E}" type="presParOf" srcId="{F9458452-CA18-4FC6-AC98-B8A98522EA1A}" destId="{DC73EB66-F0DC-481F-87D8-449528A8A7E3}" srcOrd="8"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854AD9-05C3-442E-94BC-19718BDEF061}" type="doc">
      <dgm:prSet loTypeId="urn:microsoft.com/office/officeart/2005/8/layout/process1" loCatId="process" qsTypeId="urn:microsoft.com/office/officeart/2005/8/quickstyle/simple1" qsCatId="simple" csTypeId="urn:microsoft.com/office/officeart/2005/8/colors/accent1_2" csCatId="accent1" phldr="1"/>
      <dgm:spPr/>
    </dgm:pt>
    <dgm:pt modelId="{3F9957A1-C702-4298-9912-22D59F56DC7A}">
      <dgm:prSet phldrT="[文本]" custT="1"/>
      <dgm:spPr>
        <a:solidFill>
          <a:srgbClr val="D24726"/>
        </a:solidFill>
      </dgm:spPr>
      <dgm:t>
        <a:bodyPr/>
        <a:lstStyle/>
        <a:p>
          <a:pPr algn="l"/>
          <a:r>
            <a:rPr lang="zh-CN" altLang="en-US" sz="2000" dirty="0" smtClean="0"/>
            <a:t>遞交供應商申請、產品目錄</a:t>
          </a:r>
          <a:endParaRPr lang="zh-CN" altLang="en-US" sz="2000" dirty="0"/>
        </a:p>
      </dgm:t>
    </dgm:pt>
    <dgm:pt modelId="{8F336691-1D39-4BE2-9770-1B3490C85E85}" type="parTrans" cxnId="{101C89B0-FBF6-4530-9E20-45DD1E629198}">
      <dgm:prSet/>
      <dgm:spPr/>
      <dgm:t>
        <a:bodyPr/>
        <a:lstStyle/>
        <a:p>
          <a:pPr algn="l"/>
          <a:endParaRPr lang="zh-CN" altLang="en-US" sz="3600"/>
        </a:p>
      </dgm:t>
    </dgm:pt>
    <dgm:pt modelId="{91846783-49CE-477D-A186-B9617AED2665}" type="sibTrans" cxnId="{101C89B0-FBF6-4530-9E20-45DD1E629198}">
      <dgm:prSet custT="1"/>
      <dgm:spPr/>
      <dgm:t>
        <a:bodyPr/>
        <a:lstStyle/>
        <a:p>
          <a:pPr algn="l"/>
          <a:endParaRPr lang="zh-CN" altLang="en-US" sz="2800"/>
        </a:p>
      </dgm:t>
    </dgm:pt>
    <dgm:pt modelId="{A5E399AA-161F-4C3E-8631-D854D7E219F1}">
      <dgm:prSet phldrT="[文本]" custT="1"/>
      <dgm:spPr>
        <a:solidFill>
          <a:srgbClr val="D24726"/>
        </a:solidFill>
      </dgm:spPr>
      <dgm:t>
        <a:bodyPr/>
        <a:lstStyle/>
        <a:p>
          <a:pPr algn="l"/>
          <a:r>
            <a:rPr lang="zh-CN" altLang="en-US" sz="2000" dirty="0" smtClean="0"/>
            <a:t>提供資質資料</a:t>
          </a:r>
          <a:endParaRPr lang="zh-CN" altLang="en-US" sz="2000" dirty="0"/>
        </a:p>
      </dgm:t>
    </dgm:pt>
    <dgm:pt modelId="{DFB6356F-DFBA-4D76-B19F-BE6A4BEC3247}" type="parTrans" cxnId="{6293C538-E8AF-43C5-9AB5-3F7FC66F8F59}">
      <dgm:prSet/>
      <dgm:spPr/>
      <dgm:t>
        <a:bodyPr/>
        <a:lstStyle/>
        <a:p>
          <a:pPr algn="l"/>
          <a:endParaRPr lang="zh-CN" altLang="en-US" sz="3600"/>
        </a:p>
      </dgm:t>
    </dgm:pt>
    <dgm:pt modelId="{95FC1BEC-C43C-44B2-B386-94FBB74BBC56}" type="sibTrans" cxnId="{6293C538-E8AF-43C5-9AB5-3F7FC66F8F59}">
      <dgm:prSet custT="1"/>
      <dgm:spPr/>
      <dgm:t>
        <a:bodyPr/>
        <a:lstStyle/>
        <a:p>
          <a:pPr algn="l"/>
          <a:endParaRPr lang="zh-CN" altLang="en-US" sz="2800"/>
        </a:p>
      </dgm:t>
    </dgm:pt>
    <dgm:pt modelId="{C06ED17D-C3BC-44C1-989C-DD5165E9EF2B}">
      <dgm:prSet phldrT="[文本]" custT="1"/>
      <dgm:spPr>
        <a:solidFill>
          <a:srgbClr val="D24726"/>
        </a:solidFill>
      </dgm:spPr>
      <dgm:t>
        <a:bodyPr/>
        <a:lstStyle/>
        <a:p>
          <a:pPr algn="l"/>
          <a:r>
            <a:rPr lang="zh-CN" altLang="en-US" sz="2000" dirty="0" smtClean="0"/>
            <a:t>資格審核</a:t>
          </a:r>
          <a:endParaRPr lang="zh-CN" altLang="en-US" sz="2000" dirty="0"/>
        </a:p>
      </dgm:t>
    </dgm:pt>
    <dgm:pt modelId="{6B32351A-53B6-48D9-A784-9466DE2C0628}" type="parTrans" cxnId="{F2DE1B41-2DDC-4E0D-AC80-9648DF3427DD}">
      <dgm:prSet/>
      <dgm:spPr/>
      <dgm:t>
        <a:bodyPr/>
        <a:lstStyle/>
        <a:p>
          <a:pPr algn="l"/>
          <a:endParaRPr lang="zh-CN" altLang="en-US" sz="3600"/>
        </a:p>
      </dgm:t>
    </dgm:pt>
    <dgm:pt modelId="{759B24C7-6792-4865-AEBF-C928222A4D1B}" type="sibTrans" cxnId="{F2DE1B41-2DDC-4E0D-AC80-9648DF3427DD}">
      <dgm:prSet custT="1"/>
      <dgm:spPr/>
      <dgm:t>
        <a:bodyPr/>
        <a:lstStyle/>
        <a:p>
          <a:pPr algn="l"/>
          <a:endParaRPr lang="zh-CN" altLang="en-US" sz="2800"/>
        </a:p>
      </dgm:t>
    </dgm:pt>
    <dgm:pt modelId="{BF45C048-6AED-447F-8B2F-9D141A48E946}">
      <dgm:prSet custT="1"/>
      <dgm:spPr>
        <a:solidFill>
          <a:srgbClr val="D24726"/>
        </a:solidFill>
      </dgm:spPr>
      <dgm:t>
        <a:bodyPr/>
        <a:lstStyle/>
        <a:p>
          <a:pPr algn="l"/>
          <a:r>
            <a:rPr lang="zh-CN" altLang="en-US" sz="2000" dirty="0" smtClean="0"/>
            <a:t>成為供應商</a:t>
          </a:r>
          <a:endParaRPr lang="zh-CN" altLang="en-US" sz="2000" dirty="0"/>
        </a:p>
      </dgm:t>
    </dgm:pt>
    <dgm:pt modelId="{C146B96E-864B-4E42-AD2D-F1DFC4836067}" type="parTrans" cxnId="{0675B1EE-0131-48CB-AAFE-40F12AFEF536}">
      <dgm:prSet/>
      <dgm:spPr/>
      <dgm:t>
        <a:bodyPr/>
        <a:lstStyle/>
        <a:p>
          <a:pPr algn="l"/>
          <a:endParaRPr lang="zh-CN" altLang="en-US" sz="3600"/>
        </a:p>
      </dgm:t>
    </dgm:pt>
    <dgm:pt modelId="{E37FD2C3-C922-4451-8FF5-89AA7FA955D6}" type="sibTrans" cxnId="{0675B1EE-0131-48CB-AAFE-40F12AFEF536}">
      <dgm:prSet/>
      <dgm:spPr/>
      <dgm:t>
        <a:bodyPr/>
        <a:lstStyle/>
        <a:p>
          <a:pPr algn="l"/>
          <a:endParaRPr lang="zh-CN" altLang="en-US" sz="3600"/>
        </a:p>
      </dgm:t>
    </dgm:pt>
    <dgm:pt modelId="{F9458452-CA18-4FC6-AC98-B8A98522EA1A}" type="pres">
      <dgm:prSet presAssocID="{55854AD9-05C3-442E-94BC-19718BDEF061}" presName="Name0" presStyleCnt="0">
        <dgm:presLayoutVars>
          <dgm:dir/>
          <dgm:resizeHandles val="exact"/>
        </dgm:presLayoutVars>
      </dgm:prSet>
      <dgm:spPr/>
    </dgm:pt>
    <dgm:pt modelId="{FED05CB1-AA04-4853-88C1-A0F9E9A07284}" type="pres">
      <dgm:prSet presAssocID="{3F9957A1-C702-4298-9912-22D59F56DC7A}" presName="node" presStyleLbl="node1" presStyleIdx="0" presStyleCnt="4">
        <dgm:presLayoutVars>
          <dgm:bulletEnabled val="1"/>
        </dgm:presLayoutVars>
      </dgm:prSet>
      <dgm:spPr/>
      <dgm:t>
        <a:bodyPr/>
        <a:lstStyle/>
        <a:p>
          <a:endParaRPr lang="zh-CN" altLang="en-US"/>
        </a:p>
      </dgm:t>
    </dgm:pt>
    <dgm:pt modelId="{A5F2119B-0BEB-4798-B6C0-5F3BEFF79A20}" type="pres">
      <dgm:prSet presAssocID="{91846783-49CE-477D-A186-B9617AED2665}" presName="sibTrans" presStyleLbl="sibTrans2D1" presStyleIdx="0" presStyleCnt="3"/>
      <dgm:spPr/>
      <dgm:t>
        <a:bodyPr/>
        <a:lstStyle/>
        <a:p>
          <a:endParaRPr lang="zh-CN" altLang="en-US"/>
        </a:p>
      </dgm:t>
    </dgm:pt>
    <dgm:pt modelId="{A4A51749-0D25-4057-A20D-4365E4523F09}" type="pres">
      <dgm:prSet presAssocID="{91846783-49CE-477D-A186-B9617AED2665}" presName="connectorText" presStyleLbl="sibTrans2D1" presStyleIdx="0" presStyleCnt="3"/>
      <dgm:spPr/>
      <dgm:t>
        <a:bodyPr/>
        <a:lstStyle/>
        <a:p>
          <a:endParaRPr lang="zh-CN" altLang="en-US"/>
        </a:p>
      </dgm:t>
    </dgm:pt>
    <dgm:pt modelId="{7EFF0F81-F9E7-433E-9DD3-D2B5F7C62F81}" type="pres">
      <dgm:prSet presAssocID="{A5E399AA-161F-4C3E-8631-D854D7E219F1}" presName="node" presStyleLbl="node1" presStyleIdx="1" presStyleCnt="4">
        <dgm:presLayoutVars>
          <dgm:bulletEnabled val="1"/>
        </dgm:presLayoutVars>
      </dgm:prSet>
      <dgm:spPr/>
      <dgm:t>
        <a:bodyPr/>
        <a:lstStyle/>
        <a:p>
          <a:endParaRPr lang="zh-CN" altLang="en-US"/>
        </a:p>
      </dgm:t>
    </dgm:pt>
    <dgm:pt modelId="{B72BFACB-14B3-4219-BCE3-F09B4C78CFAD}" type="pres">
      <dgm:prSet presAssocID="{95FC1BEC-C43C-44B2-B386-94FBB74BBC56}" presName="sibTrans" presStyleLbl="sibTrans2D1" presStyleIdx="1" presStyleCnt="3"/>
      <dgm:spPr/>
      <dgm:t>
        <a:bodyPr/>
        <a:lstStyle/>
        <a:p>
          <a:endParaRPr lang="zh-CN" altLang="en-US"/>
        </a:p>
      </dgm:t>
    </dgm:pt>
    <dgm:pt modelId="{A8DDE0E6-A9B1-4673-A70F-0833EDA5CB71}" type="pres">
      <dgm:prSet presAssocID="{95FC1BEC-C43C-44B2-B386-94FBB74BBC56}" presName="connectorText" presStyleLbl="sibTrans2D1" presStyleIdx="1" presStyleCnt="3"/>
      <dgm:spPr/>
      <dgm:t>
        <a:bodyPr/>
        <a:lstStyle/>
        <a:p>
          <a:endParaRPr lang="zh-CN" altLang="en-US"/>
        </a:p>
      </dgm:t>
    </dgm:pt>
    <dgm:pt modelId="{D14EDF6E-5212-47E8-9E38-C96B8D60AA10}" type="pres">
      <dgm:prSet presAssocID="{C06ED17D-C3BC-44C1-989C-DD5165E9EF2B}" presName="node" presStyleLbl="node1" presStyleIdx="2" presStyleCnt="4">
        <dgm:presLayoutVars>
          <dgm:bulletEnabled val="1"/>
        </dgm:presLayoutVars>
      </dgm:prSet>
      <dgm:spPr/>
      <dgm:t>
        <a:bodyPr/>
        <a:lstStyle/>
        <a:p>
          <a:endParaRPr lang="zh-CN" altLang="en-US"/>
        </a:p>
      </dgm:t>
    </dgm:pt>
    <dgm:pt modelId="{0106EDC4-443A-49F6-BFB3-D99FBD275F1C}" type="pres">
      <dgm:prSet presAssocID="{759B24C7-6792-4865-AEBF-C928222A4D1B}" presName="sibTrans" presStyleLbl="sibTrans2D1" presStyleIdx="2" presStyleCnt="3"/>
      <dgm:spPr/>
      <dgm:t>
        <a:bodyPr/>
        <a:lstStyle/>
        <a:p>
          <a:endParaRPr lang="zh-CN" altLang="en-US"/>
        </a:p>
      </dgm:t>
    </dgm:pt>
    <dgm:pt modelId="{68F5A784-1C92-48B6-9602-19840FABA3AC}" type="pres">
      <dgm:prSet presAssocID="{759B24C7-6792-4865-AEBF-C928222A4D1B}" presName="connectorText" presStyleLbl="sibTrans2D1" presStyleIdx="2" presStyleCnt="3"/>
      <dgm:spPr/>
      <dgm:t>
        <a:bodyPr/>
        <a:lstStyle/>
        <a:p>
          <a:endParaRPr lang="zh-CN" altLang="en-US"/>
        </a:p>
      </dgm:t>
    </dgm:pt>
    <dgm:pt modelId="{DC73EB66-F0DC-481F-87D8-449528A8A7E3}" type="pres">
      <dgm:prSet presAssocID="{BF45C048-6AED-447F-8B2F-9D141A48E946}" presName="node" presStyleLbl="node1" presStyleIdx="3" presStyleCnt="4">
        <dgm:presLayoutVars>
          <dgm:bulletEnabled val="1"/>
        </dgm:presLayoutVars>
      </dgm:prSet>
      <dgm:spPr/>
      <dgm:t>
        <a:bodyPr/>
        <a:lstStyle/>
        <a:p>
          <a:endParaRPr lang="zh-CN" altLang="en-US"/>
        </a:p>
      </dgm:t>
    </dgm:pt>
  </dgm:ptLst>
  <dgm:cxnLst>
    <dgm:cxn modelId="{50F9062B-22F6-4F34-BDCA-19E13BAE9AF0}" type="presOf" srcId="{91846783-49CE-477D-A186-B9617AED2665}" destId="{A5F2119B-0BEB-4798-B6C0-5F3BEFF79A20}" srcOrd="0" destOrd="0" presId="urn:microsoft.com/office/officeart/2005/8/layout/process1"/>
    <dgm:cxn modelId="{0675B1EE-0131-48CB-AAFE-40F12AFEF536}" srcId="{55854AD9-05C3-442E-94BC-19718BDEF061}" destId="{BF45C048-6AED-447F-8B2F-9D141A48E946}" srcOrd="3" destOrd="0" parTransId="{C146B96E-864B-4E42-AD2D-F1DFC4836067}" sibTransId="{E37FD2C3-C922-4451-8FF5-89AA7FA955D6}"/>
    <dgm:cxn modelId="{443EB6C6-D99A-4986-9C78-6B9BF382E108}" type="presOf" srcId="{3F9957A1-C702-4298-9912-22D59F56DC7A}" destId="{FED05CB1-AA04-4853-88C1-A0F9E9A07284}" srcOrd="0" destOrd="0" presId="urn:microsoft.com/office/officeart/2005/8/layout/process1"/>
    <dgm:cxn modelId="{ECC49D0C-541A-4A9B-B9D6-DA8601464097}" type="presOf" srcId="{C06ED17D-C3BC-44C1-989C-DD5165E9EF2B}" destId="{D14EDF6E-5212-47E8-9E38-C96B8D60AA10}" srcOrd="0" destOrd="0" presId="urn:microsoft.com/office/officeart/2005/8/layout/process1"/>
    <dgm:cxn modelId="{101C89B0-FBF6-4530-9E20-45DD1E629198}" srcId="{55854AD9-05C3-442E-94BC-19718BDEF061}" destId="{3F9957A1-C702-4298-9912-22D59F56DC7A}" srcOrd="0" destOrd="0" parTransId="{8F336691-1D39-4BE2-9770-1B3490C85E85}" sibTransId="{91846783-49CE-477D-A186-B9617AED2665}"/>
    <dgm:cxn modelId="{F999A388-C78B-40BD-8869-C538A87A6351}" type="presOf" srcId="{759B24C7-6792-4865-AEBF-C928222A4D1B}" destId="{0106EDC4-443A-49F6-BFB3-D99FBD275F1C}" srcOrd="0" destOrd="0" presId="urn:microsoft.com/office/officeart/2005/8/layout/process1"/>
    <dgm:cxn modelId="{AF00517A-50C4-4B36-862B-80633F410CED}" type="presOf" srcId="{A5E399AA-161F-4C3E-8631-D854D7E219F1}" destId="{7EFF0F81-F9E7-433E-9DD3-D2B5F7C62F81}" srcOrd="0" destOrd="0" presId="urn:microsoft.com/office/officeart/2005/8/layout/process1"/>
    <dgm:cxn modelId="{6293C538-E8AF-43C5-9AB5-3F7FC66F8F59}" srcId="{55854AD9-05C3-442E-94BC-19718BDEF061}" destId="{A5E399AA-161F-4C3E-8631-D854D7E219F1}" srcOrd="1" destOrd="0" parTransId="{DFB6356F-DFBA-4D76-B19F-BE6A4BEC3247}" sibTransId="{95FC1BEC-C43C-44B2-B386-94FBB74BBC56}"/>
    <dgm:cxn modelId="{50BC55D7-6673-4CB9-9AAF-E63FB9DAB9B7}" type="presOf" srcId="{91846783-49CE-477D-A186-B9617AED2665}" destId="{A4A51749-0D25-4057-A20D-4365E4523F09}" srcOrd="1" destOrd="0" presId="urn:microsoft.com/office/officeart/2005/8/layout/process1"/>
    <dgm:cxn modelId="{0CE51E55-D755-42F7-95A6-71B3057F0510}" type="presOf" srcId="{95FC1BEC-C43C-44B2-B386-94FBB74BBC56}" destId="{A8DDE0E6-A9B1-4673-A70F-0833EDA5CB71}" srcOrd="1" destOrd="0" presId="urn:microsoft.com/office/officeart/2005/8/layout/process1"/>
    <dgm:cxn modelId="{8681D0E3-38FA-481F-80D5-57DA92840D39}" type="presOf" srcId="{95FC1BEC-C43C-44B2-B386-94FBB74BBC56}" destId="{B72BFACB-14B3-4219-BCE3-F09B4C78CFAD}" srcOrd="0" destOrd="0" presId="urn:microsoft.com/office/officeart/2005/8/layout/process1"/>
    <dgm:cxn modelId="{C4AF5CDF-B577-4A22-97B2-BECD9D51D1DA}" type="presOf" srcId="{BF45C048-6AED-447F-8B2F-9D141A48E946}" destId="{DC73EB66-F0DC-481F-87D8-449528A8A7E3}" srcOrd="0" destOrd="0" presId="urn:microsoft.com/office/officeart/2005/8/layout/process1"/>
    <dgm:cxn modelId="{F2DE1B41-2DDC-4E0D-AC80-9648DF3427DD}" srcId="{55854AD9-05C3-442E-94BC-19718BDEF061}" destId="{C06ED17D-C3BC-44C1-989C-DD5165E9EF2B}" srcOrd="2" destOrd="0" parTransId="{6B32351A-53B6-48D9-A784-9466DE2C0628}" sibTransId="{759B24C7-6792-4865-AEBF-C928222A4D1B}"/>
    <dgm:cxn modelId="{67847D46-7C33-4B61-841F-8E38A0913E51}" type="presOf" srcId="{759B24C7-6792-4865-AEBF-C928222A4D1B}" destId="{68F5A784-1C92-48B6-9602-19840FABA3AC}" srcOrd="1" destOrd="0" presId="urn:microsoft.com/office/officeart/2005/8/layout/process1"/>
    <dgm:cxn modelId="{65C3AEC9-11A8-4FF8-8CE4-D2D177728A4C}" type="presOf" srcId="{55854AD9-05C3-442E-94BC-19718BDEF061}" destId="{F9458452-CA18-4FC6-AC98-B8A98522EA1A}" srcOrd="0" destOrd="0" presId="urn:microsoft.com/office/officeart/2005/8/layout/process1"/>
    <dgm:cxn modelId="{51C840B7-D93A-420D-A642-0AB72701F65F}" type="presParOf" srcId="{F9458452-CA18-4FC6-AC98-B8A98522EA1A}" destId="{FED05CB1-AA04-4853-88C1-A0F9E9A07284}" srcOrd="0" destOrd="0" presId="urn:microsoft.com/office/officeart/2005/8/layout/process1"/>
    <dgm:cxn modelId="{377D10DF-C9E2-4155-95FE-D1378CE8A934}" type="presParOf" srcId="{F9458452-CA18-4FC6-AC98-B8A98522EA1A}" destId="{A5F2119B-0BEB-4798-B6C0-5F3BEFF79A20}" srcOrd="1" destOrd="0" presId="urn:microsoft.com/office/officeart/2005/8/layout/process1"/>
    <dgm:cxn modelId="{59F72149-EB3C-4EA5-B896-21AC4E2CE837}" type="presParOf" srcId="{A5F2119B-0BEB-4798-B6C0-5F3BEFF79A20}" destId="{A4A51749-0D25-4057-A20D-4365E4523F09}" srcOrd="0" destOrd="0" presId="urn:microsoft.com/office/officeart/2005/8/layout/process1"/>
    <dgm:cxn modelId="{CDEEE6F4-8F08-4E8D-BEAD-F78D93F65B90}" type="presParOf" srcId="{F9458452-CA18-4FC6-AC98-B8A98522EA1A}" destId="{7EFF0F81-F9E7-433E-9DD3-D2B5F7C62F81}" srcOrd="2" destOrd="0" presId="urn:microsoft.com/office/officeart/2005/8/layout/process1"/>
    <dgm:cxn modelId="{B556A5C2-0331-4042-9E52-A0D573375DFE}" type="presParOf" srcId="{F9458452-CA18-4FC6-AC98-B8A98522EA1A}" destId="{B72BFACB-14B3-4219-BCE3-F09B4C78CFAD}" srcOrd="3" destOrd="0" presId="urn:microsoft.com/office/officeart/2005/8/layout/process1"/>
    <dgm:cxn modelId="{51FE6F66-AB7D-480F-AAF0-CE3E77ADF8A2}" type="presParOf" srcId="{B72BFACB-14B3-4219-BCE3-F09B4C78CFAD}" destId="{A8DDE0E6-A9B1-4673-A70F-0833EDA5CB71}" srcOrd="0" destOrd="0" presId="urn:microsoft.com/office/officeart/2005/8/layout/process1"/>
    <dgm:cxn modelId="{0B65D619-BBD7-4812-AB00-CD2089F6A954}" type="presParOf" srcId="{F9458452-CA18-4FC6-AC98-B8A98522EA1A}" destId="{D14EDF6E-5212-47E8-9E38-C96B8D60AA10}" srcOrd="4" destOrd="0" presId="urn:microsoft.com/office/officeart/2005/8/layout/process1"/>
    <dgm:cxn modelId="{931C3352-E293-4FE0-BEC2-A7B10C5DD1F4}" type="presParOf" srcId="{F9458452-CA18-4FC6-AC98-B8A98522EA1A}" destId="{0106EDC4-443A-49F6-BFB3-D99FBD275F1C}" srcOrd="5" destOrd="0" presId="urn:microsoft.com/office/officeart/2005/8/layout/process1"/>
    <dgm:cxn modelId="{0DA89B0E-7C4D-44C7-B353-86C3418F7DF2}" type="presParOf" srcId="{0106EDC4-443A-49F6-BFB3-D99FBD275F1C}" destId="{68F5A784-1C92-48B6-9602-19840FABA3AC}" srcOrd="0" destOrd="0" presId="urn:microsoft.com/office/officeart/2005/8/layout/process1"/>
    <dgm:cxn modelId="{666CE3D7-E56D-4A47-A1E5-75281EDEDF42}" type="presParOf" srcId="{F9458452-CA18-4FC6-AC98-B8A98522EA1A}" destId="{DC73EB66-F0DC-481F-87D8-449528A8A7E3}" srcOrd="6" destOrd="0" presId="urn:microsoft.com/office/officeart/2005/8/layout/process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CD167-50E1-449B-94C6-16490D164D0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zh-CN" altLang="en-US"/>
        </a:p>
      </dgm:t>
    </dgm:pt>
    <dgm:pt modelId="{09F68F94-5EF9-4C51-B0DD-BC503E87C163}">
      <dgm:prSet phldrT="[文本]"/>
      <dgm:spPr/>
      <dgm:t>
        <a:bodyPr/>
        <a:lstStyle/>
        <a:p>
          <a:r>
            <a:rPr lang="zh-CN" altLang="en-US" dirty="0" smtClean="0"/>
            <a:t>消費者（網上支付）</a:t>
          </a:r>
          <a:endParaRPr lang="zh-CN" altLang="en-US" dirty="0"/>
        </a:p>
      </dgm:t>
    </dgm:pt>
    <dgm:pt modelId="{A5AC14C2-8D42-482F-8967-FEBA1A0124FB}" type="parTrans" cxnId="{5B684C2B-5B9C-4C9B-8A7B-D6EA0245DC53}">
      <dgm:prSet/>
      <dgm:spPr/>
      <dgm:t>
        <a:bodyPr/>
        <a:lstStyle/>
        <a:p>
          <a:endParaRPr lang="zh-CN" altLang="en-US"/>
        </a:p>
      </dgm:t>
    </dgm:pt>
    <dgm:pt modelId="{A0E016DC-3CA9-429A-84E3-3E7181D94C31}" type="sibTrans" cxnId="{5B684C2B-5B9C-4C9B-8A7B-D6EA0245DC53}">
      <dgm:prSet/>
      <dgm:spPr/>
      <dgm:t>
        <a:bodyPr/>
        <a:lstStyle/>
        <a:p>
          <a:endParaRPr lang="zh-CN" altLang="en-US"/>
        </a:p>
      </dgm:t>
    </dgm:pt>
    <dgm:pt modelId="{AA85D746-5570-427B-8791-A953CFB3F206}">
      <dgm:prSet phldrT="[文本]"/>
      <dgm:spPr/>
      <dgm:t>
        <a:bodyPr/>
        <a:lstStyle/>
        <a:p>
          <a:r>
            <a:rPr lang="zh-CN" altLang="en-US" smtClean="0"/>
            <a:t>通過協力廠商支付系統（支付寶、財付通、東方支付等）；</a:t>
          </a:r>
          <a:endParaRPr lang="zh-CN" altLang="en-US" dirty="0"/>
        </a:p>
      </dgm:t>
    </dgm:pt>
    <dgm:pt modelId="{F5851DDC-86A9-406E-B1C1-BD26F6F3259F}" type="parTrans" cxnId="{F2AD36B5-52A4-4F88-9431-F190E28CAC8B}">
      <dgm:prSet/>
      <dgm:spPr/>
      <dgm:t>
        <a:bodyPr/>
        <a:lstStyle/>
        <a:p>
          <a:endParaRPr lang="zh-CN" altLang="en-US"/>
        </a:p>
      </dgm:t>
    </dgm:pt>
    <dgm:pt modelId="{C5A89A8F-2A7C-4075-BC68-20938334FB97}" type="sibTrans" cxnId="{F2AD36B5-52A4-4F88-9431-F190E28CAC8B}">
      <dgm:prSet/>
      <dgm:spPr/>
      <dgm:t>
        <a:bodyPr/>
        <a:lstStyle/>
        <a:p>
          <a:endParaRPr lang="zh-CN" altLang="en-US"/>
        </a:p>
      </dgm:t>
    </dgm:pt>
    <dgm:pt modelId="{C0F94323-B753-417B-9139-F77C3ED673FA}">
      <dgm:prSet phldrT="[文本]"/>
      <dgm:spPr/>
      <dgm:t>
        <a:bodyPr/>
        <a:lstStyle/>
        <a:p>
          <a:endParaRPr lang="zh-CN" altLang="en-US" dirty="0"/>
        </a:p>
      </dgm:t>
    </dgm:pt>
    <dgm:pt modelId="{1D41A8E5-444B-4DDF-91B5-457C0CCFF03B}" type="parTrans" cxnId="{AE85709C-B558-4C70-935E-C71E7AD2A0A2}">
      <dgm:prSet/>
      <dgm:spPr/>
      <dgm:t>
        <a:bodyPr/>
        <a:lstStyle/>
        <a:p>
          <a:endParaRPr lang="zh-CN" altLang="en-US"/>
        </a:p>
      </dgm:t>
    </dgm:pt>
    <dgm:pt modelId="{37A1FA20-B1E2-40CF-A1F1-4888CF605BEC}" type="sibTrans" cxnId="{AE85709C-B558-4C70-935E-C71E7AD2A0A2}">
      <dgm:prSet/>
      <dgm:spPr/>
      <dgm:t>
        <a:bodyPr/>
        <a:lstStyle/>
        <a:p>
          <a:endParaRPr lang="zh-CN" altLang="en-US"/>
        </a:p>
      </dgm:t>
    </dgm:pt>
    <dgm:pt modelId="{A144FF80-19BC-47D7-8B20-0509FEE44BE2}">
      <dgm:prSet phldrT="[文本]"/>
      <dgm:spPr/>
      <dgm:t>
        <a:bodyPr/>
        <a:lstStyle/>
        <a:p>
          <a:r>
            <a:rPr lang="zh-CN" altLang="en-US" dirty="0" smtClean="0"/>
            <a:t>跨境電商公司或分銷公司</a:t>
          </a:r>
          <a:endParaRPr lang="zh-CN" altLang="en-US" dirty="0"/>
        </a:p>
      </dgm:t>
    </dgm:pt>
    <dgm:pt modelId="{FCD1BB86-2373-4259-9CC0-DB3DEED6F5CF}" type="parTrans" cxnId="{1B931086-C337-4451-A828-CCC0C22BB1AB}">
      <dgm:prSet/>
      <dgm:spPr/>
      <dgm:t>
        <a:bodyPr/>
        <a:lstStyle/>
        <a:p>
          <a:endParaRPr lang="zh-CN" altLang="en-US"/>
        </a:p>
      </dgm:t>
    </dgm:pt>
    <dgm:pt modelId="{CE1A66F1-4224-4601-855A-C131EBD0CA55}" type="sibTrans" cxnId="{1B931086-C337-4451-A828-CCC0C22BB1AB}">
      <dgm:prSet/>
      <dgm:spPr/>
      <dgm:t>
        <a:bodyPr/>
        <a:lstStyle/>
        <a:p>
          <a:endParaRPr lang="zh-CN" altLang="en-US"/>
        </a:p>
      </dgm:t>
    </dgm:pt>
    <dgm:pt modelId="{403B2851-1DE8-4B68-83A9-8CA37A0531C5}">
      <dgm:prSet phldrT="[文本]"/>
      <dgm:spPr/>
      <dgm:t>
        <a:bodyPr/>
        <a:lstStyle/>
        <a:p>
          <a:endParaRPr lang="zh-CN" altLang="en-US" dirty="0"/>
        </a:p>
      </dgm:t>
    </dgm:pt>
    <dgm:pt modelId="{C085B11C-7E17-4514-920F-80EC6C101A76}" type="parTrans" cxnId="{3FC55B8F-66A3-481B-B2EB-9E70F983B30E}">
      <dgm:prSet/>
      <dgm:spPr/>
      <dgm:t>
        <a:bodyPr/>
        <a:lstStyle/>
        <a:p>
          <a:endParaRPr lang="zh-CN" altLang="en-US"/>
        </a:p>
      </dgm:t>
    </dgm:pt>
    <dgm:pt modelId="{2CC84142-064A-4EE8-92B4-9BC869E9CE62}" type="sibTrans" cxnId="{3FC55B8F-66A3-481B-B2EB-9E70F983B30E}">
      <dgm:prSet/>
      <dgm:spPr/>
      <dgm:t>
        <a:bodyPr/>
        <a:lstStyle/>
        <a:p>
          <a:endParaRPr lang="zh-CN" altLang="en-US"/>
        </a:p>
      </dgm:t>
    </dgm:pt>
    <dgm:pt modelId="{6CF521E0-A920-4E30-A353-38ADC41DD862}">
      <dgm:prSet phldrT="[文本]"/>
      <dgm:spPr/>
      <dgm:t>
        <a:bodyPr/>
        <a:lstStyle/>
        <a:p>
          <a:r>
            <a:rPr lang="zh-CN" altLang="en-US" dirty="0" smtClean="0"/>
            <a:t>結算週期一般為</a:t>
          </a:r>
          <a:r>
            <a:rPr lang="en-US" altLang="zh-CN" dirty="0" smtClean="0"/>
            <a:t>1-3</a:t>
          </a:r>
          <a:r>
            <a:rPr lang="zh-CN" altLang="en-US" dirty="0" smtClean="0"/>
            <a:t>個月不等；</a:t>
          </a:r>
          <a:endParaRPr lang="zh-CN" altLang="en-US" dirty="0"/>
        </a:p>
      </dgm:t>
    </dgm:pt>
    <dgm:pt modelId="{3788E15D-5052-49F2-A5E1-B149A70C1BB2}" type="parTrans" cxnId="{42C14521-1A13-45E0-84E8-30054B2727C6}">
      <dgm:prSet/>
      <dgm:spPr/>
      <dgm:t>
        <a:bodyPr/>
        <a:lstStyle/>
        <a:p>
          <a:endParaRPr lang="zh-CN" altLang="en-US"/>
        </a:p>
      </dgm:t>
    </dgm:pt>
    <dgm:pt modelId="{8D6660E2-A4EE-4834-ACE6-00112C2DEA44}" type="sibTrans" cxnId="{42C14521-1A13-45E0-84E8-30054B2727C6}">
      <dgm:prSet/>
      <dgm:spPr/>
      <dgm:t>
        <a:bodyPr/>
        <a:lstStyle/>
        <a:p>
          <a:endParaRPr lang="zh-CN" altLang="en-US"/>
        </a:p>
      </dgm:t>
    </dgm:pt>
    <dgm:pt modelId="{3E92ECCA-171A-43B0-9CB7-25957036A35C}">
      <dgm:prSet phldrT="[文本]"/>
      <dgm:spPr/>
      <dgm:t>
        <a:bodyPr/>
        <a:lstStyle/>
        <a:p>
          <a:r>
            <a:rPr lang="zh-CN" altLang="en-US" dirty="0" smtClean="0"/>
            <a:t>跨境公司海外帳號</a:t>
          </a:r>
          <a:endParaRPr lang="zh-CN" altLang="en-US" dirty="0"/>
        </a:p>
      </dgm:t>
    </dgm:pt>
    <dgm:pt modelId="{158E43A6-C5CD-464C-BC26-84993CEE51BD}" type="parTrans" cxnId="{71662BA7-28A8-45F1-BEFF-00EFAF3B0786}">
      <dgm:prSet/>
      <dgm:spPr/>
      <dgm:t>
        <a:bodyPr/>
        <a:lstStyle/>
        <a:p>
          <a:endParaRPr lang="zh-CN" altLang="en-US"/>
        </a:p>
      </dgm:t>
    </dgm:pt>
    <dgm:pt modelId="{B423DAAA-4592-4EC2-B614-86347D99B2C8}" type="sibTrans" cxnId="{71662BA7-28A8-45F1-BEFF-00EFAF3B0786}">
      <dgm:prSet/>
      <dgm:spPr/>
      <dgm:t>
        <a:bodyPr/>
        <a:lstStyle/>
        <a:p>
          <a:endParaRPr lang="zh-CN" altLang="en-US"/>
        </a:p>
      </dgm:t>
    </dgm:pt>
    <dgm:pt modelId="{1B5C9938-8711-4AF8-A760-0A259AF7971E}">
      <dgm:prSet phldrT="[文本]"/>
      <dgm:spPr/>
      <dgm:t>
        <a:bodyPr/>
        <a:lstStyle/>
        <a:p>
          <a:r>
            <a:rPr lang="zh-CN" altLang="en-US" smtClean="0"/>
            <a:t>轉帳方式一般為電匯（</a:t>
          </a:r>
          <a:r>
            <a:rPr lang="en-US" altLang="zh-CN" smtClean="0"/>
            <a:t>TT</a:t>
          </a:r>
          <a:r>
            <a:rPr lang="zh-CN" altLang="en-US" dirty="0" smtClean="0"/>
            <a:t>）；</a:t>
          </a:r>
          <a:endParaRPr lang="zh-CN" altLang="en-US" dirty="0"/>
        </a:p>
      </dgm:t>
    </dgm:pt>
    <dgm:pt modelId="{25797F43-A72A-4F12-A57F-057E70D79424}" type="parTrans" cxnId="{CC839045-7962-4F0E-A22F-480C5698D097}">
      <dgm:prSet/>
      <dgm:spPr/>
      <dgm:t>
        <a:bodyPr/>
        <a:lstStyle/>
        <a:p>
          <a:endParaRPr lang="zh-CN" altLang="en-US"/>
        </a:p>
      </dgm:t>
    </dgm:pt>
    <dgm:pt modelId="{FD3FE568-D2EA-48AB-B149-F36244426C9A}" type="sibTrans" cxnId="{CC839045-7962-4F0E-A22F-480C5698D097}">
      <dgm:prSet/>
      <dgm:spPr/>
      <dgm:t>
        <a:bodyPr/>
        <a:lstStyle/>
        <a:p>
          <a:endParaRPr lang="zh-CN" altLang="en-US"/>
        </a:p>
      </dgm:t>
    </dgm:pt>
    <dgm:pt modelId="{B78A3E03-CEAB-4FE9-AA13-F03CEEB5FA0D}">
      <dgm:prSet phldrT="[文本]"/>
      <dgm:spPr/>
      <dgm:t>
        <a:bodyPr/>
        <a:lstStyle/>
        <a:p>
          <a:r>
            <a:rPr lang="zh-CN" altLang="en-US" dirty="0" smtClean="0"/>
            <a:t>即時支付，</a:t>
          </a:r>
          <a:r>
            <a:rPr lang="en-US" altLang="zh-CN" dirty="0" smtClean="0"/>
            <a:t>7-15</a:t>
          </a:r>
          <a:r>
            <a:rPr lang="zh-CN" altLang="en-US" dirty="0" smtClean="0"/>
            <a:t>日到帳（與貨物運輸時間和協力廠商結算週期有關）；</a:t>
          </a:r>
          <a:endParaRPr lang="zh-CN" altLang="en-US" dirty="0"/>
        </a:p>
      </dgm:t>
    </dgm:pt>
    <dgm:pt modelId="{4128C2B1-2A3E-421E-831D-4EE62AD383E9}" type="parTrans" cxnId="{A09C583F-B706-4F6D-897C-1D7BAB4449FA}">
      <dgm:prSet/>
      <dgm:spPr/>
      <dgm:t>
        <a:bodyPr/>
        <a:lstStyle/>
        <a:p>
          <a:endParaRPr lang="zh-CN" altLang="en-US"/>
        </a:p>
      </dgm:t>
    </dgm:pt>
    <dgm:pt modelId="{C62F1476-AF32-478F-8C4E-E413E64CDCBA}" type="sibTrans" cxnId="{A09C583F-B706-4F6D-897C-1D7BAB4449FA}">
      <dgm:prSet/>
      <dgm:spPr/>
      <dgm:t>
        <a:bodyPr/>
        <a:lstStyle/>
        <a:p>
          <a:endParaRPr lang="zh-CN" altLang="en-US"/>
        </a:p>
      </dgm:t>
    </dgm:pt>
    <dgm:pt modelId="{BF429310-621A-4C84-AD8C-579F7232A0B2}">
      <dgm:prSet phldrT="[文本]"/>
      <dgm:spPr/>
      <dgm:t>
        <a:bodyPr/>
        <a:lstStyle/>
        <a:p>
          <a:r>
            <a:rPr lang="zh-CN" altLang="en-US" dirty="0" smtClean="0"/>
            <a:t>供應商</a:t>
          </a:r>
          <a:endParaRPr lang="zh-CN" altLang="en-US" dirty="0"/>
        </a:p>
      </dgm:t>
    </dgm:pt>
    <dgm:pt modelId="{98BF55DC-1540-42E6-B8B1-A09FDF490FFD}" type="parTrans" cxnId="{16CCE4A3-AC21-44A8-A456-C9082A58A0CE}">
      <dgm:prSet/>
      <dgm:spPr/>
      <dgm:t>
        <a:bodyPr/>
        <a:lstStyle/>
        <a:p>
          <a:endParaRPr lang="zh-CN" altLang="en-US"/>
        </a:p>
      </dgm:t>
    </dgm:pt>
    <dgm:pt modelId="{D9E625CA-F64C-41CF-9216-F77A66A104FC}" type="sibTrans" cxnId="{16CCE4A3-AC21-44A8-A456-C9082A58A0CE}">
      <dgm:prSet/>
      <dgm:spPr/>
      <dgm:t>
        <a:bodyPr/>
        <a:lstStyle/>
        <a:p>
          <a:endParaRPr lang="zh-CN" altLang="en-US"/>
        </a:p>
      </dgm:t>
    </dgm:pt>
    <dgm:pt modelId="{84090A4F-A25E-4EC2-9ECB-5CFB63DB5D02}">
      <dgm:prSet/>
      <dgm:spPr/>
      <dgm:t>
        <a:bodyPr/>
        <a:lstStyle/>
        <a:p>
          <a:r>
            <a:rPr lang="zh-CN" altLang="en-US" smtClean="0"/>
            <a:t>轉帳方式為電匯（</a:t>
          </a:r>
          <a:r>
            <a:rPr lang="en-US" altLang="zh-CN" smtClean="0"/>
            <a:t>TT</a:t>
          </a:r>
          <a:r>
            <a:rPr lang="zh-CN" altLang="en-US" dirty="0" smtClean="0"/>
            <a:t>）</a:t>
          </a:r>
          <a:endParaRPr lang="zh-CN" altLang="en-US" dirty="0"/>
        </a:p>
      </dgm:t>
    </dgm:pt>
    <dgm:pt modelId="{F69356E8-12AB-491A-BEC3-C289F39175B0}" type="parTrans" cxnId="{9AD615FE-3F1C-4A7B-BAB3-F9C45C99A32B}">
      <dgm:prSet/>
      <dgm:spPr/>
      <dgm:t>
        <a:bodyPr/>
        <a:lstStyle/>
        <a:p>
          <a:endParaRPr lang="zh-CN" altLang="en-US"/>
        </a:p>
      </dgm:t>
    </dgm:pt>
    <dgm:pt modelId="{086E1FF3-6793-484F-9172-24DB52D13C64}" type="sibTrans" cxnId="{9AD615FE-3F1C-4A7B-BAB3-F9C45C99A32B}">
      <dgm:prSet/>
      <dgm:spPr/>
      <dgm:t>
        <a:bodyPr/>
        <a:lstStyle/>
        <a:p>
          <a:endParaRPr lang="zh-CN" altLang="en-US"/>
        </a:p>
      </dgm:t>
    </dgm:pt>
    <dgm:pt modelId="{519FC6B0-2C3A-4FBF-8C87-B0C2500DEFC5}">
      <dgm:prSet phldrT="[文本]"/>
      <dgm:spPr/>
      <dgm:t>
        <a:bodyPr/>
        <a:lstStyle/>
        <a:p>
          <a:r>
            <a:rPr lang="zh-CN" altLang="en-US" dirty="0" smtClean="0"/>
            <a:t>付款週期一般為</a:t>
          </a:r>
          <a:r>
            <a:rPr lang="en-US" altLang="zh-CN" dirty="0" smtClean="0"/>
            <a:t>45</a:t>
          </a:r>
          <a:r>
            <a:rPr lang="zh-CN" altLang="en-US" dirty="0" smtClean="0"/>
            <a:t>天到</a:t>
          </a:r>
          <a:r>
            <a:rPr lang="en-US" altLang="zh-CN" dirty="0" smtClean="0"/>
            <a:t>3</a:t>
          </a:r>
          <a:r>
            <a:rPr lang="zh-CN" altLang="en-US" dirty="0" smtClean="0"/>
            <a:t>個月；</a:t>
          </a:r>
          <a:endParaRPr lang="zh-CN" altLang="en-US" dirty="0"/>
        </a:p>
      </dgm:t>
    </dgm:pt>
    <dgm:pt modelId="{A0C6DE60-37C7-415C-97A4-F85CFD99E081}" type="parTrans" cxnId="{013D5B42-BCE7-4E09-A186-A37A19587EA2}">
      <dgm:prSet/>
      <dgm:spPr/>
      <dgm:t>
        <a:bodyPr/>
        <a:lstStyle/>
        <a:p>
          <a:endParaRPr lang="zh-CN" altLang="en-US"/>
        </a:p>
      </dgm:t>
    </dgm:pt>
    <dgm:pt modelId="{8E64DB2D-9080-4881-8DC4-58BD9148EAB8}" type="sibTrans" cxnId="{013D5B42-BCE7-4E09-A186-A37A19587EA2}">
      <dgm:prSet/>
      <dgm:spPr/>
      <dgm:t>
        <a:bodyPr/>
        <a:lstStyle/>
        <a:p>
          <a:endParaRPr lang="zh-CN" altLang="en-US"/>
        </a:p>
      </dgm:t>
    </dgm:pt>
    <dgm:pt modelId="{4DD0C68F-64CE-4862-9AAC-BA8DFC9BF979}">
      <dgm:prSet/>
      <dgm:spPr/>
      <dgm:t>
        <a:bodyPr/>
        <a:lstStyle/>
        <a:p>
          <a:r>
            <a:rPr lang="zh-CN" altLang="en-US" dirty="0" smtClean="0"/>
            <a:t>一般為月結</a:t>
          </a:r>
          <a:endParaRPr lang="zh-CN" altLang="en-US" dirty="0"/>
        </a:p>
      </dgm:t>
    </dgm:pt>
    <dgm:pt modelId="{045E0054-7D33-48CD-B9FE-CE8619FAB9B9}" type="parTrans" cxnId="{4E063150-6B8E-4A4D-ACFC-51F618055843}">
      <dgm:prSet/>
      <dgm:spPr/>
      <dgm:t>
        <a:bodyPr/>
        <a:lstStyle/>
        <a:p>
          <a:endParaRPr lang="zh-CN" altLang="en-US"/>
        </a:p>
      </dgm:t>
    </dgm:pt>
    <dgm:pt modelId="{9DA7A42B-C437-4F5F-93CB-F326633A0EDC}" type="sibTrans" cxnId="{4E063150-6B8E-4A4D-ACFC-51F618055843}">
      <dgm:prSet/>
      <dgm:spPr/>
      <dgm:t>
        <a:bodyPr/>
        <a:lstStyle/>
        <a:p>
          <a:endParaRPr lang="zh-CN" altLang="en-US"/>
        </a:p>
      </dgm:t>
    </dgm:pt>
    <dgm:pt modelId="{31291656-02DA-4960-9F79-6DAFE4D84495}">
      <dgm:prSet/>
      <dgm:spPr/>
      <dgm:t>
        <a:bodyPr/>
        <a:lstStyle/>
        <a:p>
          <a:r>
            <a:rPr lang="zh-CN" altLang="en-US" dirty="0" smtClean="0"/>
            <a:t>合理避稅</a:t>
          </a:r>
          <a:endParaRPr lang="zh-CN" altLang="en-US" dirty="0"/>
        </a:p>
      </dgm:t>
    </dgm:pt>
    <dgm:pt modelId="{D8142FB1-74D1-4E17-868D-CA512E72BE6C}" type="parTrans" cxnId="{A4705621-7E81-4160-A48E-211D61E8E15F}">
      <dgm:prSet/>
      <dgm:spPr/>
      <dgm:t>
        <a:bodyPr/>
        <a:lstStyle/>
        <a:p>
          <a:endParaRPr lang="zh-CN" altLang="en-US"/>
        </a:p>
      </dgm:t>
    </dgm:pt>
    <dgm:pt modelId="{8333DD91-C691-4B5F-AD9F-3742A92177DC}" type="sibTrans" cxnId="{A4705621-7E81-4160-A48E-211D61E8E15F}">
      <dgm:prSet/>
      <dgm:spPr/>
      <dgm:t>
        <a:bodyPr/>
        <a:lstStyle/>
        <a:p>
          <a:endParaRPr lang="zh-CN" altLang="en-US"/>
        </a:p>
      </dgm:t>
    </dgm:pt>
    <dgm:pt modelId="{ADB3DC27-A44F-42BD-AD17-22BF0E8937B8}">
      <dgm:prSet/>
      <dgm:spPr/>
      <dgm:t>
        <a:bodyPr/>
        <a:lstStyle/>
        <a:p>
          <a:endParaRPr lang="zh-CN" altLang="en-US" dirty="0"/>
        </a:p>
      </dgm:t>
    </dgm:pt>
    <dgm:pt modelId="{67663252-B11A-49C6-8CF2-7CAA56894867}" type="parTrans" cxnId="{B386E58B-54B6-4683-B807-997059A2BA4B}">
      <dgm:prSet/>
      <dgm:spPr/>
      <dgm:t>
        <a:bodyPr/>
        <a:lstStyle/>
        <a:p>
          <a:endParaRPr lang="zh-CN" altLang="en-US"/>
        </a:p>
      </dgm:t>
    </dgm:pt>
    <dgm:pt modelId="{B44D4E44-E52D-454A-A81B-8A8D6F8CB7E1}" type="sibTrans" cxnId="{B386E58B-54B6-4683-B807-997059A2BA4B}">
      <dgm:prSet/>
      <dgm:spPr/>
      <dgm:t>
        <a:bodyPr/>
        <a:lstStyle/>
        <a:p>
          <a:endParaRPr lang="zh-CN" altLang="en-US"/>
        </a:p>
      </dgm:t>
    </dgm:pt>
    <dgm:pt modelId="{B645FE26-2E0A-4DC3-8232-7264378D71F2}" type="pres">
      <dgm:prSet presAssocID="{78ECD167-50E1-449B-94C6-16490D164D02}" presName="Name0" presStyleCnt="0">
        <dgm:presLayoutVars>
          <dgm:dir/>
          <dgm:animLvl val="lvl"/>
          <dgm:resizeHandles val="exact"/>
        </dgm:presLayoutVars>
      </dgm:prSet>
      <dgm:spPr/>
      <dgm:t>
        <a:bodyPr/>
        <a:lstStyle/>
        <a:p>
          <a:endParaRPr lang="zh-CN" altLang="en-US"/>
        </a:p>
      </dgm:t>
    </dgm:pt>
    <dgm:pt modelId="{FABD8503-9812-4BE1-AEE8-2571DB54A0B5}" type="pres">
      <dgm:prSet presAssocID="{78ECD167-50E1-449B-94C6-16490D164D02}" presName="tSp" presStyleCnt="0"/>
      <dgm:spPr/>
    </dgm:pt>
    <dgm:pt modelId="{F939C011-0EF9-4D8B-B9D8-5737277622CB}" type="pres">
      <dgm:prSet presAssocID="{78ECD167-50E1-449B-94C6-16490D164D02}" presName="bSp" presStyleCnt="0"/>
      <dgm:spPr/>
    </dgm:pt>
    <dgm:pt modelId="{3DC7FE55-FCD0-404F-9D98-F76B104FCA1B}" type="pres">
      <dgm:prSet presAssocID="{78ECD167-50E1-449B-94C6-16490D164D02}" presName="process" presStyleCnt="0"/>
      <dgm:spPr/>
    </dgm:pt>
    <dgm:pt modelId="{806490F2-3343-40AA-BC6D-AD21B89AB4F3}" type="pres">
      <dgm:prSet presAssocID="{09F68F94-5EF9-4C51-B0DD-BC503E87C163}" presName="composite1" presStyleCnt="0"/>
      <dgm:spPr/>
    </dgm:pt>
    <dgm:pt modelId="{6478496F-2329-483D-9EFE-EF6CBA4352D8}" type="pres">
      <dgm:prSet presAssocID="{09F68F94-5EF9-4C51-B0DD-BC503E87C163}" presName="dummyNode1" presStyleLbl="node1" presStyleIdx="0" presStyleCnt="4"/>
      <dgm:spPr/>
    </dgm:pt>
    <dgm:pt modelId="{CD1AAF9A-0468-43E4-B493-39CCDE21D835}" type="pres">
      <dgm:prSet presAssocID="{09F68F94-5EF9-4C51-B0DD-BC503E87C163}" presName="childNode1" presStyleLbl="bgAcc1" presStyleIdx="0" presStyleCnt="4">
        <dgm:presLayoutVars>
          <dgm:bulletEnabled val="1"/>
        </dgm:presLayoutVars>
      </dgm:prSet>
      <dgm:spPr/>
      <dgm:t>
        <a:bodyPr/>
        <a:lstStyle/>
        <a:p>
          <a:endParaRPr lang="zh-CN" altLang="en-US"/>
        </a:p>
      </dgm:t>
    </dgm:pt>
    <dgm:pt modelId="{3EB4BF71-61F0-4AAF-BB55-73E79442931F}" type="pres">
      <dgm:prSet presAssocID="{09F68F94-5EF9-4C51-B0DD-BC503E87C163}" presName="childNode1tx" presStyleLbl="bgAcc1" presStyleIdx="0" presStyleCnt="4">
        <dgm:presLayoutVars>
          <dgm:bulletEnabled val="1"/>
        </dgm:presLayoutVars>
      </dgm:prSet>
      <dgm:spPr/>
      <dgm:t>
        <a:bodyPr/>
        <a:lstStyle/>
        <a:p>
          <a:endParaRPr lang="zh-CN" altLang="en-US"/>
        </a:p>
      </dgm:t>
    </dgm:pt>
    <dgm:pt modelId="{76B6D9AA-27A6-4157-BA03-9C4AE30C767D}" type="pres">
      <dgm:prSet presAssocID="{09F68F94-5EF9-4C51-B0DD-BC503E87C163}" presName="parentNode1" presStyleLbl="node1" presStyleIdx="0" presStyleCnt="4">
        <dgm:presLayoutVars>
          <dgm:chMax val="1"/>
          <dgm:bulletEnabled val="1"/>
        </dgm:presLayoutVars>
      </dgm:prSet>
      <dgm:spPr/>
      <dgm:t>
        <a:bodyPr/>
        <a:lstStyle/>
        <a:p>
          <a:endParaRPr lang="zh-CN" altLang="en-US"/>
        </a:p>
      </dgm:t>
    </dgm:pt>
    <dgm:pt modelId="{54A60FD1-F61E-465C-9703-BDDACF02FD87}" type="pres">
      <dgm:prSet presAssocID="{09F68F94-5EF9-4C51-B0DD-BC503E87C163}" presName="connSite1" presStyleCnt="0"/>
      <dgm:spPr/>
    </dgm:pt>
    <dgm:pt modelId="{C1B7D32F-D58B-4BF0-B000-8D5A434F6C50}" type="pres">
      <dgm:prSet presAssocID="{A0E016DC-3CA9-429A-84E3-3E7181D94C31}" presName="Name9" presStyleLbl="sibTrans2D1" presStyleIdx="0" presStyleCnt="3"/>
      <dgm:spPr/>
      <dgm:t>
        <a:bodyPr/>
        <a:lstStyle/>
        <a:p>
          <a:endParaRPr lang="zh-CN" altLang="en-US"/>
        </a:p>
      </dgm:t>
    </dgm:pt>
    <dgm:pt modelId="{855DE426-03E6-4CA7-A782-8F37BF634D91}" type="pres">
      <dgm:prSet presAssocID="{A144FF80-19BC-47D7-8B20-0509FEE44BE2}" presName="composite2" presStyleCnt="0"/>
      <dgm:spPr/>
    </dgm:pt>
    <dgm:pt modelId="{C1F3060D-702E-4F1F-BE61-7D0CA30BAA62}" type="pres">
      <dgm:prSet presAssocID="{A144FF80-19BC-47D7-8B20-0509FEE44BE2}" presName="dummyNode2" presStyleLbl="node1" presStyleIdx="0" presStyleCnt="4"/>
      <dgm:spPr/>
    </dgm:pt>
    <dgm:pt modelId="{011DCC7D-508C-4B51-8CD4-10C3745B35EA}" type="pres">
      <dgm:prSet presAssocID="{A144FF80-19BC-47D7-8B20-0509FEE44BE2}" presName="childNode2" presStyleLbl="bgAcc1" presStyleIdx="1" presStyleCnt="4">
        <dgm:presLayoutVars>
          <dgm:bulletEnabled val="1"/>
        </dgm:presLayoutVars>
      </dgm:prSet>
      <dgm:spPr/>
      <dgm:t>
        <a:bodyPr/>
        <a:lstStyle/>
        <a:p>
          <a:endParaRPr lang="zh-CN" altLang="en-US"/>
        </a:p>
      </dgm:t>
    </dgm:pt>
    <dgm:pt modelId="{34FFE055-C660-4095-A95A-D9FFE50AE78B}" type="pres">
      <dgm:prSet presAssocID="{A144FF80-19BC-47D7-8B20-0509FEE44BE2}" presName="childNode2tx" presStyleLbl="bgAcc1" presStyleIdx="1" presStyleCnt="4">
        <dgm:presLayoutVars>
          <dgm:bulletEnabled val="1"/>
        </dgm:presLayoutVars>
      </dgm:prSet>
      <dgm:spPr/>
      <dgm:t>
        <a:bodyPr/>
        <a:lstStyle/>
        <a:p>
          <a:endParaRPr lang="zh-CN" altLang="en-US"/>
        </a:p>
      </dgm:t>
    </dgm:pt>
    <dgm:pt modelId="{088B3AE1-250A-43C6-851C-D32C520898AB}" type="pres">
      <dgm:prSet presAssocID="{A144FF80-19BC-47D7-8B20-0509FEE44BE2}" presName="parentNode2" presStyleLbl="node1" presStyleIdx="1" presStyleCnt="4">
        <dgm:presLayoutVars>
          <dgm:chMax val="0"/>
          <dgm:bulletEnabled val="1"/>
        </dgm:presLayoutVars>
      </dgm:prSet>
      <dgm:spPr/>
      <dgm:t>
        <a:bodyPr/>
        <a:lstStyle/>
        <a:p>
          <a:endParaRPr lang="zh-CN" altLang="en-US"/>
        </a:p>
      </dgm:t>
    </dgm:pt>
    <dgm:pt modelId="{D1C5F489-D79A-4766-9E14-1180DD6D0BCF}" type="pres">
      <dgm:prSet presAssocID="{A144FF80-19BC-47D7-8B20-0509FEE44BE2}" presName="connSite2" presStyleCnt="0"/>
      <dgm:spPr/>
    </dgm:pt>
    <dgm:pt modelId="{97680FF2-F5A6-421D-B089-61D732970F73}" type="pres">
      <dgm:prSet presAssocID="{CE1A66F1-4224-4601-855A-C131EBD0CA55}" presName="Name18" presStyleLbl="sibTrans2D1" presStyleIdx="1" presStyleCnt="3"/>
      <dgm:spPr/>
      <dgm:t>
        <a:bodyPr/>
        <a:lstStyle/>
        <a:p>
          <a:endParaRPr lang="zh-CN" altLang="en-US"/>
        </a:p>
      </dgm:t>
    </dgm:pt>
    <dgm:pt modelId="{3CB42281-8310-4B1F-92C6-1E6170322F4B}" type="pres">
      <dgm:prSet presAssocID="{3E92ECCA-171A-43B0-9CB7-25957036A35C}" presName="composite1" presStyleCnt="0"/>
      <dgm:spPr/>
    </dgm:pt>
    <dgm:pt modelId="{1ACB0BB5-86A3-4097-9776-BAECFECF4D0F}" type="pres">
      <dgm:prSet presAssocID="{3E92ECCA-171A-43B0-9CB7-25957036A35C}" presName="dummyNode1" presStyleLbl="node1" presStyleIdx="1" presStyleCnt="4"/>
      <dgm:spPr/>
    </dgm:pt>
    <dgm:pt modelId="{F8C316A0-DA7E-4634-B3CA-085FB1D81ACB}" type="pres">
      <dgm:prSet presAssocID="{3E92ECCA-171A-43B0-9CB7-25957036A35C}" presName="childNode1" presStyleLbl="bgAcc1" presStyleIdx="2" presStyleCnt="4">
        <dgm:presLayoutVars>
          <dgm:bulletEnabled val="1"/>
        </dgm:presLayoutVars>
      </dgm:prSet>
      <dgm:spPr/>
      <dgm:t>
        <a:bodyPr/>
        <a:lstStyle/>
        <a:p>
          <a:endParaRPr lang="zh-CN" altLang="en-US"/>
        </a:p>
      </dgm:t>
    </dgm:pt>
    <dgm:pt modelId="{08D82E7B-E947-40DF-A727-CE86099FDDD9}" type="pres">
      <dgm:prSet presAssocID="{3E92ECCA-171A-43B0-9CB7-25957036A35C}" presName="childNode1tx" presStyleLbl="bgAcc1" presStyleIdx="2" presStyleCnt="4">
        <dgm:presLayoutVars>
          <dgm:bulletEnabled val="1"/>
        </dgm:presLayoutVars>
      </dgm:prSet>
      <dgm:spPr/>
      <dgm:t>
        <a:bodyPr/>
        <a:lstStyle/>
        <a:p>
          <a:endParaRPr lang="zh-CN" altLang="en-US"/>
        </a:p>
      </dgm:t>
    </dgm:pt>
    <dgm:pt modelId="{E56EBF6A-DD9E-408E-8E44-EDC12FE1F3F0}" type="pres">
      <dgm:prSet presAssocID="{3E92ECCA-171A-43B0-9CB7-25957036A35C}" presName="parentNode1" presStyleLbl="node1" presStyleIdx="2" presStyleCnt="4">
        <dgm:presLayoutVars>
          <dgm:chMax val="1"/>
          <dgm:bulletEnabled val="1"/>
        </dgm:presLayoutVars>
      </dgm:prSet>
      <dgm:spPr/>
      <dgm:t>
        <a:bodyPr/>
        <a:lstStyle/>
        <a:p>
          <a:endParaRPr lang="zh-CN" altLang="en-US"/>
        </a:p>
      </dgm:t>
    </dgm:pt>
    <dgm:pt modelId="{55D185FF-589A-4EE5-AD92-2E243BADA44C}" type="pres">
      <dgm:prSet presAssocID="{3E92ECCA-171A-43B0-9CB7-25957036A35C}" presName="connSite1" presStyleCnt="0"/>
      <dgm:spPr/>
    </dgm:pt>
    <dgm:pt modelId="{DD46646D-EA3E-4DED-9070-E094D225AD7B}" type="pres">
      <dgm:prSet presAssocID="{B423DAAA-4592-4EC2-B614-86347D99B2C8}" presName="Name9" presStyleLbl="sibTrans2D1" presStyleIdx="2" presStyleCnt="3"/>
      <dgm:spPr/>
      <dgm:t>
        <a:bodyPr/>
        <a:lstStyle/>
        <a:p>
          <a:endParaRPr lang="zh-CN" altLang="en-US"/>
        </a:p>
      </dgm:t>
    </dgm:pt>
    <dgm:pt modelId="{BCDE66BB-D161-49AF-83C5-E7D3D373D056}" type="pres">
      <dgm:prSet presAssocID="{BF429310-621A-4C84-AD8C-579F7232A0B2}" presName="composite2" presStyleCnt="0"/>
      <dgm:spPr/>
    </dgm:pt>
    <dgm:pt modelId="{FB4335C2-DD51-40F1-9273-A17B1A45CAAC}" type="pres">
      <dgm:prSet presAssocID="{BF429310-621A-4C84-AD8C-579F7232A0B2}" presName="dummyNode2" presStyleLbl="node1" presStyleIdx="2" presStyleCnt="4"/>
      <dgm:spPr/>
    </dgm:pt>
    <dgm:pt modelId="{9195306C-8472-4D9C-A297-309312FD34B2}" type="pres">
      <dgm:prSet presAssocID="{BF429310-621A-4C84-AD8C-579F7232A0B2}" presName="childNode2" presStyleLbl="bgAcc1" presStyleIdx="3" presStyleCnt="4">
        <dgm:presLayoutVars>
          <dgm:bulletEnabled val="1"/>
        </dgm:presLayoutVars>
      </dgm:prSet>
      <dgm:spPr/>
      <dgm:t>
        <a:bodyPr/>
        <a:lstStyle/>
        <a:p>
          <a:endParaRPr lang="zh-CN" altLang="en-US"/>
        </a:p>
      </dgm:t>
    </dgm:pt>
    <dgm:pt modelId="{6ED6E18A-82CD-4896-9B32-7A0B73A1F34F}" type="pres">
      <dgm:prSet presAssocID="{BF429310-621A-4C84-AD8C-579F7232A0B2}" presName="childNode2tx" presStyleLbl="bgAcc1" presStyleIdx="3" presStyleCnt="4">
        <dgm:presLayoutVars>
          <dgm:bulletEnabled val="1"/>
        </dgm:presLayoutVars>
      </dgm:prSet>
      <dgm:spPr/>
      <dgm:t>
        <a:bodyPr/>
        <a:lstStyle/>
        <a:p>
          <a:endParaRPr lang="zh-CN" altLang="en-US"/>
        </a:p>
      </dgm:t>
    </dgm:pt>
    <dgm:pt modelId="{8DFA673D-4A86-497D-AD14-186716E99E10}" type="pres">
      <dgm:prSet presAssocID="{BF429310-621A-4C84-AD8C-579F7232A0B2}" presName="parentNode2" presStyleLbl="node1" presStyleIdx="3" presStyleCnt="4">
        <dgm:presLayoutVars>
          <dgm:chMax val="0"/>
          <dgm:bulletEnabled val="1"/>
        </dgm:presLayoutVars>
      </dgm:prSet>
      <dgm:spPr/>
      <dgm:t>
        <a:bodyPr/>
        <a:lstStyle/>
        <a:p>
          <a:endParaRPr lang="zh-CN" altLang="en-US"/>
        </a:p>
      </dgm:t>
    </dgm:pt>
    <dgm:pt modelId="{18039B0F-F666-43D0-B086-BDAE0429AEB8}" type="pres">
      <dgm:prSet presAssocID="{BF429310-621A-4C84-AD8C-579F7232A0B2}" presName="connSite2" presStyleCnt="0"/>
      <dgm:spPr/>
    </dgm:pt>
  </dgm:ptLst>
  <dgm:cxnLst>
    <dgm:cxn modelId="{1A92B088-1A91-48BA-BA1D-D8CCD7D4D3D5}" type="presOf" srcId="{519FC6B0-2C3A-4FBF-8C87-B0C2500DEFC5}" destId="{9195306C-8472-4D9C-A297-309312FD34B2}" srcOrd="0" destOrd="1" presId="urn:microsoft.com/office/officeart/2005/8/layout/hProcess4"/>
    <dgm:cxn modelId="{7BE99ABD-F62D-4481-822C-303C5FF5F600}" type="presOf" srcId="{84090A4F-A25E-4EC2-9ECB-5CFB63DB5D02}" destId="{08D82E7B-E947-40DF-A727-CE86099FDDD9}" srcOrd="1" destOrd="0" presId="urn:microsoft.com/office/officeart/2005/8/layout/hProcess4"/>
    <dgm:cxn modelId="{6192192A-4CE9-4AC3-9528-6A229BFFDF3E}" type="presOf" srcId="{C0F94323-B753-417B-9139-F77C3ED673FA}" destId="{3EB4BF71-61F0-4AAF-BB55-73E79442931F}" srcOrd="1" destOrd="2" presId="urn:microsoft.com/office/officeart/2005/8/layout/hProcess4"/>
    <dgm:cxn modelId="{1B931086-C337-4451-A828-CCC0C22BB1AB}" srcId="{78ECD167-50E1-449B-94C6-16490D164D02}" destId="{A144FF80-19BC-47D7-8B20-0509FEE44BE2}" srcOrd="1" destOrd="0" parTransId="{FCD1BB86-2373-4259-9CC0-DB3DEED6F5CF}" sibTransId="{CE1A66F1-4224-4601-855A-C131EBD0CA55}"/>
    <dgm:cxn modelId="{51BF0643-FA34-44B5-9D7F-E36D9890992E}" type="presOf" srcId="{403B2851-1DE8-4B68-83A9-8CA37A0531C5}" destId="{011DCC7D-508C-4B51-8CD4-10C3745B35EA}" srcOrd="0" destOrd="0" presId="urn:microsoft.com/office/officeart/2005/8/layout/hProcess4"/>
    <dgm:cxn modelId="{5435A787-1BCB-461D-8057-C6180BA8DB4D}" type="presOf" srcId="{B423DAAA-4592-4EC2-B614-86347D99B2C8}" destId="{DD46646D-EA3E-4DED-9070-E094D225AD7B}" srcOrd="0" destOrd="0" presId="urn:microsoft.com/office/officeart/2005/8/layout/hProcess4"/>
    <dgm:cxn modelId="{10833A0D-1410-49AA-9FA6-35C010164174}" type="presOf" srcId="{3E92ECCA-171A-43B0-9CB7-25957036A35C}" destId="{E56EBF6A-DD9E-408E-8E44-EDC12FE1F3F0}" srcOrd="0" destOrd="0" presId="urn:microsoft.com/office/officeart/2005/8/layout/hProcess4"/>
    <dgm:cxn modelId="{48DF21F0-D3C2-47E1-A079-EEF96860FE63}" type="presOf" srcId="{09F68F94-5EF9-4C51-B0DD-BC503E87C163}" destId="{76B6D9AA-27A6-4157-BA03-9C4AE30C767D}" srcOrd="0" destOrd="0" presId="urn:microsoft.com/office/officeart/2005/8/layout/hProcess4"/>
    <dgm:cxn modelId="{5B684C2B-5B9C-4C9B-8A7B-D6EA0245DC53}" srcId="{78ECD167-50E1-449B-94C6-16490D164D02}" destId="{09F68F94-5EF9-4C51-B0DD-BC503E87C163}" srcOrd="0" destOrd="0" parTransId="{A5AC14C2-8D42-482F-8967-FEBA1A0124FB}" sibTransId="{A0E016DC-3CA9-429A-84E3-3E7181D94C31}"/>
    <dgm:cxn modelId="{16CCE4A3-AC21-44A8-A456-C9082A58A0CE}" srcId="{78ECD167-50E1-449B-94C6-16490D164D02}" destId="{BF429310-621A-4C84-AD8C-579F7232A0B2}" srcOrd="3" destOrd="0" parTransId="{98BF55DC-1540-42E6-B8B1-A09FDF490FFD}" sibTransId="{D9E625CA-F64C-41CF-9216-F77A66A104FC}"/>
    <dgm:cxn modelId="{F45E079E-52D0-488F-8D0B-667431B39223}" type="presOf" srcId="{BF429310-621A-4C84-AD8C-579F7232A0B2}" destId="{8DFA673D-4A86-497D-AD14-186716E99E10}" srcOrd="0" destOrd="0" presId="urn:microsoft.com/office/officeart/2005/8/layout/hProcess4"/>
    <dgm:cxn modelId="{C644B5BE-8900-43FA-A637-C6CD7F028C37}" type="presOf" srcId="{A0E016DC-3CA9-429A-84E3-3E7181D94C31}" destId="{C1B7D32F-D58B-4BF0-B000-8D5A434F6C50}" srcOrd="0" destOrd="0" presId="urn:microsoft.com/office/officeart/2005/8/layout/hProcess4"/>
    <dgm:cxn modelId="{D76DD94F-03A9-4F9F-BCC3-3C12937954C6}" type="presOf" srcId="{6CF521E0-A920-4E30-A353-38ADC41DD862}" destId="{011DCC7D-508C-4B51-8CD4-10C3745B35EA}" srcOrd="0" destOrd="1" presId="urn:microsoft.com/office/officeart/2005/8/layout/hProcess4"/>
    <dgm:cxn modelId="{141CDDBB-69B2-4429-A067-0C4228F44C43}" type="presOf" srcId="{403B2851-1DE8-4B68-83A9-8CA37A0531C5}" destId="{34FFE055-C660-4095-A95A-D9FFE50AE78B}" srcOrd="1" destOrd="0" presId="urn:microsoft.com/office/officeart/2005/8/layout/hProcess4"/>
    <dgm:cxn modelId="{42C14521-1A13-45E0-84E8-30054B2727C6}" srcId="{A144FF80-19BC-47D7-8B20-0509FEE44BE2}" destId="{6CF521E0-A920-4E30-A353-38ADC41DD862}" srcOrd="1" destOrd="0" parTransId="{3788E15D-5052-49F2-A5E1-B149A70C1BB2}" sibTransId="{8D6660E2-A4EE-4834-ACE6-00112C2DEA44}"/>
    <dgm:cxn modelId="{040A7991-F10C-4048-B2B4-6F01F362BE45}" type="presOf" srcId="{CE1A66F1-4224-4601-855A-C131EBD0CA55}" destId="{97680FF2-F5A6-421D-B089-61D732970F73}" srcOrd="0" destOrd="0" presId="urn:microsoft.com/office/officeart/2005/8/layout/hProcess4"/>
    <dgm:cxn modelId="{2AE2A963-15D5-414C-B5D1-9C6F0135F9EE}" type="presOf" srcId="{4DD0C68F-64CE-4862-9AAC-BA8DFC9BF979}" destId="{08D82E7B-E947-40DF-A727-CE86099FDDD9}" srcOrd="1" destOrd="1" presId="urn:microsoft.com/office/officeart/2005/8/layout/hProcess4"/>
    <dgm:cxn modelId="{013D5B42-BCE7-4E09-A186-A37A19587EA2}" srcId="{BF429310-621A-4C84-AD8C-579F7232A0B2}" destId="{519FC6B0-2C3A-4FBF-8C87-B0C2500DEFC5}" srcOrd="1" destOrd="0" parTransId="{A0C6DE60-37C7-415C-97A4-F85CFD99E081}" sibTransId="{8E64DB2D-9080-4881-8DC4-58BD9148EAB8}"/>
    <dgm:cxn modelId="{3479DE74-4D86-49F5-8523-B7F21BAA6B73}" type="presOf" srcId="{6CF521E0-A920-4E30-A353-38ADC41DD862}" destId="{34FFE055-C660-4095-A95A-D9FFE50AE78B}" srcOrd="1" destOrd="1" presId="urn:microsoft.com/office/officeart/2005/8/layout/hProcess4"/>
    <dgm:cxn modelId="{71662BA7-28A8-45F1-BEFF-00EFAF3B0786}" srcId="{78ECD167-50E1-449B-94C6-16490D164D02}" destId="{3E92ECCA-171A-43B0-9CB7-25957036A35C}" srcOrd="2" destOrd="0" parTransId="{158E43A6-C5CD-464C-BC26-84993CEE51BD}" sibTransId="{B423DAAA-4592-4EC2-B614-86347D99B2C8}"/>
    <dgm:cxn modelId="{F2AD36B5-52A4-4F88-9431-F190E28CAC8B}" srcId="{09F68F94-5EF9-4C51-B0DD-BC503E87C163}" destId="{AA85D746-5570-427B-8791-A953CFB3F206}" srcOrd="0" destOrd="0" parTransId="{F5851DDC-86A9-406E-B1C1-BD26F6F3259F}" sibTransId="{C5A89A8F-2A7C-4075-BC68-20938334FB97}"/>
    <dgm:cxn modelId="{967340C0-FF7B-45C7-98B0-F685536A1162}" type="presOf" srcId="{78ECD167-50E1-449B-94C6-16490D164D02}" destId="{B645FE26-2E0A-4DC3-8232-7264378D71F2}" srcOrd="0" destOrd="0" presId="urn:microsoft.com/office/officeart/2005/8/layout/hProcess4"/>
    <dgm:cxn modelId="{CA111F72-7F26-4003-B52B-134F0C90CD03}" type="presOf" srcId="{31291656-02DA-4960-9F79-6DAFE4D84495}" destId="{08D82E7B-E947-40DF-A727-CE86099FDDD9}" srcOrd="1" destOrd="2" presId="urn:microsoft.com/office/officeart/2005/8/layout/hProcess4"/>
    <dgm:cxn modelId="{3BFCF474-F114-42B6-88E4-27F03338E916}" type="presOf" srcId="{ADB3DC27-A44F-42BD-AD17-22BF0E8937B8}" destId="{F8C316A0-DA7E-4634-B3CA-085FB1D81ACB}" srcOrd="0" destOrd="3" presId="urn:microsoft.com/office/officeart/2005/8/layout/hProcess4"/>
    <dgm:cxn modelId="{0B940D70-D565-4795-B38D-C16ED79A08E0}" type="presOf" srcId="{AA85D746-5570-427B-8791-A953CFB3F206}" destId="{CD1AAF9A-0468-43E4-B493-39CCDE21D835}" srcOrd="0" destOrd="0" presId="urn:microsoft.com/office/officeart/2005/8/layout/hProcess4"/>
    <dgm:cxn modelId="{AE85709C-B558-4C70-935E-C71E7AD2A0A2}" srcId="{09F68F94-5EF9-4C51-B0DD-BC503E87C163}" destId="{C0F94323-B753-417B-9139-F77C3ED673FA}" srcOrd="2" destOrd="0" parTransId="{1D41A8E5-444B-4DDF-91B5-457C0CCFF03B}" sibTransId="{37A1FA20-B1E2-40CF-A1F1-4888CF605BEC}"/>
    <dgm:cxn modelId="{2E08CDFF-5A53-4D56-BF4A-8D72C7CC0A59}" type="presOf" srcId="{1B5C9938-8711-4AF8-A760-0A259AF7971E}" destId="{6ED6E18A-82CD-4896-9B32-7A0B73A1F34F}" srcOrd="1" destOrd="0" presId="urn:microsoft.com/office/officeart/2005/8/layout/hProcess4"/>
    <dgm:cxn modelId="{BC20E3B5-6B84-406C-9EC0-FF5834A06EBD}" type="presOf" srcId="{1B5C9938-8711-4AF8-A760-0A259AF7971E}" destId="{9195306C-8472-4D9C-A297-309312FD34B2}" srcOrd="0" destOrd="0" presId="urn:microsoft.com/office/officeart/2005/8/layout/hProcess4"/>
    <dgm:cxn modelId="{1ACFD552-DCEE-4739-8FA7-9CF6EDF987E2}" type="presOf" srcId="{4DD0C68F-64CE-4862-9AAC-BA8DFC9BF979}" destId="{F8C316A0-DA7E-4634-B3CA-085FB1D81ACB}" srcOrd="0" destOrd="1" presId="urn:microsoft.com/office/officeart/2005/8/layout/hProcess4"/>
    <dgm:cxn modelId="{3FC55B8F-66A3-481B-B2EB-9E70F983B30E}" srcId="{A144FF80-19BC-47D7-8B20-0509FEE44BE2}" destId="{403B2851-1DE8-4B68-83A9-8CA37A0531C5}" srcOrd="0" destOrd="0" parTransId="{C085B11C-7E17-4514-920F-80EC6C101A76}" sibTransId="{2CC84142-064A-4EE8-92B4-9BC869E9CE62}"/>
    <dgm:cxn modelId="{CC839045-7962-4F0E-A22F-480C5698D097}" srcId="{BF429310-621A-4C84-AD8C-579F7232A0B2}" destId="{1B5C9938-8711-4AF8-A760-0A259AF7971E}" srcOrd="0" destOrd="0" parTransId="{25797F43-A72A-4F12-A57F-057E70D79424}" sibTransId="{FD3FE568-D2EA-48AB-B149-F36244426C9A}"/>
    <dgm:cxn modelId="{A09C583F-B706-4F6D-897C-1D7BAB4449FA}" srcId="{09F68F94-5EF9-4C51-B0DD-BC503E87C163}" destId="{B78A3E03-CEAB-4FE9-AA13-F03CEEB5FA0D}" srcOrd="1" destOrd="0" parTransId="{4128C2B1-2A3E-421E-831D-4EE62AD383E9}" sibTransId="{C62F1476-AF32-478F-8C4E-E413E64CDCBA}"/>
    <dgm:cxn modelId="{9ADB9EDA-DF57-4FC9-8CDE-625EC07382B2}" type="presOf" srcId="{ADB3DC27-A44F-42BD-AD17-22BF0E8937B8}" destId="{08D82E7B-E947-40DF-A727-CE86099FDDD9}" srcOrd="1" destOrd="3" presId="urn:microsoft.com/office/officeart/2005/8/layout/hProcess4"/>
    <dgm:cxn modelId="{6449CE94-DE42-446A-9DBF-CB7C29567F22}" type="presOf" srcId="{B78A3E03-CEAB-4FE9-AA13-F03CEEB5FA0D}" destId="{CD1AAF9A-0468-43E4-B493-39CCDE21D835}" srcOrd="0" destOrd="1" presId="urn:microsoft.com/office/officeart/2005/8/layout/hProcess4"/>
    <dgm:cxn modelId="{364313AD-1E38-489F-A303-8418A7A2F600}" type="presOf" srcId="{B78A3E03-CEAB-4FE9-AA13-F03CEEB5FA0D}" destId="{3EB4BF71-61F0-4AAF-BB55-73E79442931F}" srcOrd="1" destOrd="1" presId="urn:microsoft.com/office/officeart/2005/8/layout/hProcess4"/>
    <dgm:cxn modelId="{73433294-E857-4B8D-A4BA-F4C21BA231D0}" type="presOf" srcId="{31291656-02DA-4960-9F79-6DAFE4D84495}" destId="{F8C316A0-DA7E-4634-B3CA-085FB1D81ACB}" srcOrd="0" destOrd="2" presId="urn:microsoft.com/office/officeart/2005/8/layout/hProcess4"/>
    <dgm:cxn modelId="{6E1DEAB8-FD56-4255-9A1E-A83FF8E1223D}" type="presOf" srcId="{519FC6B0-2C3A-4FBF-8C87-B0C2500DEFC5}" destId="{6ED6E18A-82CD-4896-9B32-7A0B73A1F34F}" srcOrd="1" destOrd="1" presId="urn:microsoft.com/office/officeart/2005/8/layout/hProcess4"/>
    <dgm:cxn modelId="{B386E58B-54B6-4683-B807-997059A2BA4B}" srcId="{3E92ECCA-171A-43B0-9CB7-25957036A35C}" destId="{ADB3DC27-A44F-42BD-AD17-22BF0E8937B8}" srcOrd="3" destOrd="0" parTransId="{67663252-B11A-49C6-8CF2-7CAA56894867}" sibTransId="{B44D4E44-E52D-454A-A81B-8A8D6F8CB7E1}"/>
    <dgm:cxn modelId="{BB51E124-0A7D-42C3-8395-5F3E11B6748F}" type="presOf" srcId="{84090A4F-A25E-4EC2-9ECB-5CFB63DB5D02}" destId="{F8C316A0-DA7E-4634-B3CA-085FB1D81ACB}" srcOrd="0" destOrd="0" presId="urn:microsoft.com/office/officeart/2005/8/layout/hProcess4"/>
    <dgm:cxn modelId="{A4705621-7E81-4160-A48E-211D61E8E15F}" srcId="{3E92ECCA-171A-43B0-9CB7-25957036A35C}" destId="{31291656-02DA-4960-9F79-6DAFE4D84495}" srcOrd="2" destOrd="0" parTransId="{D8142FB1-74D1-4E17-868D-CA512E72BE6C}" sibTransId="{8333DD91-C691-4B5F-AD9F-3742A92177DC}"/>
    <dgm:cxn modelId="{FCF316A9-477A-4AED-9BF4-D95E95A9B3B8}" type="presOf" srcId="{C0F94323-B753-417B-9139-F77C3ED673FA}" destId="{CD1AAF9A-0468-43E4-B493-39CCDE21D835}" srcOrd="0" destOrd="2" presId="urn:microsoft.com/office/officeart/2005/8/layout/hProcess4"/>
    <dgm:cxn modelId="{9AD615FE-3F1C-4A7B-BAB3-F9C45C99A32B}" srcId="{3E92ECCA-171A-43B0-9CB7-25957036A35C}" destId="{84090A4F-A25E-4EC2-9ECB-5CFB63DB5D02}" srcOrd="0" destOrd="0" parTransId="{F69356E8-12AB-491A-BEC3-C289F39175B0}" sibTransId="{086E1FF3-6793-484F-9172-24DB52D13C64}"/>
    <dgm:cxn modelId="{B13BCA15-FC76-4DC0-B9C5-06BCAE94648E}" type="presOf" srcId="{A144FF80-19BC-47D7-8B20-0509FEE44BE2}" destId="{088B3AE1-250A-43C6-851C-D32C520898AB}" srcOrd="0" destOrd="0" presId="urn:microsoft.com/office/officeart/2005/8/layout/hProcess4"/>
    <dgm:cxn modelId="{1D368D31-5416-48AD-927E-54D755E07414}" type="presOf" srcId="{AA85D746-5570-427B-8791-A953CFB3F206}" destId="{3EB4BF71-61F0-4AAF-BB55-73E79442931F}" srcOrd="1" destOrd="0" presId="urn:microsoft.com/office/officeart/2005/8/layout/hProcess4"/>
    <dgm:cxn modelId="{4E063150-6B8E-4A4D-ACFC-51F618055843}" srcId="{3E92ECCA-171A-43B0-9CB7-25957036A35C}" destId="{4DD0C68F-64CE-4862-9AAC-BA8DFC9BF979}" srcOrd="1" destOrd="0" parTransId="{045E0054-7D33-48CD-B9FE-CE8619FAB9B9}" sibTransId="{9DA7A42B-C437-4F5F-93CB-F326633A0EDC}"/>
    <dgm:cxn modelId="{8F8FBB96-F117-47E0-82B2-95AB4CDA4FFB}" type="presParOf" srcId="{B645FE26-2E0A-4DC3-8232-7264378D71F2}" destId="{FABD8503-9812-4BE1-AEE8-2571DB54A0B5}" srcOrd="0" destOrd="0" presId="urn:microsoft.com/office/officeart/2005/8/layout/hProcess4"/>
    <dgm:cxn modelId="{B9EE4880-FEE5-4541-A87B-096AB2919282}" type="presParOf" srcId="{B645FE26-2E0A-4DC3-8232-7264378D71F2}" destId="{F939C011-0EF9-4D8B-B9D8-5737277622CB}" srcOrd="1" destOrd="0" presId="urn:microsoft.com/office/officeart/2005/8/layout/hProcess4"/>
    <dgm:cxn modelId="{8E92EC1E-3C83-4F6B-BF6E-EE73368B4AD7}" type="presParOf" srcId="{B645FE26-2E0A-4DC3-8232-7264378D71F2}" destId="{3DC7FE55-FCD0-404F-9D98-F76B104FCA1B}" srcOrd="2" destOrd="0" presId="urn:microsoft.com/office/officeart/2005/8/layout/hProcess4"/>
    <dgm:cxn modelId="{8BA3E499-3070-4274-8936-5C9104E1F8E1}" type="presParOf" srcId="{3DC7FE55-FCD0-404F-9D98-F76B104FCA1B}" destId="{806490F2-3343-40AA-BC6D-AD21B89AB4F3}" srcOrd="0" destOrd="0" presId="urn:microsoft.com/office/officeart/2005/8/layout/hProcess4"/>
    <dgm:cxn modelId="{249743EB-1E41-4D65-A60C-B3D0F73ACD2E}" type="presParOf" srcId="{806490F2-3343-40AA-BC6D-AD21B89AB4F3}" destId="{6478496F-2329-483D-9EFE-EF6CBA4352D8}" srcOrd="0" destOrd="0" presId="urn:microsoft.com/office/officeart/2005/8/layout/hProcess4"/>
    <dgm:cxn modelId="{74FBCBBB-FCEA-4FC6-90E4-B25E128D661C}" type="presParOf" srcId="{806490F2-3343-40AA-BC6D-AD21B89AB4F3}" destId="{CD1AAF9A-0468-43E4-B493-39CCDE21D835}" srcOrd="1" destOrd="0" presId="urn:microsoft.com/office/officeart/2005/8/layout/hProcess4"/>
    <dgm:cxn modelId="{528D66F7-A496-4431-A029-B85417A8F58E}" type="presParOf" srcId="{806490F2-3343-40AA-BC6D-AD21B89AB4F3}" destId="{3EB4BF71-61F0-4AAF-BB55-73E79442931F}" srcOrd="2" destOrd="0" presId="urn:microsoft.com/office/officeart/2005/8/layout/hProcess4"/>
    <dgm:cxn modelId="{D840D6C2-9277-40C5-814D-A1C5D5EA518A}" type="presParOf" srcId="{806490F2-3343-40AA-BC6D-AD21B89AB4F3}" destId="{76B6D9AA-27A6-4157-BA03-9C4AE30C767D}" srcOrd="3" destOrd="0" presId="urn:microsoft.com/office/officeart/2005/8/layout/hProcess4"/>
    <dgm:cxn modelId="{B02C6061-E941-4BE0-A887-95B0D8F0543C}" type="presParOf" srcId="{806490F2-3343-40AA-BC6D-AD21B89AB4F3}" destId="{54A60FD1-F61E-465C-9703-BDDACF02FD87}" srcOrd="4" destOrd="0" presId="urn:microsoft.com/office/officeart/2005/8/layout/hProcess4"/>
    <dgm:cxn modelId="{3ADD5033-19DD-424B-B0B6-5F6412A107DF}" type="presParOf" srcId="{3DC7FE55-FCD0-404F-9D98-F76B104FCA1B}" destId="{C1B7D32F-D58B-4BF0-B000-8D5A434F6C50}" srcOrd="1" destOrd="0" presId="urn:microsoft.com/office/officeart/2005/8/layout/hProcess4"/>
    <dgm:cxn modelId="{E38380DA-E60C-4BF9-A532-6E32CE176FCD}" type="presParOf" srcId="{3DC7FE55-FCD0-404F-9D98-F76B104FCA1B}" destId="{855DE426-03E6-4CA7-A782-8F37BF634D91}" srcOrd="2" destOrd="0" presId="urn:microsoft.com/office/officeart/2005/8/layout/hProcess4"/>
    <dgm:cxn modelId="{05AB1F32-8AD5-4EBE-A2AF-1CCC61313B72}" type="presParOf" srcId="{855DE426-03E6-4CA7-A782-8F37BF634D91}" destId="{C1F3060D-702E-4F1F-BE61-7D0CA30BAA62}" srcOrd="0" destOrd="0" presId="urn:microsoft.com/office/officeart/2005/8/layout/hProcess4"/>
    <dgm:cxn modelId="{1FA12075-F902-4520-BA7B-DF85F1CEC191}" type="presParOf" srcId="{855DE426-03E6-4CA7-A782-8F37BF634D91}" destId="{011DCC7D-508C-4B51-8CD4-10C3745B35EA}" srcOrd="1" destOrd="0" presId="urn:microsoft.com/office/officeart/2005/8/layout/hProcess4"/>
    <dgm:cxn modelId="{001E5100-2A43-43F1-B583-3F8DC33325C3}" type="presParOf" srcId="{855DE426-03E6-4CA7-A782-8F37BF634D91}" destId="{34FFE055-C660-4095-A95A-D9FFE50AE78B}" srcOrd="2" destOrd="0" presId="urn:microsoft.com/office/officeart/2005/8/layout/hProcess4"/>
    <dgm:cxn modelId="{EF295FDD-A701-4F4A-BE67-A90D31BB73C8}" type="presParOf" srcId="{855DE426-03E6-4CA7-A782-8F37BF634D91}" destId="{088B3AE1-250A-43C6-851C-D32C520898AB}" srcOrd="3" destOrd="0" presId="urn:microsoft.com/office/officeart/2005/8/layout/hProcess4"/>
    <dgm:cxn modelId="{35A81A60-6E18-4259-BC85-0B95E9D5840C}" type="presParOf" srcId="{855DE426-03E6-4CA7-A782-8F37BF634D91}" destId="{D1C5F489-D79A-4766-9E14-1180DD6D0BCF}" srcOrd="4" destOrd="0" presId="urn:microsoft.com/office/officeart/2005/8/layout/hProcess4"/>
    <dgm:cxn modelId="{00546063-82F3-494F-950C-8AECC6F83937}" type="presParOf" srcId="{3DC7FE55-FCD0-404F-9D98-F76B104FCA1B}" destId="{97680FF2-F5A6-421D-B089-61D732970F73}" srcOrd="3" destOrd="0" presId="urn:microsoft.com/office/officeart/2005/8/layout/hProcess4"/>
    <dgm:cxn modelId="{98D37520-5ED2-4B14-8969-6CB4DBB15268}" type="presParOf" srcId="{3DC7FE55-FCD0-404F-9D98-F76B104FCA1B}" destId="{3CB42281-8310-4B1F-92C6-1E6170322F4B}" srcOrd="4" destOrd="0" presId="urn:microsoft.com/office/officeart/2005/8/layout/hProcess4"/>
    <dgm:cxn modelId="{C33EBDAC-2729-4E9E-94CB-8C117E89B5C5}" type="presParOf" srcId="{3CB42281-8310-4B1F-92C6-1E6170322F4B}" destId="{1ACB0BB5-86A3-4097-9776-BAECFECF4D0F}" srcOrd="0" destOrd="0" presId="urn:microsoft.com/office/officeart/2005/8/layout/hProcess4"/>
    <dgm:cxn modelId="{115E1BF7-B044-45D1-B89F-AE31D1B65A50}" type="presParOf" srcId="{3CB42281-8310-4B1F-92C6-1E6170322F4B}" destId="{F8C316A0-DA7E-4634-B3CA-085FB1D81ACB}" srcOrd="1" destOrd="0" presId="urn:microsoft.com/office/officeart/2005/8/layout/hProcess4"/>
    <dgm:cxn modelId="{143750CA-775C-47BF-8A02-30A818946925}" type="presParOf" srcId="{3CB42281-8310-4B1F-92C6-1E6170322F4B}" destId="{08D82E7B-E947-40DF-A727-CE86099FDDD9}" srcOrd="2" destOrd="0" presId="urn:microsoft.com/office/officeart/2005/8/layout/hProcess4"/>
    <dgm:cxn modelId="{C5A9245B-89FB-4548-B12A-056CE6050BAB}" type="presParOf" srcId="{3CB42281-8310-4B1F-92C6-1E6170322F4B}" destId="{E56EBF6A-DD9E-408E-8E44-EDC12FE1F3F0}" srcOrd="3" destOrd="0" presId="urn:microsoft.com/office/officeart/2005/8/layout/hProcess4"/>
    <dgm:cxn modelId="{AD5C37CF-4D1F-4A09-94A7-FF371CDC6F97}" type="presParOf" srcId="{3CB42281-8310-4B1F-92C6-1E6170322F4B}" destId="{55D185FF-589A-4EE5-AD92-2E243BADA44C}" srcOrd="4" destOrd="0" presId="urn:microsoft.com/office/officeart/2005/8/layout/hProcess4"/>
    <dgm:cxn modelId="{81B3C907-ADCB-4373-9905-5E31CEDB6264}" type="presParOf" srcId="{3DC7FE55-FCD0-404F-9D98-F76B104FCA1B}" destId="{DD46646D-EA3E-4DED-9070-E094D225AD7B}" srcOrd="5" destOrd="0" presId="urn:microsoft.com/office/officeart/2005/8/layout/hProcess4"/>
    <dgm:cxn modelId="{761FAAF4-67DB-42DD-8AAC-61FF4B0A43FE}" type="presParOf" srcId="{3DC7FE55-FCD0-404F-9D98-F76B104FCA1B}" destId="{BCDE66BB-D161-49AF-83C5-E7D3D373D056}" srcOrd="6" destOrd="0" presId="urn:microsoft.com/office/officeart/2005/8/layout/hProcess4"/>
    <dgm:cxn modelId="{9492DE2D-B949-463F-98D5-78256BD654B3}" type="presParOf" srcId="{BCDE66BB-D161-49AF-83C5-E7D3D373D056}" destId="{FB4335C2-DD51-40F1-9273-A17B1A45CAAC}" srcOrd="0" destOrd="0" presId="urn:microsoft.com/office/officeart/2005/8/layout/hProcess4"/>
    <dgm:cxn modelId="{DE837076-42C1-4153-A7E7-02AD3DE01356}" type="presParOf" srcId="{BCDE66BB-D161-49AF-83C5-E7D3D373D056}" destId="{9195306C-8472-4D9C-A297-309312FD34B2}" srcOrd="1" destOrd="0" presId="urn:microsoft.com/office/officeart/2005/8/layout/hProcess4"/>
    <dgm:cxn modelId="{5A73AE9C-0E02-49E2-BDDA-74386411FD99}" type="presParOf" srcId="{BCDE66BB-D161-49AF-83C5-E7D3D373D056}" destId="{6ED6E18A-82CD-4896-9B32-7A0B73A1F34F}" srcOrd="2" destOrd="0" presId="urn:microsoft.com/office/officeart/2005/8/layout/hProcess4"/>
    <dgm:cxn modelId="{E1CAEF9B-B0A6-494D-86DF-F4BFF9F20C36}" type="presParOf" srcId="{BCDE66BB-D161-49AF-83C5-E7D3D373D056}" destId="{8DFA673D-4A86-497D-AD14-186716E99E10}" srcOrd="3" destOrd="0" presId="urn:microsoft.com/office/officeart/2005/8/layout/hProcess4"/>
    <dgm:cxn modelId="{C343FF9F-D40F-458C-A186-D99B091E703F}" type="presParOf" srcId="{BCDE66BB-D161-49AF-83C5-E7D3D373D056}" destId="{18039B0F-F666-43D0-B086-BDAE0429AEB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248A9-7E82-4419-8AE7-29A51C4719C7}" type="doc">
      <dgm:prSet loTypeId="urn:microsoft.com/office/officeart/2005/8/layout/radial5" loCatId="cycle" qsTypeId="urn:microsoft.com/office/officeart/2005/8/quickstyle/simple5" qsCatId="simple" csTypeId="urn:microsoft.com/office/officeart/2005/8/colors/accent1_2" csCatId="accent1" phldr="1"/>
      <dgm:spPr/>
      <dgm:t>
        <a:bodyPr/>
        <a:lstStyle/>
        <a:p>
          <a:endParaRPr lang="zh-CN" altLang="en-US"/>
        </a:p>
      </dgm:t>
    </dgm:pt>
    <dgm:pt modelId="{C2562E58-B761-402B-8FF6-C7AA3439B640}">
      <dgm:prSet phldrT="[文本]"/>
      <dgm:spPr/>
      <dgm:t>
        <a:bodyPr/>
        <a:lstStyle/>
        <a:p>
          <a:r>
            <a:rPr lang="zh-CN" altLang="en-US" b="1" dirty="0" smtClean="0"/>
            <a:t>跨境電商成本</a:t>
          </a:r>
          <a:endParaRPr lang="zh-CN" altLang="en-US" b="1" dirty="0"/>
        </a:p>
      </dgm:t>
    </dgm:pt>
    <dgm:pt modelId="{D033AB41-2AE6-4D14-876C-38DA920C208A}" type="parTrans" cxnId="{8046DF5D-8563-4840-80EF-1FB4923AC37B}">
      <dgm:prSet/>
      <dgm:spPr/>
      <dgm:t>
        <a:bodyPr/>
        <a:lstStyle/>
        <a:p>
          <a:endParaRPr lang="zh-CN" altLang="en-US">
            <a:solidFill>
              <a:schemeClr val="tx1"/>
            </a:solidFill>
          </a:endParaRPr>
        </a:p>
      </dgm:t>
    </dgm:pt>
    <dgm:pt modelId="{FA96EA93-F15C-48E3-82D7-73E50C287CA0}" type="sibTrans" cxnId="{8046DF5D-8563-4840-80EF-1FB4923AC37B}">
      <dgm:prSet/>
      <dgm:spPr/>
      <dgm:t>
        <a:bodyPr/>
        <a:lstStyle/>
        <a:p>
          <a:endParaRPr lang="zh-CN" altLang="en-US">
            <a:solidFill>
              <a:schemeClr val="tx1"/>
            </a:solidFill>
          </a:endParaRPr>
        </a:p>
      </dgm:t>
    </dgm:pt>
    <dgm:pt modelId="{2118EA7F-EB61-4BAD-A906-C079C9DB4F27}">
      <dgm:prSet phldrT="[文本]"/>
      <dgm:spPr>
        <a:solidFill>
          <a:srgbClr val="CC9900"/>
        </a:solidFill>
      </dgm:spPr>
      <dgm:t>
        <a:bodyPr/>
        <a:lstStyle/>
        <a:p>
          <a:r>
            <a:rPr lang="zh-CN" altLang="en-US" dirty="0" smtClean="0"/>
            <a:t>跨境通關費用</a:t>
          </a:r>
          <a:endParaRPr lang="zh-CN" altLang="en-US" dirty="0"/>
        </a:p>
      </dgm:t>
    </dgm:pt>
    <dgm:pt modelId="{E7448641-8F14-461C-B209-F57629429D2B}" type="parTrans" cxnId="{D9AE3036-1DDD-4F1F-A6A4-80C2FB40E82E}">
      <dgm:prSet/>
      <dgm:spPr/>
      <dgm:t>
        <a:bodyPr/>
        <a:lstStyle/>
        <a:p>
          <a:endParaRPr lang="zh-CN" altLang="en-US">
            <a:solidFill>
              <a:schemeClr val="tx1"/>
            </a:solidFill>
          </a:endParaRPr>
        </a:p>
      </dgm:t>
    </dgm:pt>
    <dgm:pt modelId="{2DEC3219-1785-450E-A990-6DA6BD35EE0E}" type="sibTrans" cxnId="{D9AE3036-1DDD-4F1F-A6A4-80C2FB40E82E}">
      <dgm:prSet/>
      <dgm:spPr/>
      <dgm:t>
        <a:bodyPr/>
        <a:lstStyle/>
        <a:p>
          <a:endParaRPr lang="zh-CN" altLang="en-US">
            <a:solidFill>
              <a:schemeClr val="tx1"/>
            </a:solidFill>
          </a:endParaRPr>
        </a:p>
      </dgm:t>
    </dgm:pt>
    <dgm:pt modelId="{5D7240D9-D489-49C8-A532-5B00901E3281}">
      <dgm:prSet phldrT="[文本]"/>
      <dgm:spPr>
        <a:solidFill>
          <a:srgbClr val="CC9900"/>
        </a:solidFill>
      </dgm:spPr>
      <dgm:t>
        <a:bodyPr/>
        <a:lstStyle/>
        <a:p>
          <a:r>
            <a:rPr lang="zh-CN" altLang="en-US" dirty="0" smtClean="0"/>
            <a:t>商品備貨</a:t>
          </a:r>
          <a:endParaRPr lang="zh-CN" altLang="en-US" dirty="0"/>
        </a:p>
      </dgm:t>
    </dgm:pt>
    <dgm:pt modelId="{35901632-F43C-41E8-8861-F098B87CEF21}" type="parTrans" cxnId="{675A4DD9-8704-4E15-805B-4DE38BEE54C0}">
      <dgm:prSet/>
      <dgm:spPr/>
      <dgm:t>
        <a:bodyPr/>
        <a:lstStyle/>
        <a:p>
          <a:endParaRPr lang="zh-CN" altLang="en-US">
            <a:solidFill>
              <a:schemeClr val="tx1"/>
            </a:solidFill>
          </a:endParaRPr>
        </a:p>
      </dgm:t>
    </dgm:pt>
    <dgm:pt modelId="{1EE63872-80F1-4920-89B4-9F576977A095}" type="sibTrans" cxnId="{675A4DD9-8704-4E15-805B-4DE38BEE54C0}">
      <dgm:prSet/>
      <dgm:spPr/>
      <dgm:t>
        <a:bodyPr/>
        <a:lstStyle/>
        <a:p>
          <a:endParaRPr lang="zh-CN" altLang="en-US">
            <a:solidFill>
              <a:schemeClr val="tx1"/>
            </a:solidFill>
          </a:endParaRPr>
        </a:p>
      </dgm:t>
    </dgm:pt>
    <dgm:pt modelId="{D173318C-72FF-496D-85BC-4A21CA969C1B}">
      <dgm:prSet phldrT="[文本]"/>
      <dgm:spPr>
        <a:solidFill>
          <a:srgbClr val="CC9900"/>
        </a:solidFill>
      </dgm:spPr>
      <dgm:t>
        <a:bodyPr/>
        <a:lstStyle/>
        <a:p>
          <a:r>
            <a:rPr lang="zh-CN" altLang="en-US" dirty="0" smtClean="0"/>
            <a:t>物流運運輸</a:t>
          </a:r>
          <a:endParaRPr lang="zh-CN" altLang="en-US" dirty="0"/>
        </a:p>
      </dgm:t>
    </dgm:pt>
    <dgm:pt modelId="{460CFFAD-F259-4EAF-9792-EA39AA26A38F}" type="parTrans" cxnId="{64DE34F9-4827-4581-9C21-4965113C295E}">
      <dgm:prSet/>
      <dgm:spPr/>
      <dgm:t>
        <a:bodyPr/>
        <a:lstStyle/>
        <a:p>
          <a:endParaRPr lang="zh-CN" altLang="en-US">
            <a:solidFill>
              <a:schemeClr val="tx1"/>
            </a:solidFill>
          </a:endParaRPr>
        </a:p>
      </dgm:t>
    </dgm:pt>
    <dgm:pt modelId="{D8EC139B-393A-4AC4-A6EC-869E20A40053}" type="sibTrans" cxnId="{64DE34F9-4827-4581-9C21-4965113C295E}">
      <dgm:prSet/>
      <dgm:spPr/>
      <dgm:t>
        <a:bodyPr/>
        <a:lstStyle/>
        <a:p>
          <a:endParaRPr lang="zh-CN" altLang="en-US">
            <a:solidFill>
              <a:schemeClr val="tx1"/>
            </a:solidFill>
          </a:endParaRPr>
        </a:p>
      </dgm:t>
    </dgm:pt>
    <dgm:pt modelId="{512C7627-FCBD-466E-9B76-19027516418A}">
      <dgm:prSet phldrT="[文本]"/>
      <dgm:spPr>
        <a:solidFill>
          <a:srgbClr val="CC9900"/>
        </a:solidFill>
      </dgm:spPr>
      <dgm:t>
        <a:bodyPr/>
        <a:lstStyle/>
        <a:p>
          <a:r>
            <a:rPr lang="zh-CN" altLang="en-US" dirty="0" smtClean="0"/>
            <a:t>保稅倉</a:t>
          </a:r>
          <a:endParaRPr lang="zh-CN" altLang="en-US" dirty="0"/>
        </a:p>
      </dgm:t>
    </dgm:pt>
    <dgm:pt modelId="{FFB1D9D7-8B50-4876-BC81-69CB0705BDB5}" type="parTrans" cxnId="{699BB7CE-2D96-40C4-BD3F-516A4D3BB9DC}">
      <dgm:prSet/>
      <dgm:spPr/>
      <dgm:t>
        <a:bodyPr/>
        <a:lstStyle/>
        <a:p>
          <a:endParaRPr lang="zh-CN" altLang="en-US">
            <a:solidFill>
              <a:schemeClr val="tx1"/>
            </a:solidFill>
          </a:endParaRPr>
        </a:p>
      </dgm:t>
    </dgm:pt>
    <dgm:pt modelId="{731042BE-FE4D-4702-A3B7-6E19779D013D}" type="sibTrans" cxnId="{699BB7CE-2D96-40C4-BD3F-516A4D3BB9DC}">
      <dgm:prSet/>
      <dgm:spPr/>
      <dgm:t>
        <a:bodyPr/>
        <a:lstStyle/>
        <a:p>
          <a:endParaRPr lang="zh-CN" altLang="en-US">
            <a:solidFill>
              <a:schemeClr val="tx1"/>
            </a:solidFill>
          </a:endParaRPr>
        </a:p>
      </dgm:t>
    </dgm:pt>
    <dgm:pt modelId="{F3FE51D0-B5E5-4573-829A-23F97834CF56}">
      <dgm:prSet phldrT="[文本]"/>
      <dgm:spPr>
        <a:solidFill>
          <a:srgbClr val="CC9900"/>
        </a:solidFill>
      </dgm:spPr>
      <dgm:t>
        <a:bodyPr/>
        <a:lstStyle/>
        <a:p>
          <a:r>
            <a:rPr lang="zh-CN" altLang="en-US" dirty="0" smtClean="0"/>
            <a:t>商品運輸包裝費用</a:t>
          </a:r>
          <a:endParaRPr lang="zh-CN" altLang="en-US" dirty="0"/>
        </a:p>
      </dgm:t>
    </dgm:pt>
    <dgm:pt modelId="{5149F82F-5884-4B26-92AB-F765A34FB61A}" type="parTrans" cxnId="{0C3C7C75-37F1-4F80-9426-145192452B76}">
      <dgm:prSet/>
      <dgm:spPr/>
      <dgm:t>
        <a:bodyPr/>
        <a:lstStyle/>
        <a:p>
          <a:endParaRPr lang="zh-CN" altLang="en-US">
            <a:solidFill>
              <a:schemeClr val="tx1"/>
            </a:solidFill>
          </a:endParaRPr>
        </a:p>
      </dgm:t>
    </dgm:pt>
    <dgm:pt modelId="{B1E63EA4-6DAD-4551-9289-0C5D27FD09AB}" type="sibTrans" cxnId="{0C3C7C75-37F1-4F80-9426-145192452B76}">
      <dgm:prSet/>
      <dgm:spPr/>
      <dgm:t>
        <a:bodyPr/>
        <a:lstStyle/>
        <a:p>
          <a:endParaRPr lang="zh-CN" altLang="en-US">
            <a:solidFill>
              <a:schemeClr val="tx1"/>
            </a:solidFill>
          </a:endParaRPr>
        </a:p>
      </dgm:t>
    </dgm:pt>
    <dgm:pt modelId="{099FA7B9-E8F8-4188-BFB9-E76B45E1BF7E}">
      <dgm:prSet phldrT="[文本]"/>
      <dgm:spPr>
        <a:solidFill>
          <a:srgbClr val="CC9900"/>
        </a:solidFill>
      </dgm:spPr>
      <dgm:t>
        <a:bodyPr/>
        <a:lstStyle/>
        <a:p>
          <a:r>
            <a:rPr lang="zh-CN" altLang="en-US" dirty="0" smtClean="0"/>
            <a:t>品牌大陸推廣</a:t>
          </a:r>
          <a:endParaRPr lang="zh-CN" altLang="en-US" dirty="0"/>
        </a:p>
      </dgm:t>
    </dgm:pt>
    <dgm:pt modelId="{FBF9DC4F-193F-4160-BB58-05498FC56826}" type="parTrans" cxnId="{36F54B22-A041-437E-8164-804E1CAFA9FE}">
      <dgm:prSet/>
      <dgm:spPr/>
      <dgm:t>
        <a:bodyPr/>
        <a:lstStyle/>
        <a:p>
          <a:endParaRPr lang="zh-CN" altLang="en-US">
            <a:solidFill>
              <a:schemeClr val="tx1"/>
            </a:solidFill>
          </a:endParaRPr>
        </a:p>
      </dgm:t>
    </dgm:pt>
    <dgm:pt modelId="{D575234C-97F4-4DFC-A95F-E962D6385ADD}" type="sibTrans" cxnId="{36F54B22-A041-437E-8164-804E1CAFA9FE}">
      <dgm:prSet/>
      <dgm:spPr/>
      <dgm:t>
        <a:bodyPr/>
        <a:lstStyle/>
        <a:p>
          <a:endParaRPr lang="zh-CN" altLang="en-US">
            <a:solidFill>
              <a:schemeClr val="tx1"/>
            </a:solidFill>
          </a:endParaRPr>
        </a:p>
      </dgm:t>
    </dgm:pt>
    <dgm:pt modelId="{03F4C803-7AA8-4F6F-B65E-97B5CBBC0BA0}">
      <dgm:prSet phldrT="[文本]"/>
      <dgm:spPr>
        <a:solidFill>
          <a:srgbClr val="CC9900"/>
        </a:solidFill>
      </dgm:spPr>
      <dgm:t>
        <a:bodyPr/>
        <a:lstStyle/>
        <a:p>
          <a:r>
            <a:rPr lang="zh-CN" altLang="en-US" dirty="0" smtClean="0"/>
            <a:t>電匯費</a:t>
          </a:r>
          <a:endParaRPr lang="zh-CN" altLang="en-US" dirty="0"/>
        </a:p>
      </dgm:t>
    </dgm:pt>
    <dgm:pt modelId="{20DAA716-CE8F-4E31-8497-2FE1CCABED4C}" type="parTrans" cxnId="{C0445246-C457-4286-8B5E-4D4DF033F42A}">
      <dgm:prSet/>
      <dgm:spPr/>
      <dgm:t>
        <a:bodyPr/>
        <a:lstStyle/>
        <a:p>
          <a:endParaRPr lang="zh-CN" altLang="en-US">
            <a:solidFill>
              <a:schemeClr val="tx1"/>
            </a:solidFill>
          </a:endParaRPr>
        </a:p>
      </dgm:t>
    </dgm:pt>
    <dgm:pt modelId="{0E142F80-BE3A-443C-9E5D-948E96C735DE}" type="sibTrans" cxnId="{C0445246-C457-4286-8B5E-4D4DF033F42A}">
      <dgm:prSet/>
      <dgm:spPr/>
      <dgm:t>
        <a:bodyPr/>
        <a:lstStyle/>
        <a:p>
          <a:endParaRPr lang="zh-CN" altLang="en-US">
            <a:solidFill>
              <a:schemeClr val="tx1"/>
            </a:solidFill>
          </a:endParaRPr>
        </a:p>
      </dgm:t>
    </dgm:pt>
    <dgm:pt modelId="{C6375C62-01E1-4D7D-8E3B-D6AA78E7ECAB}" type="pres">
      <dgm:prSet presAssocID="{335248A9-7E82-4419-8AE7-29A51C4719C7}" presName="Name0" presStyleCnt="0">
        <dgm:presLayoutVars>
          <dgm:chMax val="1"/>
          <dgm:dir/>
          <dgm:animLvl val="ctr"/>
          <dgm:resizeHandles val="exact"/>
        </dgm:presLayoutVars>
      </dgm:prSet>
      <dgm:spPr/>
      <dgm:t>
        <a:bodyPr/>
        <a:lstStyle/>
        <a:p>
          <a:endParaRPr lang="zh-CN" altLang="en-US"/>
        </a:p>
      </dgm:t>
    </dgm:pt>
    <dgm:pt modelId="{A4E98FA4-8FE6-4B07-8DDC-20A35B39D774}" type="pres">
      <dgm:prSet presAssocID="{C2562E58-B761-402B-8FF6-C7AA3439B640}" presName="centerShape" presStyleLbl="node0" presStyleIdx="0" presStyleCnt="1"/>
      <dgm:spPr/>
      <dgm:t>
        <a:bodyPr/>
        <a:lstStyle/>
        <a:p>
          <a:endParaRPr lang="zh-CN" altLang="en-US"/>
        </a:p>
      </dgm:t>
    </dgm:pt>
    <dgm:pt modelId="{0B17D59D-0C78-4AA0-A185-64F8EE9AC6F9}" type="pres">
      <dgm:prSet presAssocID="{E7448641-8F14-461C-B209-F57629429D2B}" presName="parTrans" presStyleLbl="sibTrans2D1" presStyleIdx="0" presStyleCnt="7"/>
      <dgm:spPr/>
      <dgm:t>
        <a:bodyPr/>
        <a:lstStyle/>
        <a:p>
          <a:endParaRPr lang="zh-CN" altLang="en-US"/>
        </a:p>
      </dgm:t>
    </dgm:pt>
    <dgm:pt modelId="{6730507B-99A6-4880-8F62-30A16D52CE4B}" type="pres">
      <dgm:prSet presAssocID="{E7448641-8F14-461C-B209-F57629429D2B}" presName="connectorText" presStyleLbl="sibTrans2D1" presStyleIdx="0" presStyleCnt="7"/>
      <dgm:spPr/>
      <dgm:t>
        <a:bodyPr/>
        <a:lstStyle/>
        <a:p>
          <a:endParaRPr lang="zh-CN" altLang="en-US"/>
        </a:p>
      </dgm:t>
    </dgm:pt>
    <dgm:pt modelId="{B42AC0D8-602F-4ABB-9A06-432551D2D33D}" type="pres">
      <dgm:prSet presAssocID="{2118EA7F-EB61-4BAD-A906-C079C9DB4F27}" presName="node" presStyleLbl="node1" presStyleIdx="0" presStyleCnt="7">
        <dgm:presLayoutVars>
          <dgm:bulletEnabled val="1"/>
        </dgm:presLayoutVars>
      </dgm:prSet>
      <dgm:spPr/>
      <dgm:t>
        <a:bodyPr/>
        <a:lstStyle/>
        <a:p>
          <a:endParaRPr lang="zh-CN" altLang="en-US"/>
        </a:p>
      </dgm:t>
    </dgm:pt>
    <dgm:pt modelId="{CA0EC126-2171-4DFB-9428-B287F88BB0E8}" type="pres">
      <dgm:prSet presAssocID="{35901632-F43C-41E8-8861-F098B87CEF21}" presName="parTrans" presStyleLbl="sibTrans2D1" presStyleIdx="1" presStyleCnt="7"/>
      <dgm:spPr/>
      <dgm:t>
        <a:bodyPr/>
        <a:lstStyle/>
        <a:p>
          <a:endParaRPr lang="zh-CN" altLang="en-US"/>
        </a:p>
      </dgm:t>
    </dgm:pt>
    <dgm:pt modelId="{D2953DFD-7186-4C1E-BD51-1268D38B856C}" type="pres">
      <dgm:prSet presAssocID="{35901632-F43C-41E8-8861-F098B87CEF21}" presName="connectorText" presStyleLbl="sibTrans2D1" presStyleIdx="1" presStyleCnt="7"/>
      <dgm:spPr/>
      <dgm:t>
        <a:bodyPr/>
        <a:lstStyle/>
        <a:p>
          <a:endParaRPr lang="zh-CN" altLang="en-US"/>
        </a:p>
      </dgm:t>
    </dgm:pt>
    <dgm:pt modelId="{9717F037-4E41-4A90-A240-7B237263EF00}" type="pres">
      <dgm:prSet presAssocID="{5D7240D9-D489-49C8-A532-5B00901E3281}" presName="node" presStyleLbl="node1" presStyleIdx="1" presStyleCnt="7">
        <dgm:presLayoutVars>
          <dgm:bulletEnabled val="1"/>
        </dgm:presLayoutVars>
      </dgm:prSet>
      <dgm:spPr/>
      <dgm:t>
        <a:bodyPr/>
        <a:lstStyle/>
        <a:p>
          <a:endParaRPr lang="zh-CN" altLang="en-US"/>
        </a:p>
      </dgm:t>
    </dgm:pt>
    <dgm:pt modelId="{6E4C1531-6269-4AF9-9486-4D5C513CEBD7}" type="pres">
      <dgm:prSet presAssocID="{460CFFAD-F259-4EAF-9792-EA39AA26A38F}" presName="parTrans" presStyleLbl="sibTrans2D1" presStyleIdx="2" presStyleCnt="7"/>
      <dgm:spPr/>
      <dgm:t>
        <a:bodyPr/>
        <a:lstStyle/>
        <a:p>
          <a:endParaRPr lang="zh-CN" altLang="en-US"/>
        </a:p>
      </dgm:t>
    </dgm:pt>
    <dgm:pt modelId="{75D2E0D3-0655-4415-96B1-355D3D8A5320}" type="pres">
      <dgm:prSet presAssocID="{460CFFAD-F259-4EAF-9792-EA39AA26A38F}" presName="connectorText" presStyleLbl="sibTrans2D1" presStyleIdx="2" presStyleCnt="7"/>
      <dgm:spPr/>
      <dgm:t>
        <a:bodyPr/>
        <a:lstStyle/>
        <a:p>
          <a:endParaRPr lang="zh-CN" altLang="en-US"/>
        </a:p>
      </dgm:t>
    </dgm:pt>
    <dgm:pt modelId="{DA1A742B-5FC8-4AF3-B387-90C6B638F2FD}" type="pres">
      <dgm:prSet presAssocID="{D173318C-72FF-496D-85BC-4A21CA969C1B}" presName="node" presStyleLbl="node1" presStyleIdx="2" presStyleCnt="7">
        <dgm:presLayoutVars>
          <dgm:bulletEnabled val="1"/>
        </dgm:presLayoutVars>
      </dgm:prSet>
      <dgm:spPr/>
      <dgm:t>
        <a:bodyPr/>
        <a:lstStyle/>
        <a:p>
          <a:endParaRPr lang="zh-CN" altLang="en-US"/>
        </a:p>
      </dgm:t>
    </dgm:pt>
    <dgm:pt modelId="{7006982F-AC22-4F92-86B1-56238E9D94C7}" type="pres">
      <dgm:prSet presAssocID="{FFB1D9D7-8B50-4876-BC81-69CB0705BDB5}" presName="parTrans" presStyleLbl="sibTrans2D1" presStyleIdx="3" presStyleCnt="7"/>
      <dgm:spPr/>
      <dgm:t>
        <a:bodyPr/>
        <a:lstStyle/>
        <a:p>
          <a:endParaRPr lang="zh-CN" altLang="en-US"/>
        </a:p>
      </dgm:t>
    </dgm:pt>
    <dgm:pt modelId="{10E24B6C-3E9D-4B75-A4FB-F3430D48011A}" type="pres">
      <dgm:prSet presAssocID="{FFB1D9D7-8B50-4876-BC81-69CB0705BDB5}" presName="connectorText" presStyleLbl="sibTrans2D1" presStyleIdx="3" presStyleCnt="7"/>
      <dgm:spPr/>
      <dgm:t>
        <a:bodyPr/>
        <a:lstStyle/>
        <a:p>
          <a:endParaRPr lang="zh-CN" altLang="en-US"/>
        </a:p>
      </dgm:t>
    </dgm:pt>
    <dgm:pt modelId="{C1AD44D0-2AFB-4D61-913C-AB5C173DF6FB}" type="pres">
      <dgm:prSet presAssocID="{512C7627-FCBD-466E-9B76-19027516418A}" presName="node" presStyleLbl="node1" presStyleIdx="3" presStyleCnt="7">
        <dgm:presLayoutVars>
          <dgm:bulletEnabled val="1"/>
        </dgm:presLayoutVars>
      </dgm:prSet>
      <dgm:spPr/>
      <dgm:t>
        <a:bodyPr/>
        <a:lstStyle/>
        <a:p>
          <a:endParaRPr lang="zh-CN" altLang="en-US"/>
        </a:p>
      </dgm:t>
    </dgm:pt>
    <dgm:pt modelId="{EA9AAFF4-66DB-45C3-9A56-0660A83216B1}" type="pres">
      <dgm:prSet presAssocID="{5149F82F-5884-4B26-92AB-F765A34FB61A}" presName="parTrans" presStyleLbl="sibTrans2D1" presStyleIdx="4" presStyleCnt="7"/>
      <dgm:spPr/>
      <dgm:t>
        <a:bodyPr/>
        <a:lstStyle/>
        <a:p>
          <a:endParaRPr lang="zh-CN" altLang="en-US"/>
        </a:p>
      </dgm:t>
    </dgm:pt>
    <dgm:pt modelId="{ADF9061D-4759-40B4-B8F4-2412FA5B053B}" type="pres">
      <dgm:prSet presAssocID="{5149F82F-5884-4B26-92AB-F765A34FB61A}" presName="connectorText" presStyleLbl="sibTrans2D1" presStyleIdx="4" presStyleCnt="7"/>
      <dgm:spPr/>
      <dgm:t>
        <a:bodyPr/>
        <a:lstStyle/>
        <a:p>
          <a:endParaRPr lang="zh-CN" altLang="en-US"/>
        </a:p>
      </dgm:t>
    </dgm:pt>
    <dgm:pt modelId="{E095005D-F27D-46B6-8928-692D84359AD1}" type="pres">
      <dgm:prSet presAssocID="{F3FE51D0-B5E5-4573-829A-23F97834CF56}" presName="node" presStyleLbl="node1" presStyleIdx="4" presStyleCnt="7">
        <dgm:presLayoutVars>
          <dgm:bulletEnabled val="1"/>
        </dgm:presLayoutVars>
      </dgm:prSet>
      <dgm:spPr/>
      <dgm:t>
        <a:bodyPr/>
        <a:lstStyle/>
        <a:p>
          <a:endParaRPr lang="zh-CN" altLang="en-US"/>
        </a:p>
      </dgm:t>
    </dgm:pt>
    <dgm:pt modelId="{05EA1EB4-294C-4A2D-B30D-C3D6261A39A0}" type="pres">
      <dgm:prSet presAssocID="{FBF9DC4F-193F-4160-BB58-05498FC56826}" presName="parTrans" presStyleLbl="sibTrans2D1" presStyleIdx="5" presStyleCnt="7"/>
      <dgm:spPr/>
      <dgm:t>
        <a:bodyPr/>
        <a:lstStyle/>
        <a:p>
          <a:endParaRPr lang="zh-CN" altLang="en-US"/>
        </a:p>
      </dgm:t>
    </dgm:pt>
    <dgm:pt modelId="{AE847877-546D-446F-A439-4E8E396C990E}" type="pres">
      <dgm:prSet presAssocID="{FBF9DC4F-193F-4160-BB58-05498FC56826}" presName="connectorText" presStyleLbl="sibTrans2D1" presStyleIdx="5" presStyleCnt="7"/>
      <dgm:spPr/>
      <dgm:t>
        <a:bodyPr/>
        <a:lstStyle/>
        <a:p>
          <a:endParaRPr lang="zh-CN" altLang="en-US"/>
        </a:p>
      </dgm:t>
    </dgm:pt>
    <dgm:pt modelId="{6C5C191C-7B75-4ABB-8F98-6FD4A8F8A4D7}" type="pres">
      <dgm:prSet presAssocID="{099FA7B9-E8F8-4188-BFB9-E76B45E1BF7E}" presName="node" presStyleLbl="node1" presStyleIdx="5" presStyleCnt="7">
        <dgm:presLayoutVars>
          <dgm:bulletEnabled val="1"/>
        </dgm:presLayoutVars>
      </dgm:prSet>
      <dgm:spPr/>
      <dgm:t>
        <a:bodyPr/>
        <a:lstStyle/>
        <a:p>
          <a:endParaRPr lang="zh-CN" altLang="en-US"/>
        </a:p>
      </dgm:t>
    </dgm:pt>
    <dgm:pt modelId="{023EAFF9-3F03-4650-91C6-05BCB08E6CBD}" type="pres">
      <dgm:prSet presAssocID="{20DAA716-CE8F-4E31-8497-2FE1CCABED4C}" presName="parTrans" presStyleLbl="sibTrans2D1" presStyleIdx="6" presStyleCnt="7"/>
      <dgm:spPr/>
      <dgm:t>
        <a:bodyPr/>
        <a:lstStyle/>
        <a:p>
          <a:endParaRPr lang="zh-CN" altLang="en-US"/>
        </a:p>
      </dgm:t>
    </dgm:pt>
    <dgm:pt modelId="{35B7B11E-FA12-4C9B-ACF5-53C5C6526B09}" type="pres">
      <dgm:prSet presAssocID="{20DAA716-CE8F-4E31-8497-2FE1CCABED4C}" presName="connectorText" presStyleLbl="sibTrans2D1" presStyleIdx="6" presStyleCnt="7"/>
      <dgm:spPr/>
      <dgm:t>
        <a:bodyPr/>
        <a:lstStyle/>
        <a:p>
          <a:endParaRPr lang="zh-CN" altLang="en-US"/>
        </a:p>
      </dgm:t>
    </dgm:pt>
    <dgm:pt modelId="{CD792663-4F8D-4DAA-8797-144DED4BC157}" type="pres">
      <dgm:prSet presAssocID="{03F4C803-7AA8-4F6F-B65E-97B5CBBC0BA0}" presName="node" presStyleLbl="node1" presStyleIdx="6" presStyleCnt="7">
        <dgm:presLayoutVars>
          <dgm:bulletEnabled val="1"/>
        </dgm:presLayoutVars>
      </dgm:prSet>
      <dgm:spPr/>
      <dgm:t>
        <a:bodyPr/>
        <a:lstStyle/>
        <a:p>
          <a:endParaRPr lang="zh-CN" altLang="en-US"/>
        </a:p>
      </dgm:t>
    </dgm:pt>
  </dgm:ptLst>
  <dgm:cxnLst>
    <dgm:cxn modelId="{E7BC3F9E-A070-4E7A-8583-E278CA59E1A8}" type="presOf" srcId="{FBF9DC4F-193F-4160-BB58-05498FC56826}" destId="{05EA1EB4-294C-4A2D-B30D-C3D6261A39A0}" srcOrd="0" destOrd="0" presId="urn:microsoft.com/office/officeart/2005/8/layout/radial5"/>
    <dgm:cxn modelId="{9B860E5C-B979-4D70-9B38-85D0CF9BC9D8}" type="presOf" srcId="{5149F82F-5884-4B26-92AB-F765A34FB61A}" destId="{EA9AAFF4-66DB-45C3-9A56-0660A83216B1}" srcOrd="0" destOrd="0" presId="urn:microsoft.com/office/officeart/2005/8/layout/radial5"/>
    <dgm:cxn modelId="{699BB7CE-2D96-40C4-BD3F-516A4D3BB9DC}" srcId="{C2562E58-B761-402B-8FF6-C7AA3439B640}" destId="{512C7627-FCBD-466E-9B76-19027516418A}" srcOrd="3" destOrd="0" parTransId="{FFB1D9D7-8B50-4876-BC81-69CB0705BDB5}" sibTransId="{731042BE-FE4D-4702-A3B7-6E19779D013D}"/>
    <dgm:cxn modelId="{64DE34F9-4827-4581-9C21-4965113C295E}" srcId="{C2562E58-B761-402B-8FF6-C7AA3439B640}" destId="{D173318C-72FF-496D-85BC-4A21CA969C1B}" srcOrd="2" destOrd="0" parTransId="{460CFFAD-F259-4EAF-9792-EA39AA26A38F}" sibTransId="{D8EC139B-393A-4AC4-A6EC-869E20A40053}"/>
    <dgm:cxn modelId="{0C3C7C75-37F1-4F80-9426-145192452B76}" srcId="{C2562E58-B761-402B-8FF6-C7AA3439B640}" destId="{F3FE51D0-B5E5-4573-829A-23F97834CF56}" srcOrd="4" destOrd="0" parTransId="{5149F82F-5884-4B26-92AB-F765A34FB61A}" sibTransId="{B1E63EA4-6DAD-4551-9289-0C5D27FD09AB}"/>
    <dgm:cxn modelId="{AEDF3711-F067-4BA6-8804-C99058449E58}" type="presOf" srcId="{E7448641-8F14-461C-B209-F57629429D2B}" destId="{0B17D59D-0C78-4AA0-A185-64F8EE9AC6F9}" srcOrd="0" destOrd="0" presId="urn:microsoft.com/office/officeart/2005/8/layout/radial5"/>
    <dgm:cxn modelId="{12A83558-EE9C-4AC9-B559-15AA028C2BAE}" type="presOf" srcId="{20DAA716-CE8F-4E31-8497-2FE1CCABED4C}" destId="{023EAFF9-3F03-4650-91C6-05BCB08E6CBD}" srcOrd="0" destOrd="0" presId="urn:microsoft.com/office/officeart/2005/8/layout/radial5"/>
    <dgm:cxn modelId="{487AFD91-75A9-494C-9C7C-B95881347CD9}" type="presOf" srcId="{20DAA716-CE8F-4E31-8497-2FE1CCABED4C}" destId="{35B7B11E-FA12-4C9B-ACF5-53C5C6526B09}" srcOrd="1" destOrd="0" presId="urn:microsoft.com/office/officeart/2005/8/layout/radial5"/>
    <dgm:cxn modelId="{030F8694-3EF4-45D6-9B07-4D38A60026FC}" type="presOf" srcId="{35901632-F43C-41E8-8861-F098B87CEF21}" destId="{D2953DFD-7186-4C1E-BD51-1268D38B856C}" srcOrd="1" destOrd="0" presId="urn:microsoft.com/office/officeart/2005/8/layout/radial5"/>
    <dgm:cxn modelId="{36F54B22-A041-437E-8164-804E1CAFA9FE}" srcId="{C2562E58-B761-402B-8FF6-C7AA3439B640}" destId="{099FA7B9-E8F8-4188-BFB9-E76B45E1BF7E}" srcOrd="5" destOrd="0" parTransId="{FBF9DC4F-193F-4160-BB58-05498FC56826}" sibTransId="{D575234C-97F4-4DFC-A95F-E962D6385ADD}"/>
    <dgm:cxn modelId="{C0445246-C457-4286-8B5E-4D4DF033F42A}" srcId="{C2562E58-B761-402B-8FF6-C7AA3439B640}" destId="{03F4C803-7AA8-4F6F-B65E-97B5CBBC0BA0}" srcOrd="6" destOrd="0" parTransId="{20DAA716-CE8F-4E31-8497-2FE1CCABED4C}" sibTransId="{0E142F80-BE3A-443C-9E5D-948E96C735DE}"/>
    <dgm:cxn modelId="{81D8A4FC-9A2F-488D-9928-66B0C7D0D86A}" type="presOf" srcId="{D173318C-72FF-496D-85BC-4A21CA969C1B}" destId="{DA1A742B-5FC8-4AF3-B387-90C6B638F2FD}" srcOrd="0" destOrd="0" presId="urn:microsoft.com/office/officeart/2005/8/layout/radial5"/>
    <dgm:cxn modelId="{DC4EBA7E-B4E1-43FA-BF75-FE13E0A5517A}" type="presOf" srcId="{35901632-F43C-41E8-8861-F098B87CEF21}" destId="{CA0EC126-2171-4DFB-9428-B287F88BB0E8}" srcOrd="0" destOrd="0" presId="urn:microsoft.com/office/officeart/2005/8/layout/radial5"/>
    <dgm:cxn modelId="{D9AE3036-1DDD-4F1F-A6A4-80C2FB40E82E}" srcId="{C2562E58-B761-402B-8FF6-C7AA3439B640}" destId="{2118EA7F-EB61-4BAD-A906-C079C9DB4F27}" srcOrd="0" destOrd="0" parTransId="{E7448641-8F14-461C-B209-F57629429D2B}" sibTransId="{2DEC3219-1785-450E-A990-6DA6BD35EE0E}"/>
    <dgm:cxn modelId="{555579E1-E726-4CD7-8195-8778CE07F699}" type="presOf" srcId="{FBF9DC4F-193F-4160-BB58-05498FC56826}" destId="{AE847877-546D-446F-A439-4E8E396C990E}" srcOrd="1" destOrd="0" presId="urn:microsoft.com/office/officeart/2005/8/layout/radial5"/>
    <dgm:cxn modelId="{908D74BC-F751-4950-A676-428BE3DEAA1C}" type="presOf" srcId="{512C7627-FCBD-466E-9B76-19027516418A}" destId="{C1AD44D0-2AFB-4D61-913C-AB5C173DF6FB}" srcOrd="0" destOrd="0" presId="urn:microsoft.com/office/officeart/2005/8/layout/radial5"/>
    <dgm:cxn modelId="{B93752F0-E22A-45A0-A73F-4098C4B6494A}" type="presOf" srcId="{E7448641-8F14-461C-B209-F57629429D2B}" destId="{6730507B-99A6-4880-8F62-30A16D52CE4B}" srcOrd="1" destOrd="0" presId="urn:microsoft.com/office/officeart/2005/8/layout/radial5"/>
    <dgm:cxn modelId="{9CF1AFCF-FE04-4F94-B831-9B1ABC3E6E35}" type="presOf" srcId="{460CFFAD-F259-4EAF-9792-EA39AA26A38F}" destId="{75D2E0D3-0655-4415-96B1-355D3D8A5320}" srcOrd="1" destOrd="0" presId="urn:microsoft.com/office/officeart/2005/8/layout/radial5"/>
    <dgm:cxn modelId="{2704C629-ACF2-47C9-84BA-7822EF763538}" type="presOf" srcId="{5149F82F-5884-4B26-92AB-F765A34FB61A}" destId="{ADF9061D-4759-40B4-B8F4-2412FA5B053B}" srcOrd="1" destOrd="0" presId="urn:microsoft.com/office/officeart/2005/8/layout/radial5"/>
    <dgm:cxn modelId="{7545F459-6AC2-417B-8C25-82FAB4D08477}" type="presOf" srcId="{335248A9-7E82-4419-8AE7-29A51C4719C7}" destId="{C6375C62-01E1-4D7D-8E3B-D6AA78E7ECAB}" srcOrd="0" destOrd="0" presId="urn:microsoft.com/office/officeart/2005/8/layout/radial5"/>
    <dgm:cxn modelId="{449AFA4F-1C9C-45B9-998B-D318C0C63BCC}" type="presOf" srcId="{5D7240D9-D489-49C8-A532-5B00901E3281}" destId="{9717F037-4E41-4A90-A240-7B237263EF00}" srcOrd="0" destOrd="0" presId="urn:microsoft.com/office/officeart/2005/8/layout/radial5"/>
    <dgm:cxn modelId="{DD131BCE-6C21-46BB-8772-1FB04FCBFCA9}" type="presOf" srcId="{FFB1D9D7-8B50-4876-BC81-69CB0705BDB5}" destId="{7006982F-AC22-4F92-86B1-56238E9D94C7}" srcOrd="0" destOrd="0" presId="urn:microsoft.com/office/officeart/2005/8/layout/radial5"/>
    <dgm:cxn modelId="{AC3D0406-7579-42E0-ADAA-94B5A0236FA0}" type="presOf" srcId="{F3FE51D0-B5E5-4573-829A-23F97834CF56}" destId="{E095005D-F27D-46B6-8928-692D84359AD1}" srcOrd="0" destOrd="0" presId="urn:microsoft.com/office/officeart/2005/8/layout/radial5"/>
    <dgm:cxn modelId="{675A4DD9-8704-4E15-805B-4DE38BEE54C0}" srcId="{C2562E58-B761-402B-8FF6-C7AA3439B640}" destId="{5D7240D9-D489-49C8-A532-5B00901E3281}" srcOrd="1" destOrd="0" parTransId="{35901632-F43C-41E8-8861-F098B87CEF21}" sibTransId="{1EE63872-80F1-4920-89B4-9F576977A095}"/>
    <dgm:cxn modelId="{0FAE89DF-7A4C-4CB0-81DB-C7E41C2E664A}" type="presOf" srcId="{03F4C803-7AA8-4F6F-B65E-97B5CBBC0BA0}" destId="{CD792663-4F8D-4DAA-8797-144DED4BC157}" srcOrd="0" destOrd="0" presId="urn:microsoft.com/office/officeart/2005/8/layout/radial5"/>
    <dgm:cxn modelId="{BA8C537A-8037-4B04-9BEB-6AFCC609C020}" type="presOf" srcId="{FFB1D9D7-8B50-4876-BC81-69CB0705BDB5}" destId="{10E24B6C-3E9D-4B75-A4FB-F3430D48011A}" srcOrd="1" destOrd="0" presId="urn:microsoft.com/office/officeart/2005/8/layout/radial5"/>
    <dgm:cxn modelId="{8046DF5D-8563-4840-80EF-1FB4923AC37B}" srcId="{335248A9-7E82-4419-8AE7-29A51C4719C7}" destId="{C2562E58-B761-402B-8FF6-C7AA3439B640}" srcOrd="0" destOrd="0" parTransId="{D033AB41-2AE6-4D14-876C-38DA920C208A}" sibTransId="{FA96EA93-F15C-48E3-82D7-73E50C287CA0}"/>
    <dgm:cxn modelId="{57F6D710-A209-42C4-A940-E75C96AB6E66}" type="presOf" srcId="{C2562E58-B761-402B-8FF6-C7AA3439B640}" destId="{A4E98FA4-8FE6-4B07-8DDC-20A35B39D774}" srcOrd="0" destOrd="0" presId="urn:microsoft.com/office/officeart/2005/8/layout/radial5"/>
    <dgm:cxn modelId="{5BF7B75C-F745-4917-B32D-398578638757}" type="presOf" srcId="{460CFFAD-F259-4EAF-9792-EA39AA26A38F}" destId="{6E4C1531-6269-4AF9-9486-4D5C513CEBD7}" srcOrd="0" destOrd="0" presId="urn:microsoft.com/office/officeart/2005/8/layout/radial5"/>
    <dgm:cxn modelId="{743B96C9-E86D-4F04-A407-BF8A66918F05}" type="presOf" srcId="{099FA7B9-E8F8-4188-BFB9-E76B45E1BF7E}" destId="{6C5C191C-7B75-4ABB-8F98-6FD4A8F8A4D7}" srcOrd="0" destOrd="0" presId="urn:microsoft.com/office/officeart/2005/8/layout/radial5"/>
    <dgm:cxn modelId="{6D337733-68CB-45BE-B1D5-1EE0CDA66663}" type="presOf" srcId="{2118EA7F-EB61-4BAD-A906-C079C9DB4F27}" destId="{B42AC0D8-602F-4ABB-9A06-432551D2D33D}" srcOrd="0" destOrd="0" presId="urn:microsoft.com/office/officeart/2005/8/layout/radial5"/>
    <dgm:cxn modelId="{2EC5FBD0-F88A-4D38-88BB-C44388A8A1E0}" type="presParOf" srcId="{C6375C62-01E1-4D7D-8E3B-D6AA78E7ECAB}" destId="{A4E98FA4-8FE6-4B07-8DDC-20A35B39D774}" srcOrd="0" destOrd="0" presId="urn:microsoft.com/office/officeart/2005/8/layout/radial5"/>
    <dgm:cxn modelId="{B34B07CD-84BF-4EF7-86A4-F7DBE732DE87}" type="presParOf" srcId="{C6375C62-01E1-4D7D-8E3B-D6AA78E7ECAB}" destId="{0B17D59D-0C78-4AA0-A185-64F8EE9AC6F9}" srcOrd="1" destOrd="0" presId="urn:microsoft.com/office/officeart/2005/8/layout/radial5"/>
    <dgm:cxn modelId="{26A5D984-4755-4899-A44E-1BF367763AD6}" type="presParOf" srcId="{0B17D59D-0C78-4AA0-A185-64F8EE9AC6F9}" destId="{6730507B-99A6-4880-8F62-30A16D52CE4B}" srcOrd="0" destOrd="0" presId="urn:microsoft.com/office/officeart/2005/8/layout/radial5"/>
    <dgm:cxn modelId="{D7203443-22C8-46CF-967D-D5FA88443ECD}" type="presParOf" srcId="{C6375C62-01E1-4D7D-8E3B-D6AA78E7ECAB}" destId="{B42AC0D8-602F-4ABB-9A06-432551D2D33D}" srcOrd="2" destOrd="0" presId="urn:microsoft.com/office/officeart/2005/8/layout/radial5"/>
    <dgm:cxn modelId="{D3059E95-FBE0-46FD-BC9C-35BD0150CE6B}" type="presParOf" srcId="{C6375C62-01E1-4D7D-8E3B-D6AA78E7ECAB}" destId="{CA0EC126-2171-4DFB-9428-B287F88BB0E8}" srcOrd="3" destOrd="0" presId="urn:microsoft.com/office/officeart/2005/8/layout/radial5"/>
    <dgm:cxn modelId="{D73689DA-2FAD-455C-916C-F189D8CB33E0}" type="presParOf" srcId="{CA0EC126-2171-4DFB-9428-B287F88BB0E8}" destId="{D2953DFD-7186-4C1E-BD51-1268D38B856C}" srcOrd="0" destOrd="0" presId="urn:microsoft.com/office/officeart/2005/8/layout/radial5"/>
    <dgm:cxn modelId="{ACBC242F-83F7-472B-8BF6-067D03D11F10}" type="presParOf" srcId="{C6375C62-01E1-4D7D-8E3B-D6AA78E7ECAB}" destId="{9717F037-4E41-4A90-A240-7B237263EF00}" srcOrd="4" destOrd="0" presId="urn:microsoft.com/office/officeart/2005/8/layout/radial5"/>
    <dgm:cxn modelId="{77CD2EAB-386B-4B8B-9BA6-3F820BD116B7}" type="presParOf" srcId="{C6375C62-01E1-4D7D-8E3B-D6AA78E7ECAB}" destId="{6E4C1531-6269-4AF9-9486-4D5C513CEBD7}" srcOrd="5" destOrd="0" presId="urn:microsoft.com/office/officeart/2005/8/layout/radial5"/>
    <dgm:cxn modelId="{9A4BACFA-1FD1-45DF-9E3B-B10C4EEEC4BA}" type="presParOf" srcId="{6E4C1531-6269-4AF9-9486-4D5C513CEBD7}" destId="{75D2E0D3-0655-4415-96B1-355D3D8A5320}" srcOrd="0" destOrd="0" presId="urn:microsoft.com/office/officeart/2005/8/layout/radial5"/>
    <dgm:cxn modelId="{ACC8F681-4B13-45F8-9CE9-CCF8F10BD49C}" type="presParOf" srcId="{C6375C62-01E1-4D7D-8E3B-D6AA78E7ECAB}" destId="{DA1A742B-5FC8-4AF3-B387-90C6B638F2FD}" srcOrd="6" destOrd="0" presId="urn:microsoft.com/office/officeart/2005/8/layout/radial5"/>
    <dgm:cxn modelId="{C565FA4B-8364-4AD3-A9BC-C6C651BD68C3}" type="presParOf" srcId="{C6375C62-01E1-4D7D-8E3B-D6AA78E7ECAB}" destId="{7006982F-AC22-4F92-86B1-56238E9D94C7}" srcOrd="7" destOrd="0" presId="urn:microsoft.com/office/officeart/2005/8/layout/radial5"/>
    <dgm:cxn modelId="{7D58E312-62B3-40E2-966E-63906B3EA7CA}" type="presParOf" srcId="{7006982F-AC22-4F92-86B1-56238E9D94C7}" destId="{10E24B6C-3E9D-4B75-A4FB-F3430D48011A}" srcOrd="0" destOrd="0" presId="urn:microsoft.com/office/officeart/2005/8/layout/radial5"/>
    <dgm:cxn modelId="{BA633FD2-A3E5-43B3-B17C-8662F81ED196}" type="presParOf" srcId="{C6375C62-01E1-4D7D-8E3B-D6AA78E7ECAB}" destId="{C1AD44D0-2AFB-4D61-913C-AB5C173DF6FB}" srcOrd="8" destOrd="0" presId="urn:microsoft.com/office/officeart/2005/8/layout/radial5"/>
    <dgm:cxn modelId="{08192D96-333F-451D-AA7B-ABED58AC6AAC}" type="presParOf" srcId="{C6375C62-01E1-4D7D-8E3B-D6AA78E7ECAB}" destId="{EA9AAFF4-66DB-45C3-9A56-0660A83216B1}" srcOrd="9" destOrd="0" presId="urn:microsoft.com/office/officeart/2005/8/layout/radial5"/>
    <dgm:cxn modelId="{0E06C601-91D0-4DA1-A4A4-6C0177A95D6C}" type="presParOf" srcId="{EA9AAFF4-66DB-45C3-9A56-0660A83216B1}" destId="{ADF9061D-4759-40B4-B8F4-2412FA5B053B}" srcOrd="0" destOrd="0" presId="urn:microsoft.com/office/officeart/2005/8/layout/radial5"/>
    <dgm:cxn modelId="{659B32FB-8C56-4902-A75F-505853617920}" type="presParOf" srcId="{C6375C62-01E1-4D7D-8E3B-D6AA78E7ECAB}" destId="{E095005D-F27D-46B6-8928-692D84359AD1}" srcOrd="10" destOrd="0" presId="urn:microsoft.com/office/officeart/2005/8/layout/radial5"/>
    <dgm:cxn modelId="{AA3E79BC-98F7-4AB6-B64B-4581935578D4}" type="presParOf" srcId="{C6375C62-01E1-4D7D-8E3B-D6AA78E7ECAB}" destId="{05EA1EB4-294C-4A2D-B30D-C3D6261A39A0}" srcOrd="11" destOrd="0" presId="urn:microsoft.com/office/officeart/2005/8/layout/radial5"/>
    <dgm:cxn modelId="{49133952-876C-4935-84CB-045EA5415DFD}" type="presParOf" srcId="{05EA1EB4-294C-4A2D-B30D-C3D6261A39A0}" destId="{AE847877-546D-446F-A439-4E8E396C990E}" srcOrd="0" destOrd="0" presId="urn:microsoft.com/office/officeart/2005/8/layout/radial5"/>
    <dgm:cxn modelId="{6D407602-8311-4D8F-9F80-37BEC2A3953C}" type="presParOf" srcId="{C6375C62-01E1-4D7D-8E3B-D6AA78E7ECAB}" destId="{6C5C191C-7B75-4ABB-8F98-6FD4A8F8A4D7}" srcOrd="12" destOrd="0" presId="urn:microsoft.com/office/officeart/2005/8/layout/radial5"/>
    <dgm:cxn modelId="{2115A78D-72A1-43B4-BBEE-548053744D6D}" type="presParOf" srcId="{C6375C62-01E1-4D7D-8E3B-D6AA78E7ECAB}" destId="{023EAFF9-3F03-4650-91C6-05BCB08E6CBD}" srcOrd="13" destOrd="0" presId="urn:microsoft.com/office/officeart/2005/8/layout/radial5"/>
    <dgm:cxn modelId="{0DAF78A5-E4E0-41AE-A957-AC22983E4354}" type="presParOf" srcId="{023EAFF9-3F03-4650-91C6-05BCB08E6CBD}" destId="{35B7B11E-FA12-4C9B-ACF5-53C5C6526B09}" srcOrd="0" destOrd="0" presId="urn:microsoft.com/office/officeart/2005/8/layout/radial5"/>
    <dgm:cxn modelId="{0EBDA5C9-4929-4F0B-9E23-09298C6602B7}" type="presParOf" srcId="{C6375C62-01E1-4D7D-8E3B-D6AA78E7ECAB}" destId="{CD792663-4F8D-4DAA-8797-144DED4BC157}" srcOrd="14"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440EDD-FF90-43B3-8484-5EA060A7A228}" type="doc">
      <dgm:prSet loTypeId="urn:microsoft.com/office/officeart/2005/8/layout/radial5" loCatId="cycle" qsTypeId="urn:microsoft.com/office/officeart/2005/8/quickstyle/simple5" qsCatId="simple" csTypeId="urn:microsoft.com/office/officeart/2005/8/colors/accent1_2" csCatId="accent1" phldr="1"/>
      <dgm:spPr/>
      <dgm:t>
        <a:bodyPr/>
        <a:lstStyle/>
        <a:p>
          <a:endParaRPr lang="zh-CN" altLang="en-US"/>
        </a:p>
      </dgm:t>
    </dgm:pt>
    <dgm:pt modelId="{A648F0FA-93BA-4711-946C-703246015A62}">
      <dgm:prSet phldrT="[文本]"/>
      <dgm:spPr>
        <a:solidFill>
          <a:srgbClr val="CC9900"/>
        </a:solidFill>
      </dgm:spPr>
      <dgm:t>
        <a:bodyPr/>
        <a:lstStyle/>
        <a:p>
          <a:r>
            <a:rPr lang="zh-CN" altLang="en-US" dirty="0" smtClean="0"/>
            <a:t>跨境電商風險</a:t>
          </a:r>
          <a:endParaRPr lang="zh-CN" altLang="en-US" dirty="0"/>
        </a:p>
      </dgm:t>
    </dgm:pt>
    <dgm:pt modelId="{95599F0B-480C-4BAF-A30D-7BC3D796CB70}" type="parTrans" cxnId="{C229FBF7-1C21-4CEA-A47E-AF54AB882371}">
      <dgm:prSet/>
      <dgm:spPr/>
      <dgm:t>
        <a:bodyPr/>
        <a:lstStyle/>
        <a:p>
          <a:endParaRPr lang="zh-CN" altLang="en-US"/>
        </a:p>
      </dgm:t>
    </dgm:pt>
    <dgm:pt modelId="{EB9A7EA6-FF66-4D95-9B62-FAFAE52416DD}" type="sibTrans" cxnId="{C229FBF7-1C21-4CEA-A47E-AF54AB882371}">
      <dgm:prSet/>
      <dgm:spPr/>
      <dgm:t>
        <a:bodyPr/>
        <a:lstStyle/>
        <a:p>
          <a:endParaRPr lang="zh-CN" altLang="en-US"/>
        </a:p>
      </dgm:t>
    </dgm:pt>
    <dgm:pt modelId="{A56AE38E-360D-4F31-BE7E-70F6D7F8B256}">
      <dgm:prSet phldrT="[文本]"/>
      <dgm:spPr>
        <a:solidFill>
          <a:srgbClr val="CC9900"/>
        </a:solidFill>
      </dgm:spPr>
      <dgm:t>
        <a:bodyPr/>
        <a:lstStyle/>
        <a:p>
          <a:r>
            <a:rPr lang="zh-CN" altLang="en-US" dirty="0" smtClean="0"/>
            <a:t>保稅倉備貨量</a:t>
          </a:r>
          <a:endParaRPr lang="zh-CN" altLang="en-US" dirty="0"/>
        </a:p>
      </dgm:t>
    </dgm:pt>
    <dgm:pt modelId="{D8E2CBB4-88DD-4D3B-8C8A-102466119178}" type="parTrans" cxnId="{BA20902E-1475-44FC-ADDE-C935EE2155B2}">
      <dgm:prSet/>
      <dgm:spPr/>
      <dgm:t>
        <a:bodyPr/>
        <a:lstStyle/>
        <a:p>
          <a:endParaRPr lang="zh-CN" altLang="en-US"/>
        </a:p>
      </dgm:t>
    </dgm:pt>
    <dgm:pt modelId="{DDFF636B-6914-4F9E-970F-5B31A3D1BC8C}" type="sibTrans" cxnId="{BA20902E-1475-44FC-ADDE-C935EE2155B2}">
      <dgm:prSet/>
      <dgm:spPr/>
      <dgm:t>
        <a:bodyPr/>
        <a:lstStyle/>
        <a:p>
          <a:endParaRPr lang="zh-CN" altLang="en-US"/>
        </a:p>
      </dgm:t>
    </dgm:pt>
    <dgm:pt modelId="{C702A384-1AE3-4A18-9538-6206B00FB08C}">
      <dgm:prSet phldrT="[文本]"/>
      <dgm:spPr>
        <a:solidFill>
          <a:srgbClr val="CC9900"/>
        </a:solidFill>
      </dgm:spPr>
      <dgm:t>
        <a:bodyPr/>
        <a:lstStyle/>
        <a:p>
          <a:r>
            <a:rPr lang="zh-CN" altLang="en-US" dirty="0" smtClean="0"/>
            <a:t>退換貨</a:t>
          </a:r>
          <a:endParaRPr lang="zh-CN" altLang="en-US" dirty="0"/>
        </a:p>
      </dgm:t>
    </dgm:pt>
    <dgm:pt modelId="{FC4C6134-80B7-4816-B253-61711C8E4E20}" type="parTrans" cxnId="{A6D23388-A8FD-44AF-A36B-2734F3A0A0E1}">
      <dgm:prSet/>
      <dgm:spPr/>
      <dgm:t>
        <a:bodyPr/>
        <a:lstStyle/>
        <a:p>
          <a:endParaRPr lang="zh-CN" altLang="en-US"/>
        </a:p>
      </dgm:t>
    </dgm:pt>
    <dgm:pt modelId="{CD78FD23-F799-4594-A13D-8645B229A26D}" type="sibTrans" cxnId="{A6D23388-A8FD-44AF-A36B-2734F3A0A0E1}">
      <dgm:prSet/>
      <dgm:spPr/>
      <dgm:t>
        <a:bodyPr/>
        <a:lstStyle/>
        <a:p>
          <a:endParaRPr lang="zh-CN" altLang="en-US"/>
        </a:p>
      </dgm:t>
    </dgm:pt>
    <dgm:pt modelId="{2E06D444-D513-4072-A241-CD71CEE9EA21}">
      <dgm:prSet phldrT="[文本]"/>
      <dgm:spPr>
        <a:solidFill>
          <a:srgbClr val="CC9900"/>
        </a:solidFill>
      </dgm:spPr>
      <dgm:t>
        <a:bodyPr/>
        <a:lstStyle/>
        <a:p>
          <a:r>
            <a:rPr lang="zh-CN" altLang="en-US" dirty="0" smtClean="0"/>
            <a:t>合作公司實力</a:t>
          </a:r>
          <a:endParaRPr lang="zh-CN" altLang="en-US" dirty="0"/>
        </a:p>
      </dgm:t>
    </dgm:pt>
    <dgm:pt modelId="{91258D9F-ECEF-481D-B923-B6DAF5024440}" type="parTrans" cxnId="{2F87C6E2-2DDB-407C-85A9-324026E56E82}">
      <dgm:prSet/>
      <dgm:spPr/>
      <dgm:t>
        <a:bodyPr/>
        <a:lstStyle/>
        <a:p>
          <a:endParaRPr lang="zh-CN" altLang="en-US"/>
        </a:p>
      </dgm:t>
    </dgm:pt>
    <dgm:pt modelId="{85588092-3BAA-4054-8BFB-FCD0D41A2083}" type="sibTrans" cxnId="{2F87C6E2-2DDB-407C-85A9-324026E56E82}">
      <dgm:prSet/>
      <dgm:spPr/>
      <dgm:t>
        <a:bodyPr/>
        <a:lstStyle/>
        <a:p>
          <a:endParaRPr lang="zh-CN" altLang="en-US"/>
        </a:p>
      </dgm:t>
    </dgm:pt>
    <dgm:pt modelId="{31C76EE2-138A-4E6B-AF57-C21991F434A0}">
      <dgm:prSet phldrT="[文本]"/>
      <dgm:spPr>
        <a:solidFill>
          <a:srgbClr val="CC9900"/>
        </a:solidFill>
      </dgm:spPr>
      <dgm:t>
        <a:bodyPr/>
        <a:lstStyle/>
        <a:p>
          <a:r>
            <a:rPr lang="zh-CN" altLang="en-US" dirty="0" smtClean="0"/>
            <a:t>大陸政策調整</a:t>
          </a:r>
          <a:endParaRPr lang="zh-CN" altLang="en-US" dirty="0"/>
        </a:p>
      </dgm:t>
    </dgm:pt>
    <dgm:pt modelId="{816FF503-6E85-4CE4-9A57-A83AC629226C}" type="parTrans" cxnId="{0FDF089E-88E6-468F-8EA4-0BD300579631}">
      <dgm:prSet/>
      <dgm:spPr/>
      <dgm:t>
        <a:bodyPr/>
        <a:lstStyle/>
        <a:p>
          <a:endParaRPr lang="zh-CN" altLang="en-US"/>
        </a:p>
      </dgm:t>
    </dgm:pt>
    <dgm:pt modelId="{5425CF51-37A9-4B34-970F-B4A69CFBFEF6}" type="sibTrans" cxnId="{0FDF089E-88E6-468F-8EA4-0BD300579631}">
      <dgm:prSet/>
      <dgm:spPr/>
      <dgm:t>
        <a:bodyPr/>
        <a:lstStyle/>
        <a:p>
          <a:endParaRPr lang="zh-CN" altLang="en-US"/>
        </a:p>
      </dgm:t>
    </dgm:pt>
    <dgm:pt modelId="{6D8CC3F6-6B7E-45A4-9C9F-30C4949DEB07}" type="pres">
      <dgm:prSet presAssocID="{7A440EDD-FF90-43B3-8484-5EA060A7A228}" presName="Name0" presStyleCnt="0">
        <dgm:presLayoutVars>
          <dgm:chMax val="1"/>
          <dgm:dir/>
          <dgm:animLvl val="ctr"/>
          <dgm:resizeHandles val="exact"/>
        </dgm:presLayoutVars>
      </dgm:prSet>
      <dgm:spPr/>
      <dgm:t>
        <a:bodyPr/>
        <a:lstStyle/>
        <a:p>
          <a:endParaRPr lang="zh-CN" altLang="en-US"/>
        </a:p>
      </dgm:t>
    </dgm:pt>
    <dgm:pt modelId="{5E8CB5D0-0993-43F0-AC5D-71577027DC0B}" type="pres">
      <dgm:prSet presAssocID="{A648F0FA-93BA-4711-946C-703246015A62}" presName="centerShape" presStyleLbl="node0" presStyleIdx="0" presStyleCnt="1"/>
      <dgm:spPr/>
      <dgm:t>
        <a:bodyPr/>
        <a:lstStyle/>
        <a:p>
          <a:endParaRPr lang="zh-CN" altLang="en-US"/>
        </a:p>
      </dgm:t>
    </dgm:pt>
    <dgm:pt modelId="{E46142F2-B9AD-4A86-81F0-05769BED53AD}" type="pres">
      <dgm:prSet presAssocID="{D8E2CBB4-88DD-4D3B-8C8A-102466119178}" presName="parTrans" presStyleLbl="sibTrans2D1" presStyleIdx="0" presStyleCnt="4"/>
      <dgm:spPr/>
      <dgm:t>
        <a:bodyPr/>
        <a:lstStyle/>
        <a:p>
          <a:endParaRPr lang="zh-CN" altLang="en-US"/>
        </a:p>
      </dgm:t>
    </dgm:pt>
    <dgm:pt modelId="{68AE4361-C445-4A51-B807-7A8853F2D718}" type="pres">
      <dgm:prSet presAssocID="{D8E2CBB4-88DD-4D3B-8C8A-102466119178}" presName="connectorText" presStyleLbl="sibTrans2D1" presStyleIdx="0" presStyleCnt="4"/>
      <dgm:spPr/>
      <dgm:t>
        <a:bodyPr/>
        <a:lstStyle/>
        <a:p>
          <a:endParaRPr lang="zh-CN" altLang="en-US"/>
        </a:p>
      </dgm:t>
    </dgm:pt>
    <dgm:pt modelId="{2BA0AC38-87B6-4756-9460-FE62DE0D36A5}" type="pres">
      <dgm:prSet presAssocID="{A56AE38E-360D-4F31-BE7E-70F6D7F8B256}" presName="node" presStyleLbl="node1" presStyleIdx="0" presStyleCnt="4">
        <dgm:presLayoutVars>
          <dgm:bulletEnabled val="1"/>
        </dgm:presLayoutVars>
      </dgm:prSet>
      <dgm:spPr/>
      <dgm:t>
        <a:bodyPr/>
        <a:lstStyle/>
        <a:p>
          <a:endParaRPr lang="zh-CN" altLang="en-US"/>
        </a:p>
      </dgm:t>
    </dgm:pt>
    <dgm:pt modelId="{FDD1BB3A-8DEF-48D1-B557-1D32D0833177}" type="pres">
      <dgm:prSet presAssocID="{FC4C6134-80B7-4816-B253-61711C8E4E20}" presName="parTrans" presStyleLbl="sibTrans2D1" presStyleIdx="1" presStyleCnt="4"/>
      <dgm:spPr/>
      <dgm:t>
        <a:bodyPr/>
        <a:lstStyle/>
        <a:p>
          <a:endParaRPr lang="zh-CN" altLang="en-US"/>
        </a:p>
      </dgm:t>
    </dgm:pt>
    <dgm:pt modelId="{617A7FD3-BD9F-4AA7-9D8E-531A9CBB0B36}" type="pres">
      <dgm:prSet presAssocID="{FC4C6134-80B7-4816-B253-61711C8E4E20}" presName="connectorText" presStyleLbl="sibTrans2D1" presStyleIdx="1" presStyleCnt="4"/>
      <dgm:spPr/>
      <dgm:t>
        <a:bodyPr/>
        <a:lstStyle/>
        <a:p>
          <a:endParaRPr lang="zh-CN" altLang="en-US"/>
        </a:p>
      </dgm:t>
    </dgm:pt>
    <dgm:pt modelId="{2BCCC861-8C85-473C-A4A2-8D7B5E882503}" type="pres">
      <dgm:prSet presAssocID="{C702A384-1AE3-4A18-9538-6206B00FB08C}" presName="node" presStyleLbl="node1" presStyleIdx="1" presStyleCnt="4">
        <dgm:presLayoutVars>
          <dgm:bulletEnabled val="1"/>
        </dgm:presLayoutVars>
      </dgm:prSet>
      <dgm:spPr/>
      <dgm:t>
        <a:bodyPr/>
        <a:lstStyle/>
        <a:p>
          <a:endParaRPr lang="zh-CN" altLang="en-US"/>
        </a:p>
      </dgm:t>
    </dgm:pt>
    <dgm:pt modelId="{A40AAA08-4644-4601-955B-5F456580305E}" type="pres">
      <dgm:prSet presAssocID="{91258D9F-ECEF-481D-B923-B6DAF5024440}" presName="parTrans" presStyleLbl="sibTrans2D1" presStyleIdx="2" presStyleCnt="4"/>
      <dgm:spPr/>
      <dgm:t>
        <a:bodyPr/>
        <a:lstStyle/>
        <a:p>
          <a:endParaRPr lang="zh-CN" altLang="en-US"/>
        </a:p>
      </dgm:t>
    </dgm:pt>
    <dgm:pt modelId="{282CA5BE-12C7-427E-AADD-8AFF9B4523DF}" type="pres">
      <dgm:prSet presAssocID="{91258D9F-ECEF-481D-B923-B6DAF5024440}" presName="connectorText" presStyleLbl="sibTrans2D1" presStyleIdx="2" presStyleCnt="4"/>
      <dgm:spPr/>
      <dgm:t>
        <a:bodyPr/>
        <a:lstStyle/>
        <a:p>
          <a:endParaRPr lang="zh-CN" altLang="en-US"/>
        </a:p>
      </dgm:t>
    </dgm:pt>
    <dgm:pt modelId="{C71F332D-05FF-487B-A40D-43CD7134C0B3}" type="pres">
      <dgm:prSet presAssocID="{2E06D444-D513-4072-A241-CD71CEE9EA21}" presName="node" presStyleLbl="node1" presStyleIdx="2" presStyleCnt="4">
        <dgm:presLayoutVars>
          <dgm:bulletEnabled val="1"/>
        </dgm:presLayoutVars>
      </dgm:prSet>
      <dgm:spPr/>
      <dgm:t>
        <a:bodyPr/>
        <a:lstStyle/>
        <a:p>
          <a:endParaRPr lang="zh-CN" altLang="en-US"/>
        </a:p>
      </dgm:t>
    </dgm:pt>
    <dgm:pt modelId="{0157FD61-24B4-458A-927D-0DABA187C80E}" type="pres">
      <dgm:prSet presAssocID="{816FF503-6E85-4CE4-9A57-A83AC629226C}" presName="parTrans" presStyleLbl="sibTrans2D1" presStyleIdx="3" presStyleCnt="4"/>
      <dgm:spPr/>
      <dgm:t>
        <a:bodyPr/>
        <a:lstStyle/>
        <a:p>
          <a:endParaRPr lang="zh-CN" altLang="en-US"/>
        </a:p>
      </dgm:t>
    </dgm:pt>
    <dgm:pt modelId="{7A950504-5364-4A6B-BC3A-D8E093FD964D}" type="pres">
      <dgm:prSet presAssocID="{816FF503-6E85-4CE4-9A57-A83AC629226C}" presName="connectorText" presStyleLbl="sibTrans2D1" presStyleIdx="3" presStyleCnt="4"/>
      <dgm:spPr/>
      <dgm:t>
        <a:bodyPr/>
        <a:lstStyle/>
        <a:p>
          <a:endParaRPr lang="zh-CN" altLang="en-US"/>
        </a:p>
      </dgm:t>
    </dgm:pt>
    <dgm:pt modelId="{99F37F18-DC88-4105-9EEF-3152F5C142FA}" type="pres">
      <dgm:prSet presAssocID="{31C76EE2-138A-4E6B-AF57-C21991F434A0}" presName="node" presStyleLbl="node1" presStyleIdx="3" presStyleCnt="4">
        <dgm:presLayoutVars>
          <dgm:bulletEnabled val="1"/>
        </dgm:presLayoutVars>
      </dgm:prSet>
      <dgm:spPr/>
      <dgm:t>
        <a:bodyPr/>
        <a:lstStyle/>
        <a:p>
          <a:endParaRPr lang="zh-CN" altLang="en-US"/>
        </a:p>
      </dgm:t>
    </dgm:pt>
  </dgm:ptLst>
  <dgm:cxnLst>
    <dgm:cxn modelId="{544EB34D-FCEE-4851-978F-061D323E32B0}" type="presOf" srcId="{91258D9F-ECEF-481D-B923-B6DAF5024440}" destId="{A40AAA08-4644-4601-955B-5F456580305E}" srcOrd="0" destOrd="0" presId="urn:microsoft.com/office/officeart/2005/8/layout/radial5"/>
    <dgm:cxn modelId="{65D4B069-A75F-4ADE-95AD-590C95627E34}" type="presOf" srcId="{91258D9F-ECEF-481D-B923-B6DAF5024440}" destId="{282CA5BE-12C7-427E-AADD-8AFF9B4523DF}" srcOrd="1" destOrd="0" presId="urn:microsoft.com/office/officeart/2005/8/layout/radial5"/>
    <dgm:cxn modelId="{0FDF089E-88E6-468F-8EA4-0BD300579631}" srcId="{A648F0FA-93BA-4711-946C-703246015A62}" destId="{31C76EE2-138A-4E6B-AF57-C21991F434A0}" srcOrd="3" destOrd="0" parTransId="{816FF503-6E85-4CE4-9A57-A83AC629226C}" sibTransId="{5425CF51-37A9-4B34-970F-B4A69CFBFEF6}"/>
    <dgm:cxn modelId="{A6D23388-A8FD-44AF-A36B-2734F3A0A0E1}" srcId="{A648F0FA-93BA-4711-946C-703246015A62}" destId="{C702A384-1AE3-4A18-9538-6206B00FB08C}" srcOrd="1" destOrd="0" parTransId="{FC4C6134-80B7-4816-B253-61711C8E4E20}" sibTransId="{CD78FD23-F799-4594-A13D-8645B229A26D}"/>
    <dgm:cxn modelId="{344E13F9-A997-407F-9CC3-C6CFE2C149DD}" type="presOf" srcId="{816FF503-6E85-4CE4-9A57-A83AC629226C}" destId="{7A950504-5364-4A6B-BC3A-D8E093FD964D}" srcOrd="1" destOrd="0" presId="urn:microsoft.com/office/officeart/2005/8/layout/radial5"/>
    <dgm:cxn modelId="{5D8C6441-1E0E-4131-97C9-78F9B3B332DC}" type="presOf" srcId="{FC4C6134-80B7-4816-B253-61711C8E4E20}" destId="{FDD1BB3A-8DEF-48D1-B557-1D32D0833177}" srcOrd="0" destOrd="0" presId="urn:microsoft.com/office/officeart/2005/8/layout/radial5"/>
    <dgm:cxn modelId="{CC450693-A329-4D46-95E3-D61AE3D8B329}" type="presOf" srcId="{D8E2CBB4-88DD-4D3B-8C8A-102466119178}" destId="{E46142F2-B9AD-4A86-81F0-05769BED53AD}" srcOrd="0" destOrd="0" presId="urn:microsoft.com/office/officeart/2005/8/layout/radial5"/>
    <dgm:cxn modelId="{02A84920-F04C-4EEE-9796-F34037D41DFB}" type="presOf" srcId="{D8E2CBB4-88DD-4D3B-8C8A-102466119178}" destId="{68AE4361-C445-4A51-B807-7A8853F2D718}" srcOrd="1" destOrd="0" presId="urn:microsoft.com/office/officeart/2005/8/layout/radial5"/>
    <dgm:cxn modelId="{1AA5DC3A-DFA7-4146-8474-86D0DD788447}" type="presOf" srcId="{2E06D444-D513-4072-A241-CD71CEE9EA21}" destId="{C71F332D-05FF-487B-A40D-43CD7134C0B3}" srcOrd="0" destOrd="0" presId="urn:microsoft.com/office/officeart/2005/8/layout/radial5"/>
    <dgm:cxn modelId="{DEA8CCFA-7E3D-4023-8F98-79F09C7AFE62}" type="presOf" srcId="{7A440EDD-FF90-43B3-8484-5EA060A7A228}" destId="{6D8CC3F6-6B7E-45A4-9C9F-30C4949DEB07}" srcOrd="0" destOrd="0" presId="urn:microsoft.com/office/officeart/2005/8/layout/radial5"/>
    <dgm:cxn modelId="{BA20902E-1475-44FC-ADDE-C935EE2155B2}" srcId="{A648F0FA-93BA-4711-946C-703246015A62}" destId="{A56AE38E-360D-4F31-BE7E-70F6D7F8B256}" srcOrd="0" destOrd="0" parTransId="{D8E2CBB4-88DD-4D3B-8C8A-102466119178}" sibTransId="{DDFF636B-6914-4F9E-970F-5B31A3D1BC8C}"/>
    <dgm:cxn modelId="{46004EE9-227D-4E3E-9791-B52791C69DA2}" type="presOf" srcId="{31C76EE2-138A-4E6B-AF57-C21991F434A0}" destId="{99F37F18-DC88-4105-9EEF-3152F5C142FA}" srcOrd="0" destOrd="0" presId="urn:microsoft.com/office/officeart/2005/8/layout/radial5"/>
    <dgm:cxn modelId="{C229FBF7-1C21-4CEA-A47E-AF54AB882371}" srcId="{7A440EDD-FF90-43B3-8484-5EA060A7A228}" destId="{A648F0FA-93BA-4711-946C-703246015A62}" srcOrd="0" destOrd="0" parTransId="{95599F0B-480C-4BAF-A30D-7BC3D796CB70}" sibTransId="{EB9A7EA6-FF66-4D95-9B62-FAFAE52416DD}"/>
    <dgm:cxn modelId="{A77CE601-BC3D-4D8C-A7A8-AA1B71293909}" type="presOf" srcId="{C702A384-1AE3-4A18-9538-6206B00FB08C}" destId="{2BCCC861-8C85-473C-A4A2-8D7B5E882503}" srcOrd="0" destOrd="0" presId="urn:microsoft.com/office/officeart/2005/8/layout/radial5"/>
    <dgm:cxn modelId="{19808C2F-5E26-4FB2-945C-8683F79F811E}" type="presOf" srcId="{A56AE38E-360D-4F31-BE7E-70F6D7F8B256}" destId="{2BA0AC38-87B6-4756-9460-FE62DE0D36A5}" srcOrd="0" destOrd="0" presId="urn:microsoft.com/office/officeart/2005/8/layout/radial5"/>
    <dgm:cxn modelId="{BD0BE2C1-63B4-4EDB-A7D3-A22F182D715E}" type="presOf" srcId="{FC4C6134-80B7-4816-B253-61711C8E4E20}" destId="{617A7FD3-BD9F-4AA7-9D8E-531A9CBB0B36}" srcOrd="1" destOrd="0" presId="urn:microsoft.com/office/officeart/2005/8/layout/radial5"/>
    <dgm:cxn modelId="{2F87C6E2-2DDB-407C-85A9-324026E56E82}" srcId="{A648F0FA-93BA-4711-946C-703246015A62}" destId="{2E06D444-D513-4072-A241-CD71CEE9EA21}" srcOrd="2" destOrd="0" parTransId="{91258D9F-ECEF-481D-B923-B6DAF5024440}" sibTransId="{85588092-3BAA-4054-8BFB-FCD0D41A2083}"/>
    <dgm:cxn modelId="{CC7561EF-CA6B-4BC5-AB6A-62F9FFDF3B0D}" type="presOf" srcId="{A648F0FA-93BA-4711-946C-703246015A62}" destId="{5E8CB5D0-0993-43F0-AC5D-71577027DC0B}" srcOrd="0" destOrd="0" presId="urn:microsoft.com/office/officeart/2005/8/layout/radial5"/>
    <dgm:cxn modelId="{A68A1D66-3439-4CBD-B215-1F39003C177D}" type="presOf" srcId="{816FF503-6E85-4CE4-9A57-A83AC629226C}" destId="{0157FD61-24B4-458A-927D-0DABA187C80E}" srcOrd="0" destOrd="0" presId="urn:microsoft.com/office/officeart/2005/8/layout/radial5"/>
    <dgm:cxn modelId="{96B709E8-F6CF-40CD-AB49-E0842336D2C0}" type="presParOf" srcId="{6D8CC3F6-6B7E-45A4-9C9F-30C4949DEB07}" destId="{5E8CB5D0-0993-43F0-AC5D-71577027DC0B}" srcOrd="0" destOrd="0" presId="urn:microsoft.com/office/officeart/2005/8/layout/radial5"/>
    <dgm:cxn modelId="{6F06EEE2-DBFB-446E-BA84-6D3BC1235E16}" type="presParOf" srcId="{6D8CC3F6-6B7E-45A4-9C9F-30C4949DEB07}" destId="{E46142F2-B9AD-4A86-81F0-05769BED53AD}" srcOrd="1" destOrd="0" presId="urn:microsoft.com/office/officeart/2005/8/layout/radial5"/>
    <dgm:cxn modelId="{DD2FF2A0-F3DE-4FF4-8E81-6C524FF248AC}" type="presParOf" srcId="{E46142F2-B9AD-4A86-81F0-05769BED53AD}" destId="{68AE4361-C445-4A51-B807-7A8853F2D718}" srcOrd="0" destOrd="0" presId="urn:microsoft.com/office/officeart/2005/8/layout/radial5"/>
    <dgm:cxn modelId="{A04429EF-8793-46F8-9B85-708F28198FCA}" type="presParOf" srcId="{6D8CC3F6-6B7E-45A4-9C9F-30C4949DEB07}" destId="{2BA0AC38-87B6-4756-9460-FE62DE0D36A5}" srcOrd="2" destOrd="0" presId="urn:microsoft.com/office/officeart/2005/8/layout/radial5"/>
    <dgm:cxn modelId="{B3D3176B-0CA2-456F-BE54-D6DA94E16A5F}" type="presParOf" srcId="{6D8CC3F6-6B7E-45A4-9C9F-30C4949DEB07}" destId="{FDD1BB3A-8DEF-48D1-B557-1D32D0833177}" srcOrd="3" destOrd="0" presId="urn:microsoft.com/office/officeart/2005/8/layout/radial5"/>
    <dgm:cxn modelId="{7BFFB72D-D19A-4E5B-B14C-AF378151E461}" type="presParOf" srcId="{FDD1BB3A-8DEF-48D1-B557-1D32D0833177}" destId="{617A7FD3-BD9F-4AA7-9D8E-531A9CBB0B36}" srcOrd="0" destOrd="0" presId="urn:microsoft.com/office/officeart/2005/8/layout/radial5"/>
    <dgm:cxn modelId="{F74FB136-348F-406C-AD1E-CAC034299540}" type="presParOf" srcId="{6D8CC3F6-6B7E-45A4-9C9F-30C4949DEB07}" destId="{2BCCC861-8C85-473C-A4A2-8D7B5E882503}" srcOrd="4" destOrd="0" presId="urn:microsoft.com/office/officeart/2005/8/layout/radial5"/>
    <dgm:cxn modelId="{031F4FE0-2689-412C-9B5B-7EF94A0FE1DA}" type="presParOf" srcId="{6D8CC3F6-6B7E-45A4-9C9F-30C4949DEB07}" destId="{A40AAA08-4644-4601-955B-5F456580305E}" srcOrd="5" destOrd="0" presId="urn:microsoft.com/office/officeart/2005/8/layout/radial5"/>
    <dgm:cxn modelId="{8130B577-C61F-4954-A4FB-0968749A6C31}" type="presParOf" srcId="{A40AAA08-4644-4601-955B-5F456580305E}" destId="{282CA5BE-12C7-427E-AADD-8AFF9B4523DF}" srcOrd="0" destOrd="0" presId="urn:microsoft.com/office/officeart/2005/8/layout/radial5"/>
    <dgm:cxn modelId="{BC09FBA3-C54B-4687-9972-C9F44583A4CC}" type="presParOf" srcId="{6D8CC3F6-6B7E-45A4-9C9F-30C4949DEB07}" destId="{C71F332D-05FF-487B-A40D-43CD7134C0B3}" srcOrd="6" destOrd="0" presId="urn:microsoft.com/office/officeart/2005/8/layout/radial5"/>
    <dgm:cxn modelId="{08DA9334-C303-44A7-9A70-18E2AD8A180D}" type="presParOf" srcId="{6D8CC3F6-6B7E-45A4-9C9F-30C4949DEB07}" destId="{0157FD61-24B4-458A-927D-0DABA187C80E}" srcOrd="7" destOrd="0" presId="urn:microsoft.com/office/officeart/2005/8/layout/radial5"/>
    <dgm:cxn modelId="{39EB02BF-6210-451C-BCFB-03F78C0F3266}" type="presParOf" srcId="{0157FD61-24B4-458A-927D-0DABA187C80E}" destId="{7A950504-5364-4A6B-BC3A-D8E093FD964D}" srcOrd="0" destOrd="0" presId="urn:microsoft.com/office/officeart/2005/8/layout/radial5"/>
    <dgm:cxn modelId="{85245C12-D0AE-49DB-90E1-2D220CEE97F1}" type="presParOf" srcId="{6D8CC3F6-6B7E-45A4-9C9F-30C4949DEB07}" destId="{99F37F18-DC88-4105-9EEF-3152F5C142FA}" srcOrd="8"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05CB1-AA04-4853-88C1-A0F9E9A07284}">
      <dsp:nvSpPr>
        <dsp:cNvPr id="0" name=""/>
        <dsp:cNvSpPr/>
      </dsp:nvSpPr>
      <dsp:spPr>
        <a:xfrm>
          <a:off x="5022" y="704874"/>
          <a:ext cx="1557114" cy="1416000"/>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遞交供應商申請、產品目錄</a:t>
          </a:r>
          <a:endParaRPr lang="zh-CN" altLang="en-US" sz="2000" kern="1200" dirty="0"/>
        </a:p>
      </dsp:txBody>
      <dsp:txXfrm>
        <a:off x="46495" y="746347"/>
        <a:ext cx="1474168" cy="1333054"/>
      </dsp:txXfrm>
    </dsp:sp>
    <dsp:sp modelId="{A5F2119B-0BEB-4798-B6C0-5F3BEFF79A20}">
      <dsp:nvSpPr>
        <dsp:cNvPr id="0" name=""/>
        <dsp:cNvSpPr/>
      </dsp:nvSpPr>
      <dsp:spPr>
        <a:xfrm>
          <a:off x="1717848" y="1219792"/>
          <a:ext cx="330108" cy="3861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1717848" y="1297025"/>
        <a:ext cx="231076" cy="231698"/>
      </dsp:txXfrm>
    </dsp:sp>
    <dsp:sp modelId="{7EFF0F81-F9E7-433E-9DD3-D2B5F7C62F81}">
      <dsp:nvSpPr>
        <dsp:cNvPr id="0" name=""/>
        <dsp:cNvSpPr/>
      </dsp:nvSpPr>
      <dsp:spPr>
        <a:xfrm>
          <a:off x="2184982" y="704874"/>
          <a:ext cx="1557114" cy="1416000"/>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介紹商品情況、分析大陸市場</a:t>
          </a:r>
          <a:endParaRPr lang="zh-CN" altLang="en-US" sz="2000" kern="1200" dirty="0"/>
        </a:p>
      </dsp:txBody>
      <dsp:txXfrm>
        <a:off x="2226455" y="746347"/>
        <a:ext cx="1474168" cy="1333054"/>
      </dsp:txXfrm>
    </dsp:sp>
    <dsp:sp modelId="{B72BFACB-14B3-4219-BCE3-F09B4C78CFAD}">
      <dsp:nvSpPr>
        <dsp:cNvPr id="0" name=""/>
        <dsp:cNvSpPr/>
      </dsp:nvSpPr>
      <dsp:spPr>
        <a:xfrm>
          <a:off x="3897808" y="1219792"/>
          <a:ext cx="330108" cy="3861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3897808" y="1297025"/>
        <a:ext cx="231076" cy="231698"/>
      </dsp:txXfrm>
    </dsp:sp>
    <dsp:sp modelId="{D14EDF6E-5212-47E8-9E38-C96B8D60AA10}">
      <dsp:nvSpPr>
        <dsp:cNvPr id="0" name=""/>
        <dsp:cNvSpPr/>
      </dsp:nvSpPr>
      <dsp:spPr>
        <a:xfrm>
          <a:off x="4364942" y="704874"/>
          <a:ext cx="1557114" cy="1416000"/>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工作人員資格審核</a:t>
          </a:r>
          <a:endParaRPr lang="zh-CN" altLang="en-US" sz="2000" kern="1200" dirty="0"/>
        </a:p>
      </dsp:txBody>
      <dsp:txXfrm>
        <a:off x="4406415" y="746347"/>
        <a:ext cx="1474168" cy="1333054"/>
      </dsp:txXfrm>
    </dsp:sp>
    <dsp:sp modelId="{0106EDC4-443A-49F6-BFB3-D99FBD275F1C}">
      <dsp:nvSpPr>
        <dsp:cNvPr id="0" name=""/>
        <dsp:cNvSpPr/>
      </dsp:nvSpPr>
      <dsp:spPr>
        <a:xfrm>
          <a:off x="6077768" y="1219792"/>
          <a:ext cx="330108" cy="3861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6077768" y="1297025"/>
        <a:ext cx="231076" cy="231698"/>
      </dsp:txXfrm>
    </dsp:sp>
    <dsp:sp modelId="{6F6AECAC-43E1-4FEA-9233-13CDE08E5245}">
      <dsp:nvSpPr>
        <dsp:cNvPr id="0" name=""/>
        <dsp:cNvSpPr/>
      </dsp:nvSpPr>
      <dsp:spPr>
        <a:xfrm>
          <a:off x="6544902" y="704874"/>
          <a:ext cx="1557114" cy="1416000"/>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提供資質資料，現場考察</a:t>
          </a:r>
          <a:endParaRPr lang="zh-CN" altLang="en-US" sz="2000" kern="1200" dirty="0"/>
        </a:p>
      </dsp:txBody>
      <dsp:txXfrm>
        <a:off x="6586375" y="746347"/>
        <a:ext cx="1474168" cy="1333054"/>
      </dsp:txXfrm>
    </dsp:sp>
    <dsp:sp modelId="{67AF15B5-F2B1-459F-86FB-92CF4D886E13}">
      <dsp:nvSpPr>
        <dsp:cNvPr id="0" name=""/>
        <dsp:cNvSpPr/>
      </dsp:nvSpPr>
      <dsp:spPr>
        <a:xfrm>
          <a:off x="8257728" y="1219792"/>
          <a:ext cx="330108" cy="3861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8257728" y="1297025"/>
        <a:ext cx="231076" cy="231698"/>
      </dsp:txXfrm>
    </dsp:sp>
    <dsp:sp modelId="{DC73EB66-F0DC-481F-87D8-449528A8A7E3}">
      <dsp:nvSpPr>
        <dsp:cNvPr id="0" name=""/>
        <dsp:cNvSpPr/>
      </dsp:nvSpPr>
      <dsp:spPr>
        <a:xfrm>
          <a:off x="8724862" y="704874"/>
          <a:ext cx="1557114" cy="1416000"/>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簽約成為供應商</a:t>
          </a:r>
          <a:endParaRPr lang="zh-CN" altLang="en-US" sz="2000" kern="1200" dirty="0"/>
        </a:p>
      </dsp:txBody>
      <dsp:txXfrm>
        <a:off x="8766335" y="746347"/>
        <a:ext cx="1474168" cy="1333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05CB1-AA04-4853-88C1-A0F9E9A07284}">
      <dsp:nvSpPr>
        <dsp:cNvPr id="0" name=""/>
        <dsp:cNvSpPr/>
      </dsp:nvSpPr>
      <dsp:spPr>
        <a:xfrm>
          <a:off x="4520" y="819915"/>
          <a:ext cx="1976530" cy="1185918"/>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遞交供應商申請、產品目錄</a:t>
          </a:r>
          <a:endParaRPr lang="zh-CN" altLang="en-US" sz="2000" kern="1200" dirty="0"/>
        </a:p>
      </dsp:txBody>
      <dsp:txXfrm>
        <a:off x="39254" y="854649"/>
        <a:ext cx="1907062" cy="1116450"/>
      </dsp:txXfrm>
    </dsp:sp>
    <dsp:sp modelId="{A5F2119B-0BEB-4798-B6C0-5F3BEFF79A20}">
      <dsp:nvSpPr>
        <dsp:cNvPr id="0" name=""/>
        <dsp:cNvSpPr/>
      </dsp:nvSpPr>
      <dsp:spPr>
        <a:xfrm>
          <a:off x="2178704" y="1167785"/>
          <a:ext cx="419024" cy="4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2178704" y="1265821"/>
        <a:ext cx="293317" cy="294107"/>
      </dsp:txXfrm>
    </dsp:sp>
    <dsp:sp modelId="{7EFF0F81-F9E7-433E-9DD3-D2B5F7C62F81}">
      <dsp:nvSpPr>
        <dsp:cNvPr id="0" name=""/>
        <dsp:cNvSpPr/>
      </dsp:nvSpPr>
      <dsp:spPr>
        <a:xfrm>
          <a:off x="2771663" y="819915"/>
          <a:ext cx="1976530" cy="1185918"/>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提供資質資料</a:t>
          </a:r>
          <a:endParaRPr lang="zh-CN" altLang="en-US" sz="2000" kern="1200" dirty="0"/>
        </a:p>
      </dsp:txBody>
      <dsp:txXfrm>
        <a:off x="2806397" y="854649"/>
        <a:ext cx="1907062" cy="1116450"/>
      </dsp:txXfrm>
    </dsp:sp>
    <dsp:sp modelId="{B72BFACB-14B3-4219-BCE3-F09B4C78CFAD}">
      <dsp:nvSpPr>
        <dsp:cNvPr id="0" name=""/>
        <dsp:cNvSpPr/>
      </dsp:nvSpPr>
      <dsp:spPr>
        <a:xfrm>
          <a:off x="4945846" y="1167785"/>
          <a:ext cx="419024" cy="4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4945846" y="1265821"/>
        <a:ext cx="293317" cy="294107"/>
      </dsp:txXfrm>
    </dsp:sp>
    <dsp:sp modelId="{D14EDF6E-5212-47E8-9E38-C96B8D60AA10}">
      <dsp:nvSpPr>
        <dsp:cNvPr id="0" name=""/>
        <dsp:cNvSpPr/>
      </dsp:nvSpPr>
      <dsp:spPr>
        <a:xfrm>
          <a:off x="5538806" y="819915"/>
          <a:ext cx="1976530" cy="1185918"/>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資格審核</a:t>
          </a:r>
          <a:endParaRPr lang="zh-CN" altLang="en-US" sz="2000" kern="1200" dirty="0"/>
        </a:p>
      </dsp:txBody>
      <dsp:txXfrm>
        <a:off x="5573540" y="854649"/>
        <a:ext cx="1907062" cy="1116450"/>
      </dsp:txXfrm>
    </dsp:sp>
    <dsp:sp modelId="{0106EDC4-443A-49F6-BFB3-D99FBD275F1C}">
      <dsp:nvSpPr>
        <dsp:cNvPr id="0" name=""/>
        <dsp:cNvSpPr/>
      </dsp:nvSpPr>
      <dsp:spPr>
        <a:xfrm>
          <a:off x="7712989" y="1167785"/>
          <a:ext cx="419024" cy="4901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endParaRPr lang="zh-CN" altLang="en-US" sz="2800" kern="1200"/>
        </a:p>
      </dsp:txBody>
      <dsp:txXfrm>
        <a:off x="7712989" y="1265821"/>
        <a:ext cx="293317" cy="294107"/>
      </dsp:txXfrm>
    </dsp:sp>
    <dsp:sp modelId="{DC73EB66-F0DC-481F-87D8-449528A8A7E3}">
      <dsp:nvSpPr>
        <dsp:cNvPr id="0" name=""/>
        <dsp:cNvSpPr/>
      </dsp:nvSpPr>
      <dsp:spPr>
        <a:xfrm>
          <a:off x="8305948" y="819915"/>
          <a:ext cx="1976530" cy="1185918"/>
        </a:xfrm>
        <a:prstGeom prst="roundRect">
          <a:avLst>
            <a:gd name="adj" fmla="val 10000"/>
          </a:avLst>
        </a:prstGeom>
        <a:solidFill>
          <a:srgbClr val="D247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成為供應商</a:t>
          </a:r>
          <a:endParaRPr lang="zh-CN" altLang="en-US" sz="2000" kern="1200" dirty="0"/>
        </a:p>
      </dsp:txBody>
      <dsp:txXfrm>
        <a:off x="8340682" y="854649"/>
        <a:ext cx="1907062" cy="1116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AAF9A-0468-43E4-B493-39CCDE21D835}">
      <dsp:nvSpPr>
        <dsp:cNvPr id="0" name=""/>
        <dsp:cNvSpPr/>
      </dsp:nvSpPr>
      <dsp:spPr>
        <a:xfrm>
          <a:off x="1632" y="1911563"/>
          <a:ext cx="2451938" cy="2022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smtClean="0"/>
            <a:t>通過協力廠商支付系統（支付寶、財付通、東方支付等）；</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smtClean="0"/>
            <a:t>即時支付，</a:t>
          </a:r>
          <a:r>
            <a:rPr lang="en-US" altLang="zh-CN" sz="1200" kern="1200" dirty="0" smtClean="0"/>
            <a:t>7-15</a:t>
          </a:r>
          <a:r>
            <a:rPr lang="zh-CN" altLang="en-US" sz="1200" kern="1200" dirty="0" smtClean="0"/>
            <a:t>日到帳（與貨物運輸時間和協力廠商結算週期有關）；</a:t>
          </a:r>
          <a:endParaRPr lang="zh-CN" altLang="en-US" sz="1200" kern="1200" dirty="0"/>
        </a:p>
        <a:p>
          <a:pPr marL="114300" lvl="1" indent="-114300" algn="l" defTabSz="533400">
            <a:lnSpc>
              <a:spcPct val="90000"/>
            </a:lnSpc>
            <a:spcBef>
              <a:spcPct val="0"/>
            </a:spcBef>
            <a:spcAft>
              <a:spcPct val="15000"/>
            </a:spcAft>
            <a:buChar char="••"/>
          </a:pPr>
          <a:endParaRPr lang="zh-CN" altLang="en-US" sz="1200" kern="1200" dirty="0"/>
        </a:p>
      </dsp:txBody>
      <dsp:txXfrm>
        <a:off x="48172" y="1958103"/>
        <a:ext cx="2358858" cy="1495898"/>
      </dsp:txXfrm>
    </dsp:sp>
    <dsp:sp modelId="{C1B7D32F-D58B-4BF0-B000-8D5A434F6C50}">
      <dsp:nvSpPr>
        <dsp:cNvPr id="0" name=""/>
        <dsp:cNvSpPr/>
      </dsp:nvSpPr>
      <dsp:spPr>
        <a:xfrm>
          <a:off x="1372223" y="2366880"/>
          <a:ext cx="2742945" cy="2742945"/>
        </a:xfrm>
        <a:prstGeom prst="leftCircularArrow">
          <a:avLst>
            <a:gd name="adj1" fmla="val 3295"/>
            <a:gd name="adj2" fmla="val 406875"/>
            <a:gd name="adj3" fmla="val 2182386"/>
            <a:gd name="adj4" fmla="val 9024489"/>
            <a:gd name="adj5" fmla="val 38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B6D9AA-27A6-4157-BA03-9C4AE30C767D}">
      <dsp:nvSpPr>
        <dsp:cNvPr id="0" name=""/>
        <dsp:cNvSpPr/>
      </dsp:nvSpPr>
      <dsp:spPr>
        <a:xfrm>
          <a:off x="546507" y="3500541"/>
          <a:ext cx="2179500" cy="866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zh-CN" altLang="en-US" sz="1900" kern="1200" dirty="0" smtClean="0"/>
            <a:t>消費者（網上支付）</a:t>
          </a:r>
          <a:endParaRPr lang="zh-CN" altLang="en-US" sz="1900" kern="1200" dirty="0"/>
        </a:p>
      </dsp:txBody>
      <dsp:txXfrm>
        <a:off x="571892" y="3525926"/>
        <a:ext cx="2128730" cy="815945"/>
      </dsp:txXfrm>
    </dsp:sp>
    <dsp:sp modelId="{011DCC7D-508C-4B51-8CD4-10C3745B35EA}">
      <dsp:nvSpPr>
        <dsp:cNvPr id="0" name=""/>
        <dsp:cNvSpPr/>
      </dsp:nvSpPr>
      <dsp:spPr>
        <a:xfrm>
          <a:off x="3156418" y="1911563"/>
          <a:ext cx="2451938" cy="2022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smtClean="0"/>
            <a:t>結算週期一般為</a:t>
          </a:r>
          <a:r>
            <a:rPr lang="en-US" altLang="zh-CN" sz="1200" kern="1200" dirty="0" smtClean="0"/>
            <a:t>1-3</a:t>
          </a:r>
          <a:r>
            <a:rPr lang="zh-CN" altLang="en-US" sz="1200" kern="1200" dirty="0" smtClean="0"/>
            <a:t>個月不等；</a:t>
          </a:r>
          <a:endParaRPr lang="zh-CN" altLang="en-US" sz="1200" kern="1200" dirty="0"/>
        </a:p>
      </dsp:txBody>
      <dsp:txXfrm>
        <a:off x="3202958" y="2391461"/>
        <a:ext cx="2358858" cy="1495898"/>
      </dsp:txXfrm>
    </dsp:sp>
    <dsp:sp modelId="{97680FF2-F5A6-421D-B089-61D732970F73}">
      <dsp:nvSpPr>
        <dsp:cNvPr id="0" name=""/>
        <dsp:cNvSpPr/>
      </dsp:nvSpPr>
      <dsp:spPr>
        <a:xfrm>
          <a:off x="4506577" y="656342"/>
          <a:ext cx="3056248" cy="3056248"/>
        </a:xfrm>
        <a:prstGeom prst="circularArrow">
          <a:avLst>
            <a:gd name="adj1" fmla="val 2957"/>
            <a:gd name="adj2" fmla="val 362266"/>
            <a:gd name="adj3" fmla="val 19462223"/>
            <a:gd name="adj4" fmla="val 12575511"/>
            <a:gd name="adj5" fmla="val 34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8B3AE1-250A-43C6-851C-D32C520898AB}">
      <dsp:nvSpPr>
        <dsp:cNvPr id="0" name=""/>
        <dsp:cNvSpPr/>
      </dsp:nvSpPr>
      <dsp:spPr>
        <a:xfrm>
          <a:off x="3701294" y="1478205"/>
          <a:ext cx="2179500" cy="866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zh-CN" altLang="en-US" sz="1900" kern="1200" dirty="0" smtClean="0"/>
            <a:t>跨境電商公司或分銷公司</a:t>
          </a:r>
          <a:endParaRPr lang="zh-CN" altLang="en-US" sz="1900" kern="1200" dirty="0"/>
        </a:p>
      </dsp:txBody>
      <dsp:txXfrm>
        <a:off x="3726679" y="1503590"/>
        <a:ext cx="2128730" cy="815945"/>
      </dsp:txXfrm>
    </dsp:sp>
    <dsp:sp modelId="{F8C316A0-DA7E-4634-B3CA-085FB1D81ACB}">
      <dsp:nvSpPr>
        <dsp:cNvPr id="0" name=""/>
        <dsp:cNvSpPr/>
      </dsp:nvSpPr>
      <dsp:spPr>
        <a:xfrm>
          <a:off x="6311205" y="1911563"/>
          <a:ext cx="2451938" cy="2022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smtClean="0"/>
            <a:t>轉帳方式為電匯（</a:t>
          </a:r>
          <a:r>
            <a:rPr lang="en-US" altLang="zh-CN" sz="1200" kern="1200" smtClean="0"/>
            <a:t>TT</a:t>
          </a:r>
          <a:r>
            <a:rPr lang="zh-CN" altLang="en-US" sz="1200" kern="1200" dirty="0" smtClean="0"/>
            <a:t>）</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smtClean="0"/>
            <a:t>一般為月結</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smtClean="0"/>
            <a:t>合理避稅</a:t>
          </a:r>
          <a:endParaRPr lang="zh-CN" altLang="en-US" sz="1200" kern="1200" dirty="0"/>
        </a:p>
        <a:p>
          <a:pPr marL="114300" lvl="1" indent="-114300" algn="l" defTabSz="533400">
            <a:lnSpc>
              <a:spcPct val="90000"/>
            </a:lnSpc>
            <a:spcBef>
              <a:spcPct val="0"/>
            </a:spcBef>
            <a:spcAft>
              <a:spcPct val="15000"/>
            </a:spcAft>
            <a:buChar char="••"/>
          </a:pPr>
          <a:endParaRPr lang="zh-CN" altLang="en-US" sz="1200" kern="1200" dirty="0"/>
        </a:p>
      </dsp:txBody>
      <dsp:txXfrm>
        <a:off x="6357745" y="1958103"/>
        <a:ext cx="2358858" cy="1495898"/>
      </dsp:txXfrm>
    </dsp:sp>
    <dsp:sp modelId="{DD46646D-EA3E-4DED-9070-E094D225AD7B}">
      <dsp:nvSpPr>
        <dsp:cNvPr id="0" name=""/>
        <dsp:cNvSpPr/>
      </dsp:nvSpPr>
      <dsp:spPr>
        <a:xfrm>
          <a:off x="7681796" y="2366880"/>
          <a:ext cx="2742945" cy="2742945"/>
        </a:xfrm>
        <a:prstGeom prst="leftCircularArrow">
          <a:avLst>
            <a:gd name="adj1" fmla="val 3295"/>
            <a:gd name="adj2" fmla="val 406875"/>
            <a:gd name="adj3" fmla="val 2182386"/>
            <a:gd name="adj4" fmla="val 9024489"/>
            <a:gd name="adj5" fmla="val 38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6EBF6A-DD9E-408E-8E44-EDC12FE1F3F0}">
      <dsp:nvSpPr>
        <dsp:cNvPr id="0" name=""/>
        <dsp:cNvSpPr/>
      </dsp:nvSpPr>
      <dsp:spPr>
        <a:xfrm>
          <a:off x="6856080" y="3500541"/>
          <a:ext cx="2179500" cy="866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zh-CN" altLang="en-US" sz="1900" kern="1200" dirty="0" smtClean="0"/>
            <a:t>跨境公司海外帳號</a:t>
          </a:r>
          <a:endParaRPr lang="zh-CN" altLang="en-US" sz="1900" kern="1200" dirty="0"/>
        </a:p>
      </dsp:txBody>
      <dsp:txXfrm>
        <a:off x="6881465" y="3525926"/>
        <a:ext cx="2128730" cy="815945"/>
      </dsp:txXfrm>
    </dsp:sp>
    <dsp:sp modelId="{9195306C-8472-4D9C-A297-309312FD34B2}">
      <dsp:nvSpPr>
        <dsp:cNvPr id="0" name=""/>
        <dsp:cNvSpPr/>
      </dsp:nvSpPr>
      <dsp:spPr>
        <a:xfrm>
          <a:off x="9465992" y="1911563"/>
          <a:ext cx="2451938" cy="20223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smtClean="0"/>
            <a:t>轉帳方式一般為電匯（</a:t>
          </a:r>
          <a:r>
            <a:rPr lang="en-US" altLang="zh-CN" sz="1200" kern="1200" smtClean="0"/>
            <a:t>TT</a:t>
          </a:r>
          <a:r>
            <a:rPr lang="zh-CN" altLang="en-US" sz="1200" kern="1200" dirty="0" smtClean="0"/>
            <a:t>）；</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smtClean="0"/>
            <a:t>付款週期一般為</a:t>
          </a:r>
          <a:r>
            <a:rPr lang="en-US" altLang="zh-CN" sz="1200" kern="1200" dirty="0" smtClean="0"/>
            <a:t>45</a:t>
          </a:r>
          <a:r>
            <a:rPr lang="zh-CN" altLang="en-US" sz="1200" kern="1200" dirty="0" smtClean="0"/>
            <a:t>天到</a:t>
          </a:r>
          <a:r>
            <a:rPr lang="en-US" altLang="zh-CN" sz="1200" kern="1200" dirty="0" smtClean="0"/>
            <a:t>3</a:t>
          </a:r>
          <a:r>
            <a:rPr lang="zh-CN" altLang="en-US" sz="1200" kern="1200" dirty="0" smtClean="0"/>
            <a:t>個月；</a:t>
          </a:r>
          <a:endParaRPr lang="zh-CN" altLang="en-US" sz="1200" kern="1200" dirty="0"/>
        </a:p>
      </dsp:txBody>
      <dsp:txXfrm>
        <a:off x="9512532" y="2391461"/>
        <a:ext cx="2358858" cy="1495898"/>
      </dsp:txXfrm>
    </dsp:sp>
    <dsp:sp modelId="{8DFA673D-4A86-497D-AD14-186716E99E10}">
      <dsp:nvSpPr>
        <dsp:cNvPr id="0" name=""/>
        <dsp:cNvSpPr/>
      </dsp:nvSpPr>
      <dsp:spPr>
        <a:xfrm>
          <a:off x="10010867" y="1478205"/>
          <a:ext cx="2179500" cy="8667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zh-CN" altLang="en-US" sz="1900" kern="1200" dirty="0" smtClean="0"/>
            <a:t>供應商</a:t>
          </a:r>
          <a:endParaRPr lang="zh-CN" altLang="en-US" sz="1900" kern="1200" dirty="0"/>
        </a:p>
      </dsp:txBody>
      <dsp:txXfrm>
        <a:off x="10036252" y="1503590"/>
        <a:ext cx="2128730" cy="8159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98FA4-8FE6-4B07-8DDC-20A35B39D774}">
      <dsp:nvSpPr>
        <dsp:cNvPr id="0" name=""/>
        <dsp:cNvSpPr/>
      </dsp:nvSpPr>
      <dsp:spPr>
        <a:xfrm>
          <a:off x="2140441" y="1844172"/>
          <a:ext cx="934046" cy="93404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b="1" kern="1200" dirty="0" smtClean="0"/>
            <a:t>跨境電商成本</a:t>
          </a:r>
          <a:endParaRPr lang="zh-CN" altLang="en-US" sz="1500" b="1" kern="1200" dirty="0"/>
        </a:p>
      </dsp:txBody>
      <dsp:txXfrm>
        <a:off x="2277229" y="1980960"/>
        <a:ext cx="660470" cy="660470"/>
      </dsp:txXfrm>
    </dsp:sp>
    <dsp:sp modelId="{0B17D59D-0C78-4AA0-A185-64F8EE9AC6F9}">
      <dsp:nvSpPr>
        <dsp:cNvPr id="0" name=""/>
        <dsp:cNvSpPr/>
      </dsp:nvSpPr>
      <dsp:spPr>
        <a:xfrm rot="16200000">
          <a:off x="2427762" y="1356496"/>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a:off x="2475398" y="1467647"/>
        <a:ext cx="264131" cy="190545"/>
      </dsp:txXfrm>
    </dsp:sp>
    <dsp:sp modelId="{B42AC0D8-602F-4ABB-9A06-432551D2D33D}">
      <dsp:nvSpPr>
        <dsp:cNvPr id="0" name=""/>
        <dsp:cNvSpPr/>
      </dsp:nvSpPr>
      <dsp:spPr>
        <a:xfrm>
          <a:off x="2028793" y="8710"/>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跨境通關費用</a:t>
          </a:r>
          <a:endParaRPr lang="zh-CN" altLang="en-US" sz="1500" kern="1200" dirty="0"/>
        </a:p>
      </dsp:txBody>
      <dsp:txXfrm>
        <a:off x="2198282" y="178199"/>
        <a:ext cx="818363" cy="818363"/>
      </dsp:txXfrm>
    </dsp:sp>
    <dsp:sp modelId="{CA0EC126-2171-4DFB-9428-B287F88BB0E8}">
      <dsp:nvSpPr>
        <dsp:cNvPr id="0" name=""/>
        <dsp:cNvSpPr/>
      </dsp:nvSpPr>
      <dsp:spPr>
        <a:xfrm rot="19285714">
          <a:off x="3050031" y="1656165"/>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a:off x="3060424" y="1749381"/>
        <a:ext cx="264131" cy="190545"/>
      </dsp:txXfrm>
    </dsp:sp>
    <dsp:sp modelId="{9717F037-4E41-4A90-A240-7B237263EF00}">
      <dsp:nvSpPr>
        <dsp:cNvPr id="0" name=""/>
        <dsp:cNvSpPr/>
      </dsp:nvSpPr>
      <dsp:spPr>
        <a:xfrm>
          <a:off x="3376525" y="657744"/>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商品備貨</a:t>
          </a:r>
          <a:endParaRPr lang="zh-CN" altLang="en-US" sz="1500" kern="1200" dirty="0"/>
        </a:p>
      </dsp:txBody>
      <dsp:txXfrm>
        <a:off x="3546014" y="827233"/>
        <a:ext cx="818363" cy="818363"/>
      </dsp:txXfrm>
    </dsp:sp>
    <dsp:sp modelId="{6E4C1531-6269-4AF9-9486-4D5C513CEBD7}">
      <dsp:nvSpPr>
        <dsp:cNvPr id="0" name=""/>
        <dsp:cNvSpPr/>
      </dsp:nvSpPr>
      <dsp:spPr>
        <a:xfrm rot="771429">
          <a:off x="3203719" y="2329515"/>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a:off x="3204913" y="2382430"/>
        <a:ext cx="264131" cy="190545"/>
      </dsp:txXfrm>
    </dsp:sp>
    <dsp:sp modelId="{DA1A742B-5FC8-4AF3-B387-90C6B638F2FD}">
      <dsp:nvSpPr>
        <dsp:cNvPr id="0" name=""/>
        <dsp:cNvSpPr/>
      </dsp:nvSpPr>
      <dsp:spPr>
        <a:xfrm>
          <a:off x="3709388" y="2116109"/>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物流運運輸</a:t>
          </a:r>
          <a:endParaRPr lang="zh-CN" altLang="en-US" sz="1500" kern="1200" dirty="0"/>
        </a:p>
      </dsp:txBody>
      <dsp:txXfrm>
        <a:off x="3878877" y="2285598"/>
        <a:ext cx="818363" cy="818363"/>
      </dsp:txXfrm>
    </dsp:sp>
    <dsp:sp modelId="{7006982F-AC22-4F92-86B1-56238E9D94C7}">
      <dsp:nvSpPr>
        <dsp:cNvPr id="0" name=""/>
        <dsp:cNvSpPr/>
      </dsp:nvSpPr>
      <dsp:spPr>
        <a:xfrm rot="3857143">
          <a:off x="2773095" y="2869499"/>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a:off x="2800063" y="2890095"/>
        <a:ext cx="264131" cy="190545"/>
      </dsp:txXfrm>
    </dsp:sp>
    <dsp:sp modelId="{C1AD44D0-2AFB-4D61-913C-AB5C173DF6FB}">
      <dsp:nvSpPr>
        <dsp:cNvPr id="0" name=""/>
        <dsp:cNvSpPr/>
      </dsp:nvSpPr>
      <dsp:spPr>
        <a:xfrm>
          <a:off x="2776728" y="3285628"/>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保稅倉</a:t>
          </a:r>
          <a:endParaRPr lang="zh-CN" altLang="en-US" sz="1500" kern="1200" dirty="0"/>
        </a:p>
      </dsp:txBody>
      <dsp:txXfrm>
        <a:off x="2946217" y="3455117"/>
        <a:ext cx="818363" cy="818363"/>
      </dsp:txXfrm>
    </dsp:sp>
    <dsp:sp modelId="{EA9AAFF4-66DB-45C3-9A56-0660A83216B1}">
      <dsp:nvSpPr>
        <dsp:cNvPr id="0" name=""/>
        <dsp:cNvSpPr/>
      </dsp:nvSpPr>
      <dsp:spPr>
        <a:xfrm rot="6942857">
          <a:off x="2082429" y="2869499"/>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rot="10800000">
        <a:off x="2150733" y="2890095"/>
        <a:ext cx="264131" cy="190545"/>
      </dsp:txXfrm>
    </dsp:sp>
    <dsp:sp modelId="{E095005D-F27D-46B6-8928-692D84359AD1}">
      <dsp:nvSpPr>
        <dsp:cNvPr id="0" name=""/>
        <dsp:cNvSpPr/>
      </dsp:nvSpPr>
      <dsp:spPr>
        <a:xfrm>
          <a:off x="1280858" y="3285628"/>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商品運輸包裝費用</a:t>
          </a:r>
          <a:endParaRPr lang="zh-CN" altLang="en-US" sz="1500" kern="1200" dirty="0"/>
        </a:p>
      </dsp:txBody>
      <dsp:txXfrm>
        <a:off x="1450347" y="3455117"/>
        <a:ext cx="818363" cy="818363"/>
      </dsp:txXfrm>
    </dsp:sp>
    <dsp:sp modelId="{05EA1EB4-294C-4A2D-B30D-C3D6261A39A0}">
      <dsp:nvSpPr>
        <dsp:cNvPr id="0" name=""/>
        <dsp:cNvSpPr/>
      </dsp:nvSpPr>
      <dsp:spPr>
        <a:xfrm rot="10028571">
          <a:off x="1651806" y="2329515"/>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rot="10800000">
        <a:off x="1745884" y="2382430"/>
        <a:ext cx="264131" cy="190545"/>
      </dsp:txXfrm>
    </dsp:sp>
    <dsp:sp modelId="{6C5C191C-7B75-4ABB-8F98-6FD4A8F8A4D7}">
      <dsp:nvSpPr>
        <dsp:cNvPr id="0" name=""/>
        <dsp:cNvSpPr/>
      </dsp:nvSpPr>
      <dsp:spPr>
        <a:xfrm>
          <a:off x="348198" y="2116109"/>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品牌大陸推廣</a:t>
          </a:r>
          <a:endParaRPr lang="zh-CN" altLang="en-US" sz="1500" kern="1200" dirty="0"/>
        </a:p>
      </dsp:txBody>
      <dsp:txXfrm>
        <a:off x="517687" y="2285598"/>
        <a:ext cx="818363" cy="818363"/>
      </dsp:txXfrm>
    </dsp:sp>
    <dsp:sp modelId="{023EAFF9-3F03-4650-91C6-05BCB08E6CBD}">
      <dsp:nvSpPr>
        <dsp:cNvPr id="0" name=""/>
        <dsp:cNvSpPr/>
      </dsp:nvSpPr>
      <dsp:spPr>
        <a:xfrm rot="13114286">
          <a:off x="1805493" y="1656165"/>
          <a:ext cx="359403" cy="31757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solidFill>
              <a:schemeClr val="tx1"/>
            </a:solidFill>
          </a:endParaRPr>
        </a:p>
      </dsp:txBody>
      <dsp:txXfrm rot="10800000">
        <a:off x="1890372" y="1749381"/>
        <a:ext cx="264131" cy="190545"/>
      </dsp:txXfrm>
    </dsp:sp>
    <dsp:sp modelId="{CD792663-4F8D-4DAA-8797-144DED4BC157}">
      <dsp:nvSpPr>
        <dsp:cNvPr id="0" name=""/>
        <dsp:cNvSpPr/>
      </dsp:nvSpPr>
      <dsp:spPr>
        <a:xfrm>
          <a:off x="681061" y="657744"/>
          <a:ext cx="1157341" cy="1157341"/>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電匯費</a:t>
          </a:r>
          <a:endParaRPr lang="zh-CN" altLang="en-US" sz="1500" kern="1200" dirty="0"/>
        </a:p>
      </dsp:txBody>
      <dsp:txXfrm>
        <a:off x="850550" y="827233"/>
        <a:ext cx="818363" cy="818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CB5D0-0993-43F0-AC5D-71577027DC0B}">
      <dsp:nvSpPr>
        <dsp:cNvPr id="0" name=""/>
        <dsp:cNvSpPr/>
      </dsp:nvSpPr>
      <dsp:spPr>
        <a:xfrm>
          <a:off x="2653074" y="1587828"/>
          <a:ext cx="1131642" cy="1131642"/>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跨境電商風險</a:t>
          </a:r>
          <a:endParaRPr lang="zh-CN" altLang="en-US" sz="1800" kern="1200" dirty="0"/>
        </a:p>
      </dsp:txBody>
      <dsp:txXfrm>
        <a:off x="2818799" y="1753553"/>
        <a:ext cx="800192" cy="800192"/>
      </dsp:txXfrm>
    </dsp:sp>
    <dsp:sp modelId="{E46142F2-B9AD-4A86-81F0-05769BED53AD}">
      <dsp:nvSpPr>
        <dsp:cNvPr id="0" name=""/>
        <dsp:cNvSpPr/>
      </dsp:nvSpPr>
      <dsp:spPr>
        <a:xfrm rot="16200000">
          <a:off x="3098741" y="1175543"/>
          <a:ext cx="240308" cy="3847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3134787" y="1288541"/>
        <a:ext cx="168216" cy="230854"/>
      </dsp:txXfrm>
    </dsp:sp>
    <dsp:sp modelId="{2BA0AC38-87B6-4756-9460-FE62DE0D36A5}">
      <dsp:nvSpPr>
        <dsp:cNvPr id="0" name=""/>
        <dsp:cNvSpPr/>
      </dsp:nvSpPr>
      <dsp:spPr>
        <a:xfrm>
          <a:off x="2653074" y="2772"/>
          <a:ext cx="1131642" cy="1131642"/>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保稅倉備貨量</a:t>
          </a:r>
          <a:endParaRPr lang="zh-CN" altLang="en-US" sz="1800" kern="1200" dirty="0"/>
        </a:p>
      </dsp:txBody>
      <dsp:txXfrm>
        <a:off x="2818799" y="168497"/>
        <a:ext cx="800192" cy="800192"/>
      </dsp:txXfrm>
    </dsp:sp>
    <dsp:sp modelId="{FDD1BB3A-8DEF-48D1-B557-1D32D0833177}">
      <dsp:nvSpPr>
        <dsp:cNvPr id="0" name=""/>
        <dsp:cNvSpPr/>
      </dsp:nvSpPr>
      <dsp:spPr>
        <a:xfrm>
          <a:off x="3884467" y="1961270"/>
          <a:ext cx="240308" cy="3847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3884467" y="2038222"/>
        <a:ext cx="168216" cy="230854"/>
      </dsp:txXfrm>
    </dsp:sp>
    <dsp:sp modelId="{2BCCC861-8C85-473C-A4A2-8D7B5E882503}">
      <dsp:nvSpPr>
        <dsp:cNvPr id="0" name=""/>
        <dsp:cNvSpPr/>
      </dsp:nvSpPr>
      <dsp:spPr>
        <a:xfrm>
          <a:off x="4238129" y="1587828"/>
          <a:ext cx="1131642" cy="1131642"/>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退換貨</a:t>
          </a:r>
          <a:endParaRPr lang="zh-CN" altLang="en-US" sz="1800" kern="1200" dirty="0"/>
        </a:p>
      </dsp:txBody>
      <dsp:txXfrm>
        <a:off x="4403854" y="1753553"/>
        <a:ext cx="800192" cy="800192"/>
      </dsp:txXfrm>
    </dsp:sp>
    <dsp:sp modelId="{A40AAA08-4644-4601-955B-5F456580305E}">
      <dsp:nvSpPr>
        <dsp:cNvPr id="0" name=""/>
        <dsp:cNvSpPr/>
      </dsp:nvSpPr>
      <dsp:spPr>
        <a:xfrm rot="5400000">
          <a:off x="3098741" y="2746996"/>
          <a:ext cx="240308" cy="3847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a:off x="3134787" y="2787902"/>
        <a:ext cx="168216" cy="230854"/>
      </dsp:txXfrm>
    </dsp:sp>
    <dsp:sp modelId="{C71F332D-05FF-487B-A40D-43CD7134C0B3}">
      <dsp:nvSpPr>
        <dsp:cNvPr id="0" name=""/>
        <dsp:cNvSpPr/>
      </dsp:nvSpPr>
      <dsp:spPr>
        <a:xfrm>
          <a:off x="2653074" y="3172883"/>
          <a:ext cx="1131642" cy="1131642"/>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合作公司實力</a:t>
          </a:r>
          <a:endParaRPr lang="zh-CN" altLang="en-US" sz="1800" kern="1200" dirty="0"/>
        </a:p>
      </dsp:txBody>
      <dsp:txXfrm>
        <a:off x="2818799" y="3338608"/>
        <a:ext cx="800192" cy="800192"/>
      </dsp:txXfrm>
    </dsp:sp>
    <dsp:sp modelId="{0157FD61-24B4-458A-927D-0DABA187C80E}">
      <dsp:nvSpPr>
        <dsp:cNvPr id="0" name=""/>
        <dsp:cNvSpPr/>
      </dsp:nvSpPr>
      <dsp:spPr>
        <a:xfrm rot="10800000">
          <a:off x="2313014" y="1961270"/>
          <a:ext cx="240308" cy="3847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CN" altLang="en-US" sz="1500" kern="1200"/>
        </a:p>
      </dsp:txBody>
      <dsp:txXfrm rot="10800000">
        <a:off x="2385106" y="2038222"/>
        <a:ext cx="168216" cy="230854"/>
      </dsp:txXfrm>
    </dsp:sp>
    <dsp:sp modelId="{99F37F18-DC88-4105-9EEF-3152F5C142FA}">
      <dsp:nvSpPr>
        <dsp:cNvPr id="0" name=""/>
        <dsp:cNvSpPr/>
      </dsp:nvSpPr>
      <dsp:spPr>
        <a:xfrm>
          <a:off x="1068018" y="1587828"/>
          <a:ext cx="1131642" cy="1131642"/>
        </a:xfrm>
        <a:prstGeom prst="ellipse">
          <a:avLst/>
        </a:prstGeom>
        <a:solidFill>
          <a:srgbClr val="CC99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大陸政策調整</a:t>
          </a:r>
          <a:endParaRPr lang="zh-CN" altLang="en-US" sz="1800" kern="1200" dirty="0"/>
        </a:p>
      </dsp:txBody>
      <dsp:txXfrm>
        <a:off x="1233743" y="1753553"/>
        <a:ext cx="800192" cy="8001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08"/>
          </a:xfrm>
          <a:prstGeom prst="rect">
            <a:avLst/>
          </a:prstGeom>
        </p:spPr>
        <p:txBody>
          <a:bodyPr vert="horz" lIns="99038" tIns="49520" rIns="99038" bIns="49520" rtlCol="0"/>
          <a:lstStyle>
            <a:lvl1pPr algn="l">
              <a:defRPr sz="1300"/>
            </a:lvl1pPr>
          </a:lstStyle>
          <a:p>
            <a:endParaRPr lang="zh-CN" altLang="en-US"/>
          </a:p>
        </p:txBody>
      </p:sp>
      <p:sp>
        <p:nvSpPr>
          <p:cNvPr id="3" name="日期占位符 2"/>
          <p:cNvSpPr>
            <a:spLocks noGrp="1"/>
          </p:cNvSpPr>
          <p:nvPr>
            <p:ph type="dt" sz="quarter" idx="1"/>
          </p:nvPr>
        </p:nvSpPr>
        <p:spPr>
          <a:xfrm>
            <a:off x="4023993" y="0"/>
            <a:ext cx="3078427" cy="513508"/>
          </a:xfrm>
          <a:prstGeom prst="rect">
            <a:avLst/>
          </a:prstGeom>
        </p:spPr>
        <p:txBody>
          <a:bodyPr vert="horz" lIns="99038" tIns="49520" rIns="99038" bIns="49520" rtlCol="0"/>
          <a:lstStyle>
            <a:lvl1pPr algn="r">
              <a:defRPr sz="1300"/>
            </a:lvl1pPr>
          </a:lstStyle>
          <a:p>
            <a:fld id="{E9CDE843-B1D4-4F7F-AF8F-F43F4393513A}" type="datetimeFigureOut">
              <a:rPr lang="zh-CN" altLang="en-US" smtClean="0"/>
              <a:t>2016/1/28</a:t>
            </a:fld>
            <a:endParaRPr lang="zh-CN" altLang="en-US"/>
          </a:p>
        </p:txBody>
      </p:sp>
      <p:sp>
        <p:nvSpPr>
          <p:cNvPr id="4" name="页脚占位符 3"/>
          <p:cNvSpPr>
            <a:spLocks noGrp="1"/>
          </p:cNvSpPr>
          <p:nvPr>
            <p:ph type="ftr" sz="quarter" idx="2"/>
          </p:nvPr>
        </p:nvSpPr>
        <p:spPr>
          <a:xfrm>
            <a:off x="1" y="9721108"/>
            <a:ext cx="3078427" cy="513507"/>
          </a:xfrm>
          <a:prstGeom prst="rect">
            <a:avLst/>
          </a:prstGeom>
        </p:spPr>
        <p:txBody>
          <a:bodyPr vert="horz" lIns="99038" tIns="49520" rIns="99038" bIns="49520"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3993" y="9721108"/>
            <a:ext cx="3078427" cy="513507"/>
          </a:xfrm>
          <a:prstGeom prst="rect">
            <a:avLst/>
          </a:prstGeom>
        </p:spPr>
        <p:txBody>
          <a:bodyPr vert="horz" lIns="99038" tIns="49520" rIns="99038" bIns="49520" rtlCol="0" anchor="b"/>
          <a:lstStyle>
            <a:lvl1pPr algn="r">
              <a:defRPr sz="1300"/>
            </a:lvl1pPr>
          </a:lstStyle>
          <a:p>
            <a:fld id="{F5474C8A-8958-4038-B7CD-1E77B62CE6F7}" type="slidenum">
              <a:rPr lang="zh-CN" altLang="en-US" smtClean="0"/>
              <a:t>‹#›</a:t>
            </a:fld>
            <a:endParaRPr lang="zh-CN" altLang="en-US"/>
          </a:p>
        </p:txBody>
      </p:sp>
    </p:spTree>
    <p:extLst>
      <p:ext uri="{BB962C8B-B14F-4D97-AF65-F5344CB8AC3E}">
        <p14:creationId xmlns:p14="http://schemas.microsoft.com/office/powerpoint/2010/main" val="342435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8427" cy="513508"/>
          </a:xfrm>
          <a:prstGeom prst="rect">
            <a:avLst/>
          </a:prstGeom>
        </p:spPr>
        <p:txBody>
          <a:bodyPr vert="horz" lIns="99038" tIns="49520" rIns="99038" bIns="49520" rtlCol="0"/>
          <a:lstStyle>
            <a:lvl1pPr algn="l" latinLnBrk="0">
              <a:defRPr lang="zh-CN" sz="1300"/>
            </a:lvl1pPr>
          </a:lstStyle>
          <a:p>
            <a:endParaRPr lang="zh-CN"/>
          </a:p>
        </p:txBody>
      </p:sp>
      <p:sp>
        <p:nvSpPr>
          <p:cNvPr id="3" name="日期占位符 2"/>
          <p:cNvSpPr>
            <a:spLocks noGrp="1"/>
          </p:cNvSpPr>
          <p:nvPr>
            <p:ph type="dt" idx="1"/>
          </p:nvPr>
        </p:nvSpPr>
        <p:spPr>
          <a:xfrm>
            <a:off x="4023993" y="0"/>
            <a:ext cx="3078427" cy="513508"/>
          </a:xfrm>
          <a:prstGeom prst="rect">
            <a:avLst/>
          </a:prstGeom>
        </p:spPr>
        <p:txBody>
          <a:bodyPr vert="horz" lIns="99038" tIns="49520" rIns="99038" bIns="49520" rtlCol="0"/>
          <a:lstStyle>
            <a:lvl1pPr algn="r" latinLnBrk="0">
              <a:defRPr lang="zh-CN" sz="1300"/>
            </a:lvl1pPr>
          </a:lstStyle>
          <a:p>
            <a:fld id="{EC13577B-6902-467D-A26C-08A0DD5E4E03}" type="datetimeFigureOut">
              <a:t>2016/1/28</a:t>
            </a:fld>
            <a:endParaRPr lang="zh-CN"/>
          </a:p>
        </p:txBody>
      </p:sp>
      <p:sp>
        <p:nvSpPr>
          <p:cNvPr id="4" name="幻灯片图像占位符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38" tIns="49520" rIns="99038" bIns="49520" rtlCol="0" anchor="ctr"/>
          <a:lstStyle/>
          <a:p>
            <a:endParaRPr lang="zh-CN"/>
          </a:p>
        </p:txBody>
      </p:sp>
      <p:sp>
        <p:nvSpPr>
          <p:cNvPr id="5" name="备注占位符 4"/>
          <p:cNvSpPr>
            <a:spLocks noGrp="1"/>
          </p:cNvSpPr>
          <p:nvPr>
            <p:ph type="body" sz="quarter" idx="3"/>
          </p:nvPr>
        </p:nvSpPr>
        <p:spPr>
          <a:xfrm>
            <a:off x="710407" y="4925409"/>
            <a:ext cx="5683250" cy="4029879"/>
          </a:xfrm>
          <a:prstGeom prst="rect">
            <a:avLst/>
          </a:prstGeom>
        </p:spPr>
        <p:txBody>
          <a:bodyPr vert="horz" lIns="99038" tIns="49520" rIns="99038" bIns="49520" rtlCol="0"/>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p:cNvSpPr>
            <a:spLocks noGrp="1"/>
          </p:cNvSpPr>
          <p:nvPr>
            <p:ph type="ftr" sz="quarter" idx="4"/>
          </p:nvPr>
        </p:nvSpPr>
        <p:spPr>
          <a:xfrm>
            <a:off x="1" y="9721108"/>
            <a:ext cx="3078427" cy="513507"/>
          </a:xfrm>
          <a:prstGeom prst="rect">
            <a:avLst/>
          </a:prstGeom>
        </p:spPr>
        <p:txBody>
          <a:bodyPr vert="horz" lIns="99038" tIns="49520" rIns="99038" bIns="49520" rtlCol="0" anchor="b"/>
          <a:lstStyle>
            <a:lvl1pPr algn="l" latinLnBrk="0">
              <a:defRPr lang="zh-CN" sz="1300"/>
            </a:lvl1pPr>
          </a:lstStyle>
          <a:p>
            <a:endParaRPr lang="zh-CN"/>
          </a:p>
        </p:txBody>
      </p:sp>
      <p:sp>
        <p:nvSpPr>
          <p:cNvPr id="7" name="幻灯片编号占位符 6"/>
          <p:cNvSpPr>
            <a:spLocks noGrp="1"/>
          </p:cNvSpPr>
          <p:nvPr>
            <p:ph type="sldNum" sz="quarter" idx="5"/>
          </p:nvPr>
        </p:nvSpPr>
        <p:spPr>
          <a:xfrm>
            <a:off x="4023993" y="9721108"/>
            <a:ext cx="3078427" cy="513507"/>
          </a:xfrm>
          <a:prstGeom prst="rect">
            <a:avLst/>
          </a:prstGeom>
        </p:spPr>
        <p:txBody>
          <a:bodyPr vert="horz" lIns="99038" tIns="49520" rIns="99038" bIns="49520" rtlCol="0" anchor="b"/>
          <a:lstStyle>
            <a:lvl1pPr algn="r" latinLnBrk="0">
              <a:defRPr lang="zh-CN" sz="1300"/>
            </a:lvl1pPr>
          </a:lstStyle>
          <a:p>
            <a:fld id="{DF61EA0F-A667-4B49-8422-0062BC55E249}" type="slidenum">
              <a:t>‹#›</a:t>
            </a:fld>
            <a:endParaRPr lang="zh-CN"/>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DF61EA0F-A667-4B49-8422-0062BC55E249}" type="slidenum">
              <a:rPr lang="zh-CN" smtClean="0"/>
              <a:t>1</a:t>
            </a:fld>
            <a:endParaRPr lang="zh-CN" dirty="0"/>
          </a:p>
        </p:txBody>
      </p:sp>
    </p:spTree>
    <p:extLst>
      <p:ext uri="{BB962C8B-B14F-4D97-AF65-F5344CB8AC3E}">
        <p14:creationId xmlns:p14="http://schemas.microsoft.com/office/powerpoint/2010/main" val="101176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17</a:t>
            </a:fld>
            <a:endParaRPr lang="zh-CN" altLang="en-US" dirty="0"/>
          </a:p>
        </p:txBody>
      </p:sp>
    </p:spTree>
    <p:extLst>
      <p:ext uri="{BB962C8B-B14F-4D97-AF65-F5344CB8AC3E}">
        <p14:creationId xmlns:p14="http://schemas.microsoft.com/office/powerpoint/2010/main" val="250260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solidFill>
                  <a:schemeClr val="tx1">
                    <a:lumMod val="75000"/>
                    <a:lumOff val="25000"/>
                  </a:schemeClr>
                </a:solidFill>
              </a:rPr>
              <a:t>熱賣的商品有哪些屬性？</a:t>
            </a:r>
            <a:endParaRPr lang="en-US" altLang="zh-CN" dirty="0" smtClean="0">
              <a:solidFill>
                <a:schemeClr val="tx1">
                  <a:lumMod val="75000"/>
                  <a:lumOff val="25000"/>
                </a:schemeClr>
              </a:solidFill>
            </a:endParaRPr>
          </a:p>
          <a:p>
            <a:r>
              <a:rPr lang="zh-CN" altLang="en-US" dirty="0" smtClean="0">
                <a:solidFill>
                  <a:schemeClr val="tx1">
                    <a:lumMod val="75000"/>
                    <a:lumOff val="25000"/>
                  </a:schemeClr>
                </a:solidFill>
              </a:rPr>
              <a:t>這些屬性是否具有共性？</a:t>
            </a:r>
            <a:endParaRPr lang="en-US" altLang="zh-CN" dirty="0" smtClean="0">
              <a:solidFill>
                <a:schemeClr val="tx1">
                  <a:lumMod val="75000"/>
                  <a:lumOff val="25000"/>
                </a:schemeClr>
              </a:solidFill>
            </a:endParaRPr>
          </a:p>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18</a:t>
            </a:fld>
            <a:endParaRPr lang="zh-CN" altLang="en-US" dirty="0"/>
          </a:p>
        </p:txBody>
      </p:sp>
    </p:spTree>
    <p:extLst>
      <p:ext uri="{BB962C8B-B14F-4D97-AF65-F5344CB8AC3E}">
        <p14:creationId xmlns:p14="http://schemas.microsoft.com/office/powerpoint/2010/main" val="348056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r>
              <a:rPr lang="zh-CN" altLang="en-US" dirty="0" smtClean="0"/>
              <a:t>按銷量從高到低排列，最多消費者（</a:t>
            </a:r>
            <a:r>
              <a:rPr lang="en-US" altLang="zh-CN" dirty="0" smtClean="0"/>
              <a:t>34%</a:t>
            </a:r>
            <a:r>
              <a:rPr lang="zh-CN" altLang="en-US" dirty="0" smtClean="0"/>
              <a:t>）喜歡的價格區間為</a:t>
            </a:r>
            <a:r>
              <a:rPr lang="en-US" altLang="zh-CN" dirty="0" smtClean="0"/>
              <a:t>25—63</a:t>
            </a:r>
            <a:r>
              <a:rPr lang="zh-CN" altLang="en-US" dirty="0" smtClean="0"/>
              <a:t>元</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19</a:t>
            </a:fld>
            <a:endParaRPr lang="zh-CN" altLang="en-US" dirty="0"/>
          </a:p>
        </p:txBody>
      </p:sp>
    </p:spTree>
    <p:extLst>
      <p:ext uri="{BB962C8B-B14F-4D97-AF65-F5344CB8AC3E}">
        <p14:creationId xmlns:p14="http://schemas.microsoft.com/office/powerpoint/2010/main" val="1248586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按銷量從高到低排列，最多消費者（</a:t>
            </a:r>
            <a:r>
              <a:rPr lang="en-US" altLang="zh-CN" dirty="0" smtClean="0"/>
              <a:t>37%</a:t>
            </a:r>
            <a:r>
              <a:rPr lang="zh-CN" altLang="en-US" dirty="0" smtClean="0"/>
              <a:t>）喜歡的價格區間為</a:t>
            </a:r>
            <a:r>
              <a:rPr lang="en-US" altLang="zh-CN" dirty="0" smtClean="0"/>
              <a:t>48—97</a:t>
            </a:r>
            <a:r>
              <a:rPr lang="zh-CN" altLang="en-US" dirty="0" smtClean="0"/>
              <a:t>元</a:t>
            </a:r>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20</a:t>
            </a:fld>
            <a:endParaRPr lang="zh-CN" altLang="en-US" dirty="0"/>
          </a:p>
        </p:txBody>
      </p:sp>
    </p:spTree>
    <p:extLst>
      <p:ext uri="{BB962C8B-B14F-4D97-AF65-F5344CB8AC3E}">
        <p14:creationId xmlns:p14="http://schemas.microsoft.com/office/powerpoint/2010/main" val="392370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按銷量從高到低排列，最多消費者（</a:t>
            </a:r>
            <a:r>
              <a:rPr lang="en-US" altLang="zh-CN" dirty="0" smtClean="0"/>
              <a:t>47%</a:t>
            </a:r>
            <a:r>
              <a:rPr lang="zh-CN" altLang="en-US" dirty="0" smtClean="0"/>
              <a:t>）喜歡的價格區間為</a:t>
            </a:r>
            <a:r>
              <a:rPr lang="en-US" altLang="zh-CN" dirty="0" smtClean="0"/>
              <a:t>42—95</a:t>
            </a:r>
            <a:r>
              <a:rPr lang="zh-CN" altLang="en-US" dirty="0" smtClean="0"/>
              <a:t>元</a:t>
            </a:r>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21</a:t>
            </a:fld>
            <a:endParaRPr lang="zh-CN" altLang="en-US" dirty="0"/>
          </a:p>
        </p:txBody>
      </p:sp>
    </p:spTree>
    <p:extLst>
      <p:ext uri="{BB962C8B-B14F-4D97-AF65-F5344CB8AC3E}">
        <p14:creationId xmlns:p14="http://schemas.microsoft.com/office/powerpoint/2010/main" val="182135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r>
              <a:rPr lang="zh-CN" altLang="en-US" dirty="0" smtClean="0"/>
              <a:t>消費層級：一般來說買過的東西越多層級越高，消費層級越高，代表購買力越強。</a:t>
            </a:r>
            <a:endParaRPr lang="en-US" altLang="zh-CN" dirty="0" smtClean="0"/>
          </a:p>
          <a:p>
            <a:r>
              <a:rPr lang="zh-CN" altLang="en-US" dirty="0" smtClean="0"/>
              <a:t>灰色折線表示全網用戶的消費層級分佈（基數）</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22</a:t>
            </a:fld>
            <a:endParaRPr lang="zh-CN" altLang="en-US" dirty="0"/>
          </a:p>
        </p:txBody>
      </p:sp>
    </p:spTree>
    <p:extLst>
      <p:ext uri="{BB962C8B-B14F-4D97-AF65-F5344CB8AC3E}">
        <p14:creationId xmlns:p14="http://schemas.microsoft.com/office/powerpoint/2010/main" val="64827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23</a:t>
            </a:fld>
            <a:endParaRPr lang="zh-CN" altLang="en-US" dirty="0"/>
          </a:p>
        </p:txBody>
      </p:sp>
    </p:spTree>
    <p:extLst>
      <p:ext uri="{BB962C8B-B14F-4D97-AF65-F5344CB8AC3E}">
        <p14:creationId xmlns:p14="http://schemas.microsoft.com/office/powerpoint/2010/main" val="4012926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26</a:t>
            </a:fld>
            <a:endParaRPr lang="zh-CN" altLang="en-US" dirty="0"/>
          </a:p>
        </p:txBody>
      </p:sp>
    </p:spTree>
    <p:extLst>
      <p:ext uri="{BB962C8B-B14F-4D97-AF65-F5344CB8AC3E}">
        <p14:creationId xmlns:p14="http://schemas.microsoft.com/office/powerpoint/2010/main" val="1547107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zh-CN" altLang="en-US" dirty="0" smtClean="0"/>
              <a:t>在淘寶網中輸入關鍵字“臺灣”，出現的搜索結果推薦中，共出現</a:t>
            </a:r>
            <a:r>
              <a:rPr lang="en-US" altLang="zh-CN" dirty="0" smtClean="0"/>
              <a:t>14</a:t>
            </a:r>
            <a:r>
              <a:rPr lang="zh-CN" altLang="en-US" dirty="0" smtClean="0"/>
              <a:t>個臺灣品牌，經過我們逐個瞭解，真是的臺灣品牌為</a:t>
            </a:r>
            <a:r>
              <a:rPr lang="en-US" altLang="zh-CN" dirty="0" smtClean="0"/>
              <a:t>10</a:t>
            </a:r>
            <a:r>
              <a:rPr lang="zh-CN" altLang="en-US" dirty="0" smtClean="0"/>
              <a:t>個（紅色方框內）</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27</a:t>
            </a:fld>
            <a:endParaRPr lang="zh-CN" altLang="en-US" dirty="0"/>
          </a:p>
        </p:txBody>
      </p:sp>
    </p:spTree>
    <p:extLst>
      <p:ext uri="{BB962C8B-B14F-4D97-AF65-F5344CB8AC3E}">
        <p14:creationId xmlns:p14="http://schemas.microsoft.com/office/powerpoint/2010/main" val="1747312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在天貓中輸入關鍵字“臺灣”，出現的搜索結果推薦中，共出現</a:t>
            </a:r>
            <a:r>
              <a:rPr lang="en-US" altLang="zh-CN" dirty="0" smtClean="0"/>
              <a:t>25</a:t>
            </a:r>
            <a:r>
              <a:rPr lang="zh-CN" altLang="en-US" dirty="0" smtClean="0"/>
              <a:t>個臺灣品牌，經過我們逐個瞭解，真是的臺灣品牌為</a:t>
            </a:r>
            <a:r>
              <a:rPr lang="en-US" altLang="zh-CN" dirty="0" smtClean="0"/>
              <a:t>20</a:t>
            </a:r>
            <a:r>
              <a:rPr lang="zh-CN" altLang="en-US" dirty="0" smtClean="0"/>
              <a:t>個（不屬於的已被遮蓋掉）</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28</a:t>
            </a:fld>
            <a:endParaRPr lang="zh-CN" altLang="en-US" dirty="0"/>
          </a:p>
        </p:txBody>
      </p:sp>
    </p:spTree>
    <p:extLst>
      <p:ext uri="{BB962C8B-B14F-4D97-AF65-F5344CB8AC3E}">
        <p14:creationId xmlns:p14="http://schemas.microsoft.com/office/powerpoint/2010/main" val="52335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一個盲人摸象的企業</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4</a:t>
            </a:fld>
            <a:endParaRPr lang="zh-CN" altLang="en-US" dirty="0"/>
          </a:p>
        </p:txBody>
      </p:sp>
    </p:spTree>
    <p:extLst>
      <p:ext uri="{BB962C8B-B14F-4D97-AF65-F5344CB8AC3E}">
        <p14:creationId xmlns:p14="http://schemas.microsoft.com/office/powerpoint/2010/main" val="2166896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在京東中輸入關鍵字“臺灣”，出現的搜索結果推薦中，共出現</a:t>
            </a:r>
            <a:r>
              <a:rPr lang="en-US" altLang="zh-CN" dirty="0" smtClean="0"/>
              <a:t>70</a:t>
            </a:r>
            <a:r>
              <a:rPr lang="zh-CN" altLang="en-US" dirty="0" smtClean="0"/>
              <a:t>個臺灣品牌，經過我們逐個瞭解，真是的臺灣品牌只有</a:t>
            </a:r>
            <a:r>
              <a:rPr lang="en-US" altLang="zh-CN" dirty="0" smtClean="0"/>
              <a:t>10</a:t>
            </a:r>
            <a:r>
              <a:rPr lang="zh-CN" altLang="en-US" dirty="0" smtClean="0"/>
              <a:t>個（其他均為大陸品牌）</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29</a:t>
            </a:fld>
            <a:endParaRPr lang="zh-CN" altLang="en-US" dirty="0"/>
          </a:p>
        </p:txBody>
      </p:sp>
    </p:spTree>
    <p:extLst>
      <p:ext uri="{BB962C8B-B14F-4D97-AF65-F5344CB8AC3E}">
        <p14:creationId xmlns:p14="http://schemas.microsoft.com/office/powerpoint/2010/main" val="79247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zh-CN" altLang="en-US" dirty="0" smtClean="0"/>
              <a:t>我們在淘寶網中搜索“櫻桃爺爺”，挑選銷量最高的前四款單品進行分析</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31</a:t>
            </a:fld>
            <a:endParaRPr lang="zh-CN" altLang="en-US" dirty="0"/>
          </a:p>
        </p:txBody>
      </p:sp>
    </p:spTree>
    <p:extLst>
      <p:ext uri="{BB962C8B-B14F-4D97-AF65-F5344CB8AC3E}">
        <p14:creationId xmlns:p14="http://schemas.microsoft.com/office/powerpoint/2010/main" val="3971794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r>
              <a:rPr lang="en-US" altLang="zh-CN" dirty="0" smtClean="0"/>
              <a:t>4</a:t>
            </a:r>
            <a:r>
              <a:rPr lang="zh-CN" altLang="en-US" dirty="0" smtClean="0"/>
              <a:t>款熱銷單品在淘寶這一個平臺上的月銷售額為</a:t>
            </a:r>
            <a:r>
              <a:rPr lang="en-US" altLang="zh-CN" dirty="0" smtClean="0"/>
              <a:t>411040</a:t>
            </a:r>
            <a:r>
              <a:rPr lang="zh-CN" altLang="en-US" dirty="0" smtClean="0"/>
              <a:t>元</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32</a:t>
            </a:fld>
            <a:endParaRPr lang="zh-CN" altLang="en-US" dirty="0"/>
          </a:p>
        </p:txBody>
      </p:sp>
    </p:spTree>
    <p:extLst>
      <p:ext uri="{BB962C8B-B14F-4D97-AF65-F5344CB8AC3E}">
        <p14:creationId xmlns:p14="http://schemas.microsoft.com/office/powerpoint/2010/main" val="69690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我們在淘寶網中搜索“我的美麗日記”，挑選銷量最高的前四款單品進行分析</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33</a:t>
            </a:fld>
            <a:endParaRPr lang="zh-CN" altLang="en-US" dirty="0"/>
          </a:p>
        </p:txBody>
      </p:sp>
    </p:spTree>
    <p:extLst>
      <p:ext uri="{BB962C8B-B14F-4D97-AF65-F5344CB8AC3E}">
        <p14:creationId xmlns:p14="http://schemas.microsoft.com/office/powerpoint/2010/main" val="4021035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4</a:t>
            </a:r>
            <a:r>
              <a:rPr lang="zh-CN" altLang="en-US" dirty="0" smtClean="0"/>
              <a:t>款熱銷單品在淘寶這一個平臺上的月銷售額為</a:t>
            </a:r>
            <a:r>
              <a:rPr lang="en-US" altLang="zh-CN" dirty="0" smtClean="0"/>
              <a:t>863750</a:t>
            </a:r>
            <a:r>
              <a:rPr lang="zh-CN" altLang="en-US" dirty="0" smtClean="0"/>
              <a:t>元（此處截取的銷量均為</a:t>
            </a:r>
            <a:r>
              <a:rPr lang="en-US" altLang="zh-CN" dirty="0" smtClean="0"/>
              <a:t>30</a:t>
            </a:r>
            <a:r>
              <a:rPr lang="zh-CN" altLang="en-US" dirty="0" smtClean="0"/>
              <a:t>天內的銷量資料）</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34</a:t>
            </a:fld>
            <a:endParaRPr lang="zh-CN" altLang="en-US" dirty="0"/>
          </a:p>
        </p:txBody>
      </p:sp>
    </p:spTree>
    <p:extLst>
      <p:ext uri="{BB962C8B-B14F-4D97-AF65-F5344CB8AC3E}">
        <p14:creationId xmlns:p14="http://schemas.microsoft.com/office/powerpoint/2010/main" val="3445703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我們在淘寶網中搜索“</a:t>
            </a:r>
            <a:r>
              <a:rPr lang="zh-CN" altLang="en-US" sz="1200" dirty="0" smtClean="0">
                <a:solidFill>
                  <a:schemeClr val="bg1"/>
                </a:solidFill>
                <a:latin typeface="微软雅黑" pitchFamily="34" charset="-122"/>
                <a:ea typeface="微软雅黑" pitchFamily="34" charset="-122"/>
              </a:rPr>
              <a:t>森田藥妝</a:t>
            </a:r>
            <a:r>
              <a:rPr lang="zh-CN" altLang="en-US" dirty="0" smtClean="0"/>
              <a:t>”，挑選銷量最高的前四款單品進行分析</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35</a:t>
            </a:fld>
            <a:endParaRPr lang="zh-CN" altLang="en-US" dirty="0"/>
          </a:p>
        </p:txBody>
      </p:sp>
    </p:spTree>
    <p:extLst>
      <p:ext uri="{BB962C8B-B14F-4D97-AF65-F5344CB8AC3E}">
        <p14:creationId xmlns:p14="http://schemas.microsoft.com/office/powerpoint/2010/main" val="420574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4</a:t>
            </a:r>
            <a:r>
              <a:rPr lang="zh-CN" altLang="en-US" dirty="0" smtClean="0"/>
              <a:t>款熱銷單品在淘寶這一個平臺上的月銷售額為</a:t>
            </a:r>
            <a:r>
              <a:rPr lang="en-US" altLang="zh-CN" dirty="0" smtClean="0"/>
              <a:t>1385914</a:t>
            </a:r>
            <a:r>
              <a:rPr lang="zh-CN" altLang="en-US" dirty="0" smtClean="0"/>
              <a:t>元（此處截取的銷量均為</a:t>
            </a:r>
            <a:r>
              <a:rPr lang="en-US" altLang="zh-CN" dirty="0" smtClean="0"/>
              <a:t>30</a:t>
            </a:r>
            <a:r>
              <a:rPr lang="zh-CN" altLang="en-US" dirty="0" smtClean="0"/>
              <a:t>天內的銷量資料）</a:t>
            </a:r>
          </a:p>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36</a:t>
            </a:fld>
            <a:endParaRPr lang="zh-CN" altLang="en-US" dirty="0"/>
          </a:p>
        </p:txBody>
      </p:sp>
    </p:spTree>
    <p:extLst>
      <p:ext uri="{BB962C8B-B14F-4D97-AF65-F5344CB8AC3E}">
        <p14:creationId xmlns:p14="http://schemas.microsoft.com/office/powerpoint/2010/main" val="3959216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00063" y="642938"/>
            <a:ext cx="6096000" cy="3429000"/>
          </a:xfrm>
          <a:prstGeom prst="rect">
            <a:avLst/>
          </a:prstGeom>
        </p:spPr>
      </p:sp>
      <p:sp>
        <p:nvSpPr>
          <p:cNvPr id="3" name="备注占位符 2"/>
          <p:cNvSpPr>
            <a:spLocks noGrp="1"/>
          </p:cNvSpPr>
          <p:nvPr>
            <p:ph type="body" idx="1"/>
          </p:nvPr>
        </p:nvSpPr>
        <p:spPr/>
        <p:txBody>
          <a:bodyPr/>
          <a:lstStyle/>
          <a:p>
            <a:r>
              <a:rPr lang="zh-CN" altLang="en-US" dirty="0" smtClean="0"/>
              <a:t>按照眾所周知的經驗“淘寶看市場，天貓看品牌”，我們選擇天貓這個平臺來對幾款產品的品牌進行分析</a:t>
            </a:r>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37</a:t>
            </a:fld>
            <a:endParaRPr lang="zh-CN" altLang="en-US" dirty="0"/>
          </a:p>
        </p:txBody>
      </p:sp>
    </p:spTree>
    <p:extLst>
      <p:ext uri="{BB962C8B-B14F-4D97-AF65-F5344CB8AC3E}">
        <p14:creationId xmlns:p14="http://schemas.microsoft.com/office/powerpoint/2010/main" val="2371925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44</a:t>
            </a:fld>
            <a:endParaRPr lang="zh-CN" altLang="en-US" dirty="0"/>
          </a:p>
        </p:txBody>
      </p:sp>
    </p:spTree>
    <p:extLst>
      <p:ext uri="{BB962C8B-B14F-4D97-AF65-F5344CB8AC3E}">
        <p14:creationId xmlns:p14="http://schemas.microsoft.com/office/powerpoint/2010/main" val="3062347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49</a:t>
            </a:fld>
            <a:endParaRPr lang="zh-CN" altLang="en-US" dirty="0"/>
          </a:p>
        </p:txBody>
      </p:sp>
    </p:spTree>
    <p:extLst>
      <p:ext uri="{BB962C8B-B14F-4D97-AF65-F5344CB8AC3E}">
        <p14:creationId xmlns:p14="http://schemas.microsoft.com/office/powerpoint/2010/main" val="326644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5</a:t>
            </a:fld>
            <a:endParaRPr lang="zh-CN" altLang="en-US" dirty="0"/>
          </a:p>
        </p:txBody>
      </p:sp>
    </p:spTree>
    <p:extLst>
      <p:ext uri="{BB962C8B-B14F-4D97-AF65-F5344CB8AC3E}">
        <p14:creationId xmlns:p14="http://schemas.microsoft.com/office/powerpoint/2010/main" val="3531851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51</a:t>
            </a:fld>
            <a:endParaRPr lang="zh-CN" altLang="en-US" dirty="0"/>
          </a:p>
        </p:txBody>
      </p:sp>
    </p:spTree>
    <p:extLst>
      <p:ext uri="{BB962C8B-B14F-4D97-AF65-F5344CB8AC3E}">
        <p14:creationId xmlns:p14="http://schemas.microsoft.com/office/powerpoint/2010/main" val="162836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59</a:t>
            </a:fld>
            <a:endParaRPr lang="zh-CN" altLang="en-US" dirty="0"/>
          </a:p>
        </p:txBody>
      </p:sp>
    </p:spTree>
    <p:extLst>
      <p:ext uri="{BB962C8B-B14F-4D97-AF65-F5344CB8AC3E}">
        <p14:creationId xmlns:p14="http://schemas.microsoft.com/office/powerpoint/2010/main" val="3579784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60</a:t>
            </a:fld>
            <a:endParaRPr lang="zh-CN" altLang="en-US" dirty="0"/>
          </a:p>
        </p:txBody>
      </p:sp>
    </p:spTree>
    <p:extLst>
      <p:ext uri="{BB962C8B-B14F-4D97-AF65-F5344CB8AC3E}">
        <p14:creationId xmlns:p14="http://schemas.microsoft.com/office/powerpoint/2010/main" val="2102344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9B3B08B-060F-4236-8BFE-EF51A18A0B8E}" type="slidenum">
              <a:rPr lang="zh-CN" altLang="en-US" smtClean="0"/>
              <a:pPr/>
              <a:t>74</a:t>
            </a:fld>
            <a:endParaRPr lang="zh-CN" altLang="en-US" dirty="0"/>
          </a:p>
        </p:txBody>
      </p:sp>
    </p:spTree>
    <p:extLst>
      <p:ext uri="{BB962C8B-B14F-4D97-AF65-F5344CB8AC3E}">
        <p14:creationId xmlns:p14="http://schemas.microsoft.com/office/powerpoint/2010/main" val="1135999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87</a:t>
            </a:fld>
            <a:endParaRPr lang="zh-CN" altLang="en-US" dirty="0"/>
          </a:p>
        </p:txBody>
      </p:sp>
    </p:spTree>
    <p:extLst>
      <p:ext uri="{BB962C8B-B14F-4D97-AF65-F5344CB8AC3E}">
        <p14:creationId xmlns:p14="http://schemas.microsoft.com/office/powerpoint/2010/main" val="817145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98</a:t>
            </a:fld>
            <a:endParaRPr lang="zh-CN" altLang="en-US" dirty="0"/>
          </a:p>
        </p:txBody>
      </p:sp>
    </p:spTree>
    <p:extLst>
      <p:ext uri="{BB962C8B-B14F-4D97-AF65-F5344CB8AC3E}">
        <p14:creationId xmlns:p14="http://schemas.microsoft.com/office/powerpoint/2010/main" val="331035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統一視窗</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8</a:t>
            </a:fld>
            <a:endParaRPr lang="zh-CN" altLang="en-US" dirty="0"/>
          </a:p>
        </p:txBody>
      </p:sp>
    </p:spTree>
    <p:extLst>
      <p:ext uri="{BB962C8B-B14F-4D97-AF65-F5344CB8AC3E}">
        <p14:creationId xmlns:p14="http://schemas.microsoft.com/office/powerpoint/2010/main" val="339855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試點試什麼？快件 和 郵政 </a:t>
            </a:r>
            <a:r>
              <a:rPr lang="en-US" altLang="zh-CN" dirty="0" smtClean="0"/>
              <a:t>—</a:t>
            </a:r>
            <a:r>
              <a:rPr lang="zh-CN" altLang="en-US" dirty="0" smtClean="0"/>
              <a:t>快速通關、規範結退稅</a:t>
            </a:r>
            <a:endParaRPr lang="en-US" altLang="zh-CN" dirty="0" smtClean="0"/>
          </a:p>
          <a:p>
            <a:r>
              <a:rPr lang="zh-CN" altLang="en-US" dirty="0" smtClean="0"/>
              <a:t>創新創什麼？政策業務、資訊化手段</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9</a:t>
            </a:fld>
            <a:endParaRPr lang="zh-CN" altLang="en-US" dirty="0"/>
          </a:p>
        </p:txBody>
      </p:sp>
    </p:spTree>
    <p:extLst>
      <p:ext uri="{BB962C8B-B14F-4D97-AF65-F5344CB8AC3E}">
        <p14:creationId xmlns:p14="http://schemas.microsoft.com/office/powerpoint/2010/main" val="111536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試點試什麼？快件 和 郵政 </a:t>
            </a:r>
            <a:r>
              <a:rPr lang="en-US" altLang="zh-CN" dirty="0" smtClean="0"/>
              <a:t>—</a:t>
            </a:r>
            <a:r>
              <a:rPr lang="zh-CN" altLang="en-US" dirty="0" smtClean="0"/>
              <a:t>快速通關、規範結退稅</a:t>
            </a:r>
            <a:endParaRPr lang="en-US" altLang="zh-CN" dirty="0" smtClean="0"/>
          </a:p>
          <a:p>
            <a:r>
              <a:rPr lang="zh-CN" altLang="en-US" dirty="0" smtClean="0"/>
              <a:t>創新創什麼？政策業務、資訊化手段</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10</a:t>
            </a:fld>
            <a:endParaRPr lang="zh-CN" altLang="en-US" dirty="0"/>
          </a:p>
        </p:txBody>
      </p:sp>
    </p:spTree>
    <p:extLst>
      <p:ext uri="{BB962C8B-B14F-4D97-AF65-F5344CB8AC3E}">
        <p14:creationId xmlns:p14="http://schemas.microsoft.com/office/powerpoint/2010/main" val="351063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試點試什麼？快件 和 郵政 </a:t>
            </a:r>
            <a:r>
              <a:rPr lang="en-US" altLang="zh-CN" dirty="0" smtClean="0"/>
              <a:t>—</a:t>
            </a:r>
            <a:r>
              <a:rPr lang="zh-CN" altLang="en-US" dirty="0" smtClean="0"/>
              <a:t>快速通關、規範結退稅</a:t>
            </a:r>
            <a:endParaRPr lang="en-US" altLang="zh-CN" dirty="0" smtClean="0"/>
          </a:p>
          <a:p>
            <a:r>
              <a:rPr lang="zh-CN" altLang="en-US" dirty="0" smtClean="0"/>
              <a:t>創新創什麼？政策業務、資訊化手段</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11</a:t>
            </a:fld>
            <a:endParaRPr lang="zh-CN" altLang="en-US" dirty="0"/>
          </a:p>
        </p:txBody>
      </p:sp>
    </p:spTree>
    <p:extLst>
      <p:ext uri="{BB962C8B-B14F-4D97-AF65-F5344CB8AC3E}">
        <p14:creationId xmlns:p14="http://schemas.microsoft.com/office/powerpoint/2010/main" val="237552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不要做</a:t>
            </a:r>
            <a:r>
              <a:rPr lang="en-US" altLang="zh-CN" dirty="0" smtClean="0"/>
              <a:t>OEM/ODM</a:t>
            </a:r>
            <a:r>
              <a:rPr lang="zh-CN" altLang="en-US" dirty="0" smtClean="0"/>
              <a:t>代工廠，生機完全被貿易商和品牌商掌控，獲利低且隨時丟單</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13</a:t>
            </a:fld>
            <a:endParaRPr lang="zh-CN" altLang="en-US" dirty="0"/>
          </a:p>
        </p:txBody>
      </p:sp>
    </p:spTree>
    <p:extLst>
      <p:ext uri="{BB962C8B-B14F-4D97-AF65-F5344CB8AC3E}">
        <p14:creationId xmlns:p14="http://schemas.microsoft.com/office/powerpoint/2010/main" val="402778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經濟學的長尾理論</a:t>
            </a:r>
            <a:endParaRPr lang="en-US" altLang="zh-CN" dirty="0" smtClean="0"/>
          </a:p>
          <a:p>
            <a:r>
              <a:rPr lang="zh-CN" altLang="en-US" dirty="0" smtClean="0"/>
              <a:t>經營者對市場行銷的靈敏度和靈活性</a:t>
            </a:r>
            <a:endParaRPr lang="zh-CN" altLang="en-US" dirty="0"/>
          </a:p>
        </p:txBody>
      </p:sp>
      <p:sp>
        <p:nvSpPr>
          <p:cNvPr id="4" name="灯片编号占位符 3"/>
          <p:cNvSpPr>
            <a:spLocks noGrp="1"/>
          </p:cNvSpPr>
          <p:nvPr>
            <p:ph type="sldNum" sz="quarter" idx="10"/>
          </p:nvPr>
        </p:nvSpPr>
        <p:spPr/>
        <p:txBody>
          <a:bodyPr/>
          <a:lstStyle/>
          <a:p>
            <a:fld id="{DF61EA0F-A667-4B49-8422-0062BC55E249}" type="slidenum">
              <a:rPr lang="en-US" altLang="zh-CN" smtClean="0"/>
              <a:t>14</a:t>
            </a:fld>
            <a:endParaRPr lang="zh-CN" altLang="en-US" dirty="0"/>
          </a:p>
        </p:txBody>
      </p:sp>
    </p:spTree>
    <p:extLst>
      <p:ext uri="{BB962C8B-B14F-4D97-AF65-F5344CB8AC3E}">
        <p14:creationId xmlns:p14="http://schemas.microsoft.com/office/powerpoint/2010/main" val="1383298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ctrTitle"/>
          </p:nvPr>
        </p:nvSpPr>
        <p:spPr>
          <a:xfrm>
            <a:off x="838200" y="2061006"/>
            <a:ext cx="10515600" cy="2387600"/>
          </a:xfrm>
        </p:spPr>
        <p:txBody>
          <a:bodyPr anchor="b">
            <a:normAutofit/>
          </a:bodyPr>
          <a:lstStyle>
            <a:lvl1pPr algn="l" latinLnBrk="0">
              <a:defRPr lang="zh-CN" sz="5400">
                <a:solidFill>
                  <a:schemeClr val="bg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838202" y="5110609"/>
            <a:ext cx="6705599" cy="1137793"/>
          </a:xfrm>
        </p:spPr>
        <p:txBody>
          <a:bodyPr>
            <a:normAutofit/>
          </a:bodyPr>
          <a:lstStyle>
            <a:lvl1pPr marL="0" indent="0" algn="l" latinLnBrk="0">
              <a:lnSpc>
                <a:spcPct val="150000"/>
              </a:lnSpc>
              <a:spcBef>
                <a:spcPts val="600"/>
              </a:spcBef>
              <a:buNone/>
              <a:defRPr lang="zh-CN" sz="2800">
                <a:solidFill>
                  <a:srgbClr val="D24726"/>
                </a:solidFill>
                <a:latin typeface="+mj-lt"/>
              </a:defRPr>
            </a:lvl1pPr>
            <a:lvl2pPr marL="457200" indent="0" algn="ctr" latinLnBrk="0">
              <a:buNone/>
              <a:defRPr lang="zh-CN" sz="2000"/>
            </a:lvl2pPr>
            <a:lvl3pPr marL="914400" indent="0" algn="ctr" latinLnBrk="0">
              <a:buNone/>
              <a:defRPr lang="zh-CN" sz="1800"/>
            </a:lvl3pPr>
            <a:lvl4pPr marL="1371600" indent="0" algn="ctr" latinLnBrk="0">
              <a:buNone/>
              <a:defRPr lang="zh-CN" sz="1600"/>
            </a:lvl4pPr>
            <a:lvl5pPr marL="1828800" indent="0" algn="ctr" latinLnBrk="0">
              <a:buNone/>
              <a:defRPr lang="zh-CN" sz="1600"/>
            </a:lvl5pPr>
            <a:lvl6pPr marL="2286000" indent="0" algn="ctr" latinLnBrk="0">
              <a:buNone/>
              <a:defRPr lang="zh-CN" sz="1600"/>
            </a:lvl6pPr>
            <a:lvl7pPr marL="2743200" indent="0" algn="ctr" latinLnBrk="0">
              <a:buNone/>
              <a:defRPr lang="zh-CN" sz="1600"/>
            </a:lvl7pPr>
            <a:lvl8pPr marL="3200400" indent="0" algn="ctr" latinLnBrk="0">
              <a:buNone/>
              <a:defRPr lang="zh-CN" sz="1600"/>
            </a:lvl8pPr>
            <a:lvl9pPr marL="3657600" indent="0" algn="ctr" latinLnBrk="0">
              <a:buNone/>
              <a:defRPr lang="zh-CN" sz="1600"/>
            </a:lvl9pPr>
          </a:lstStyle>
          <a:p>
            <a:r>
              <a:rPr lang="zh-CN" altLang="en-US" smtClean="0"/>
              <a:t>单击此处编辑母版副标题样式</a:t>
            </a:r>
            <a:endParaRPr lang="zh-CN" dirty="0"/>
          </a:p>
        </p:txBody>
      </p:sp>
      <p:sp>
        <p:nvSpPr>
          <p:cNvPr id="4" name="日期占位符 3"/>
          <p:cNvSpPr>
            <a:spLocks noGrp="1"/>
          </p:cNvSpPr>
          <p:nvPr>
            <p:ph type="dt" sz="half" idx="10"/>
          </p:nvPr>
        </p:nvSpPr>
        <p:spPr/>
        <p:txBody>
          <a:bodyPr/>
          <a:lstStyle/>
          <a:p>
            <a:fld id="{8BEEBAAA-29B5-4AF5-BC5F-7E580C29002D}" type="datetimeFigureOut">
              <a:t>2016/1/28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a:xfrm>
            <a:off x="8077200" y="6356352"/>
            <a:ext cx="2191512" cy="365125"/>
          </a:xfrm>
        </p:spPr>
        <p:txBody>
          <a:bodyPr/>
          <a:lstStyle/>
          <a:p>
            <a:fld id="{9860EDB8-5305-433F-BE41-D7A86D811DB3}" type="slidenum">
              <a:t>‹#›</a:t>
            </a:fld>
            <a:endParaRPr lang="zh-CN"/>
          </a:p>
        </p:txBody>
      </p:sp>
      <p:sp>
        <p:nvSpPr>
          <p:cNvPr id="8" name="矩形 7"/>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1080028" y="1"/>
            <a:ext cx="10273772"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horz"/>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8BEEBAAA-29B5-4AF5-BC5F-7E580C29002D}" type="datetimeFigureOut">
              <a:t>2016/1/28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a:xfrm>
            <a:off x="8077200" y="6356352"/>
            <a:ext cx="2255520" cy="365125"/>
          </a:xfrm>
        </p:spPr>
        <p:txBody>
          <a:bodyPr/>
          <a:lstStyle/>
          <a:p>
            <a:fld id="{9860EDB8-5305-433F-BE41-D7A86D811DB3}" type="slidenum">
              <a:t>‹#›</a:t>
            </a:fld>
            <a:endParaRPr lang="zh-CN"/>
          </a:p>
        </p:txBody>
      </p:sp>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480" y="181799"/>
            <a:ext cx="910548" cy="926549"/>
          </a:xfrm>
          <a:prstGeom prst="rect">
            <a:avLst/>
          </a:prstGeom>
        </p:spPr>
      </p:pic>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7" name="矩形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竖排标题 1"/>
          <p:cNvSpPr>
            <a:spLocks noGrp="1"/>
          </p:cNvSpPr>
          <p:nvPr>
            <p:ph type="title" orient="vert"/>
          </p:nvPr>
        </p:nvSpPr>
        <p:spPr>
          <a:xfrm>
            <a:off x="10215419" y="365125"/>
            <a:ext cx="1819564" cy="5811838"/>
          </a:xfrm>
        </p:spPr>
        <p:txBody>
          <a:bodyPr vert="eaVert"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838201" y="365125"/>
            <a:ext cx="7734300" cy="5811838"/>
          </a:xfrm>
        </p:spPr>
        <p:txBody>
          <a:bodyPr vert="horz"/>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8BEEBAAA-29B5-4AF5-BC5F-7E580C29002D}" type="datetimeFigureOut">
              <a:t>2016/1/28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pic>
        <p:nvPicPr>
          <p:cNvPr id="10" name="Picture 2" descr="ECCEO-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1247" y="92868"/>
            <a:ext cx="16462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26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lvl1pPr>
              <a:defRPr/>
            </a:lvl1pPr>
          </a:lstStyle>
          <a:p>
            <a:pPr>
              <a:defRPr/>
            </a:pPr>
            <a:fld id="{60856B6D-04A2-432E-AEDC-C4B17FBFFD03}" type="datetimeFigureOut">
              <a:rPr lang="zh-CN" altLang="en-US"/>
              <a:pPr>
                <a:defRPr/>
              </a:pPr>
              <a:t>2016/1/28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08C131F-E1BB-4323-8CBF-881FC9CF94A1}" type="slidenum">
              <a:rPr lang="zh-CN" altLang="en-US"/>
              <a:pPr>
                <a:defRPr/>
              </a:pPr>
              <a:t>‹#›</a:t>
            </a:fld>
            <a:endParaRPr lang="zh-CN" altLang="en-US"/>
          </a:p>
        </p:txBody>
      </p:sp>
    </p:spTree>
    <p:extLst>
      <p:ext uri="{BB962C8B-B14F-4D97-AF65-F5344CB8AC3E}">
        <p14:creationId xmlns:p14="http://schemas.microsoft.com/office/powerpoint/2010/main" val="3099631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FB72FE4-2FBF-4A87-8DA5-CC7997CEB695}"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448686-830D-4281-9B6B-79162D576DDC}" type="slidenum">
              <a:rPr lang="zh-CN" altLang="en-US" smtClean="0"/>
              <a:pPr/>
              <a:t>‹#›</a:t>
            </a:fld>
            <a:endParaRPr lang="zh-CN" altLang="en-US"/>
          </a:p>
        </p:txBody>
      </p:sp>
    </p:spTree>
    <p:extLst>
      <p:ext uri="{BB962C8B-B14F-4D97-AF65-F5344CB8AC3E}">
        <p14:creationId xmlns:p14="http://schemas.microsoft.com/office/powerpoint/2010/main" val="3798241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816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1904946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9267618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8830500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7041494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1569425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1208868" y="0"/>
            <a:ext cx="10144933" cy="1208868"/>
          </a:xfrm>
        </p:spPr>
        <p:txBody>
          <a:bodyPr anchor="b">
            <a:normAutofit/>
          </a:bodyPr>
          <a:lstStyle>
            <a:lvl1pPr latinLnBrk="0">
              <a:defRPr lang="zh-CN" sz="3600">
                <a:solidFill>
                  <a:schemeClr val="bg1"/>
                </a:solidFill>
              </a:defRPr>
            </a:lvl1pPr>
          </a:lstStyle>
          <a:p>
            <a:r>
              <a:rPr lang="zh-CN" altLang="en-US" dirty="0" smtClean="0"/>
              <a:t>单击此处编辑母版标题样式</a:t>
            </a:r>
            <a:endParaRPr lang="zh-CN" dirty="0"/>
          </a:p>
        </p:txBody>
      </p:sp>
      <p:sp>
        <p:nvSpPr>
          <p:cNvPr id="3" name="内容占位符 2"/>
          <p:cNvSpPr>
            <a:spLocks noGrp="1"/>
          </p:cNvSpPr>
          <p:nvPr>
            <p:ph idx="1"/>
          </p:nvPr>
        </p:nvSpPr>
        <p:spPr>
          <a:xfrm>
            <a:off x="838201" y="1825625"/>
            <a:ext cx="4167753" cy="4351338"/>
          </a:xfrm>
        </p:spPr>
        <p:txBody>
          <a:bodyPr>
            <a:normAutofit/>
          </a:bodyPr>
          <a:lstStyle>
            <a:lvl1pPr marL="0" indent="0" latinLnBrk="0">
              <a:lnSpc>
                <a:spcPct val="150000"/>
              </a:lnSpc>
              <a:spcAft>
                <a:spcPts val="1200"/>
              </a:spcAft>
              <a:buNone/>
              <a:defRPr lang="zh-CN" sz="1600">
                <a:solidFill>
                  <a:schemeClr val="bg1">
                    <a:lumMod val="50000"/>
                  </a:schemeClr>
                </a:solidFill>
              </a:defRPr>
            </a:lvl1pPr>
            <a:lvl2pPr latinLnBrk="0">
              <a:lnSpc>
                <a:spcPct val="150000"/>
              </a:lnSpc>
              <a:spcAft>
                <a:spcPts val="1200"/>
              </a:spcAft>
              <a:defRPr lang="zh-CN" sz="1400">
                <a:solidFill>
                  <a:schemeClr val="bg1">
                    <a:lumMod val="50000"/>
                  </a:schemeClr>
                </a:solidFill>
              </a:defRPr>
            </a:lvl2pPr>
            <a:lvl3pPr latinLnBrk="0">
              <a:lnSpc>
                <a:spcPct val="150000"/>
              </a:lnSpc>
              <a:spcAft>
                <a:spcPts val="1200"/>
              </a:spcAft>
              <a:defRPr lang="zh-CN" sz="1200">
                <a:solidFill>
                  <a:schemeClr val="bg1">
                    <a:lumMod val="50000"/>
                  </a:schemeClr>
                </a:solidFill>
              </a:defRPr>
            </a:lvl3pPr>
            <a:lvl4pPr latinLnBrk="0">
              <a:lnSpc>
                <a:spcPct val="150000"/>
              </a:lnSpc>
              <a:spcAft>
                <a:spcPts val="1200"/>
              </a:spcAft>
              <a:defRPr lang="zh-CN" sz="1100">
                <a:solidFill>
                  <a:schemeClr val="bg1">
                    <a:lumMod val="50000"/>
                  </a:schemeClr>
                </a:solidFill>
              </a:defRPr>
            </a:lvl4pPr>
            <a:lvl5pPr latinLnBrk="0">
              <a:lnSpc>
                <a:spcPct val="150000"/>
              </a:lnSpc>
              <a:spcAft>
                <a:spcPts val="1200"/>
              </a:spcAft>
              <a:defRPr lang="zh-CN" sz="1100">
                <a:solidFill>
                  <a:schemeClr val="bg1">
                    <a:lumMod val="50000"/>
                  </a:schemeClr>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8BEEBAAA-29B5-4AF5-BC5F-7E580C29002D}" type="datetimeFigureOut">
              <a:t>2016/1/28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a:xfrm>
            <a:off x="8077200" y="6356352"/>
            <a:ext cx="2303401" cy="365125"/>
          </a:xfrm>
        </p:spPr>
        <p:txBody>
          <a:bodyPr/>
          <a:lstStyle/>
          <a:p>
            <a:fld id="{9860EDB8-5305-433F-BE41-D7A86D811DB3}" type="slidenum">
              <a:t>‹#›</a:t>
            </a:fld>
            <a:endParaRPr lang="zh-CN"/>
          </a:p>
        </p:txBody>
      </p:sp>
      <p:pic>
        <p:nvPicPr>
          <p:cNvPr id="16" name="图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480" y="181799"/>
            <a:ext cx="910548" cy="926549"/>
          </a:xfrm>
          <a:prstGeom prst="rect">
            <a:avLst/>
          </a:prstGeom>
        </p:spPr>
      </p:pic>
    </p:spTree>
    <p:extLst>
      <p:ext uri="{BB962C8B-B14F-4D97-AF65-F5344CB8AC3E}">
        <p14:creationId xmlns:p14="http://schemas.microsoft.com/office/powerpoint/2010/main" val="2185836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1333376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9614224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80315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6741606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9470212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0722257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8781873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71175768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421737670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42744628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838201" y="2402238"/>
            <a:ext cx="4508715" cy="2187227"/>
          </a:xfrm>
        </p:spPr>
        <p:txBody>
          <a:bodyPr anchor="ctr">
            <a:noAutofit/>
          </a:bodyPr>
          <a:lstStyle>
            <a:lvl1pPr algn="l" latinLnBrk="0">
              <a:defRPr lang="zh-CN" sz="4800">
                <a:solidFill>
                  <a:srgbClr val="D24726"/>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6323308" y="2402237"/>
            <a:ext cx="5269424" cy="2187226"/>
          </a:xfrm>
        </p:spPr>
        <p:txBody>
          <a:bodyPr anchor="ctr">
            <a:normAutofit/>
          </a:bodyPr>
          <a:lstStyle>
            <a:lvl1pPr marL="0" indent="0" latinLnBrk="0">
              <a:lnSpc>
                <a:spcPct val="150000"/>
              </a:lnSpc>
              <a:buNone/>
              <a:defRPr lang="zh-CN" sz="2800">
                <a:solidFill>
                  <a:schemeClr val="bg1"/>
                </a:solidFill>
                <a:latin typeface="+mj-lt"/>
              </a:defRPr>
            </a:lvl1pPr>
            <a:lvl2pPr marL="457200" indent="0" latinLnBrk="0">
              <a:buNone/>
              <a:defRPr lang="zh-CN" sz="2000"/>
            </a:lvl2pPr>
            <a:lvl3pPr marL="914400" indent="0" latinLnBrk="0">
              <a:buNone/>
              <a:defRPr lang="zh-CN" sz="1800"/>
            </a:lvl3pPr>
            <a:lvl4pPr marL="1371600" indent="0" latinLnBrk="0">
              <a:buNone/>
              <a:defRPr lang="zh-CN" sz="1600"/>
            </a:lvl4pPr>
            <a:lvl5pPr marL="1828800" indent="0" latinLnBrk="0">
              <a:buNone/>
              <a:defRPr lang="zh-CN" sz="1600"/>
            </a:lvl5pPr>
            <a:lvl6pPr marL="2286000" indent="0" latinLnBrk="0">
              <a:buNone/>
              <a:defRPr lang="zh-CN" sz="1600"/>
            </a:lvl6pPr>
            <a:lvl7pPr marL="2743200" indent="0" latinLnBrk="0">
              <a:buNone/>
              <a:defRPr lang="zh-CN" sz="1600"/>
            </a:lvl7pPr>
            <a:lvl8pPr marL="3200400" indent="0" latinLnBrk="0">
              <a:buNone/>
              <a:defRPr lang="zh-CN" sz="1600"/>
            </a:lvl8pPr>
            <a:lvl9pPr marL="3657600" indent="0" latinLnBrk="0">
              <a:buNone/>
              <a:defRPr lang="zh-CN" sz="16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BEEBAAA-29B5-4AF5-BC5F-7E580C29002D}" type="datetimeFigureOut">
              <a:t>2016/1/28</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a:xfrm>
            <a:off x="8077200" y="6356352"/>
            <a:ext cx="2328672" cy="365125"/>
          </a:xfrm>
        </p:spPr>
        <p:txBody>
          <a:bodyPr/>
          <a:lstStyle/>
          <a:p>
            <a:fld id="{9860EDB8-5305-433F-BE41-D7A86D811DB3}" type="slidenum">
              <a:t>‹#›</a:t>
            </a:fld>
            <a:endParaRPr lang="zh-CN"/>
          </a:p>
        </p:txBody>
      </p:sp>
      <p:sp>
        <p:nvSpPr>
          <p:cNvPr id="8" name="矩形 7"/>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33565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56159285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3360773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1937396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81441520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75427894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68031095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8287136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12969265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3370319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1769844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1"/>
            <a:ext cx="10744200"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内容占位符 2"/>
          <p:cNvSpPr>
            <a:spLocks noGrp="1"/>
          </p:cNvSpPr>
          <p:nvPr>
            <p:ph sz="half" idx="1"/>
          </p:nvPr>
        </p:nvSpPr>
        <p:spPr>
          <a:xfrm>
            <a:off x="838200" y="1825625"/>
            <a:ext cx="5181600" cy="4351338"/>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4" name="内容占位符 3"/>
          <p:cNvSpPr>
            <a:spLocks noGrp="1"/>
          </p:cNvSpPr>
          <p:nvPr>
            <p:ph sz="half" idx="2"/>
          </p:nvPr>
        </p:nvSpPr>
        <p:spPr>
          <a:xfrm>
            <a:off x="6172200" y="1825625"/>
            <a:ext cx="5181600" cy="4351338"/>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5" name="日期占位符 4"/>
          <p:cNvSpPr>
            <a:spLocks noGrp="1"/>
          </p:cNvSpPr>
          <p:nvPr>
            <p:ph type="dt" sz="half" idx="10"/>
          </p:nvPr>
        </p:nvSpPr>
        <p:spPr/>
        <p:txBody>
          <a:bodyPr/>
          <a:lstStyle/>
          <a:p>
            <a:fld id="{8BEEBAAA-29B5-4AF5-BC5F-7E580C29002D}" type="datetimeFigureOut">
              <a:t>2016/1/28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a:xfrm>
            <a:off x="8077200" y="6356352"/>
            <a:ext cx="2173224" cy="365125"/>
          </a:xfrm>
        </p:spPr>
        <p:txBody>
          <a:bodyPr/>
          <a:lstStyle/>
          <a:p>
            <a:fld id="{9860EDB8-5305-433F-BE41-D7A86D811DB3}" type="slidenum">
              <a:t>‹#›</a:t>
            </a:fld>
            <a:endParaRPr lang="zh-CN"/>
          </a:p>
        </p:txBody>
      </p:sp>
      <p:sp>
        <p:nvSpPr>
          <p:cNvPr id="9" name="矩形 8"/>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3328223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2360320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65838211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4610699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131818809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87401125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2667">
                <a:solidFill>
                  <a:schemeClr val="tx1"/>
                </a:solidFill>
              </a:defRPr>
            </a:lvl1pPr>
          </a:lstStyle>
          <a:p>
            <a:fld id="{80448686-830D-4281-9B6B-79162D576DDC}" type="slidenum">
              <a:rPr lang="zh-CN" altLang="en-US" smtClean="0"/>
              <a:pPr/>
              <a:t>‹#›</a:t>
            </a:fld>
            <a:endParaRPr lang="zh-CN" altLang="en-US"/>
          </a:p>
        </p:txBody>
      </p:sp>
      <p:grpSp>
        <p:nvGrpSpPr>
          <p:cNvPr id="14" name="组合 5"/>
          <p:cNvGrpSpPr>
            <a:grpSpLocks/>
          </p:cNvGrpSpPr>
          <p:nvPr userDrawn="1"/>
        </p:nvGrpSpPr>
        <p:grpSpPr bwMode="auto">
          <a:xfrm>
            <a:off x="14947901" y="8487834"/>
            <a:ext cx="480484" cy="480484"/>
            <a:chOff x="11226607" y="6533712"/>
            <a:chExt cx="360000" cy="360000"/>
          </a:xfrm>
        </p:grpSpPr>
        <p:sp>
          <p:nvSpPr>
            <p:cNvPr id="15" name="椭圆 15"/>
            <p:cNvSpPr/>
            <p:nvPr userDrawn="1"/>
          </p:nvSpPr>
          <p:spPr>
            <a:xfrm>
              <a:off x="11226607" y="65337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16" name="燕尾形 16">
              <a:hlinkClick r:id="" action="ppaction://hlinkshowjump?jump=previousslide"/>
            </p:cNvPr>
            <p:cNvSpPr/>
            <p:nvPr userDrawn="1"/>
          </p:nvSpPr>
          <p:spPr>
            <a:xfrm flipH="1">
              <a:off x="11320176" y="66272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grpSp>
        <p:nvGrpSpPr>
          <p:cNvPr id="25" name="组合 4"/>
          <p:cNvGrpSpPr>
            <a:grpSpLocks/>
          </p:cNvGrpSpPr>
          <p:nvPr userDrawn="1"/>
        </p:nvGrpSpPr>
        <p:grpSpPr bwMode="auto">
          <a:xfrm>
            <a:off x="15621001" y="8487834"/>
            <a:ext cx="480484" cy="480484"/>
            <a:chOff x="11103607" y="6381312"/>
            <a:chExt cx="360000" cy="360000"/>
          </a:xfrm>
        </p:grpSpPr>
        <p:sp>
          <p:nvSpPr>
            <p:cNvPr id="26" name="椭圆 2"/>
            <p:cNvSpPr/>
            <p:nvPr userDrawn="1"/>
          </p:nvSpPr>
          <p:spPr>
            <a:xfrm>
              <a:off x="11103607" y="6381312"/>
              <a:ext cx="360000" cy="360000"/>
            </a:xfrm>
            <a:prstGeom prst="ellipse">
              <a:avLst/>
            </a:prstGeom>
            <a:solidFill>
              <a:srgbClr val="FF95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27" name="燕尾形 3">
              <a:hlinkClick r:id="" action="ppaction://hlinkshowjump?jump=nextslide"/>
            </p:cNvPr>
            <p:cNvSpPr/>
            <p:nvPr userDrawn="1"/>
          </p:nvSpPr>
          <p:spPr>
            <a:xfrm>
              <a:off x="11197176" y="6474881"/>
              <a:ext cx="172863" cy="172863"/>
            </a:xfrm>
            <a:prstGeom prst="chevron">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tx1"/>
                </a:solidFill>
              </a:endParaRPr>
            </a:p>
          </p:txBody>
        </p:sp>
      </p:grpSp>
      <p:sp>
        <p:nvSpPr>
          <p:cNvPr id="31" name="TextBox 15"/>
          <p:cNvSpPr txBox="1"/>
          <p:nvPr userDrawn="1"/>
        </p:nvSpPr>
        <p:spPr>
          <a:xfrm>
            <a:off x="162985" y="510117"/>
            <a:ext cx="867833" cy="420564"/>
          </a:xfrm>
          <a:prstGeom prst="rect">
            <a:avLst/>
          </a:prstGeom>
          <a:noFill/>
        </p:spPr>
        <p:txBody>
          <a:bodyPr>
            <a:spAutoFit/>
          </a:bodyPr>
          <a:lstStyle/>
          <a:p>
            <a:pPr algn="ctr" fontAlgn="auto">
              <a:spcBef>
                <a:spcPts val="0"/>
              </a:spcBef>
              <a:spcAft>
                <a:spcPts val="0"/>
              </a:spcAft>
              <a:defRPr/>
            </a:pPr>
            <a:r>
              <a:rPr lang="zh-CN" altLang="en-US" sz="2133"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2133"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4" name="椭圆 19"/>
          <p:cNvSpPr/>
          <p:nvPr userDrawn="1"/>
        </p:nvSpPr>
        <p:spPr>
          <a:xfrm>
            <a:off x="357720" y="338648"/>
            <a:ext cx="308993" cy="30899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133" dirty="0" smtClean="0">
                <a:latin typeface="微软雅黑" pitchFamily="34" charset="-122"/>
                <a:ea typeface="微软雅黑" pitchFamily="34" charset="-122"/>
              </a:rPr>
              <a:t>#</a:t>
            </a:r>
            <a:endParaRPr lang="zh-CN" altLang="en-US" sz="2133" dirty="0">
              <a:latin typeface="微软雅黑" pitchFamily="34" charset="-122"/>
              <a:ea typeface="微软雅黑" pitchFamily="34" charset="-122"/>
            </a:endParaRPr>
          </a:p>
        </p:txBody>
      </p:sp>
    </p:spTree>
    <p:extLst>
      <p:ext uri="{BB962C8B-B14F-4D97-AF65-F5344CB8AC3E}">
        <p14:creationId xmlns:p14="http://schemas.microsoft.com/office/powerpoint/2010/main" val="34826032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623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366948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755075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58060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1391920" y="0"/>
            <a:ext cx="9955531"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831851" y="1489075"/>
            <a:ext cx="5156200" cy="641350"/>
          </a:xfrm>
        </p:spPr>
        <p:txBody>
          <a:bodyPr anchor="b"/>
          <a:lstStyle>
            <a:lvl1pPr marL="0" indent="0" latinLnBrk="0">
              <a:buNone/>
              <a:defRPr lang="zh-CN" sz="2400" b="1"/>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4" name="内容占位符 3"/>
          <p:cNvSpPr>
            <a:spLocks noGrp="1"/>
          </p:cNvSpPr>
          <p:nvPr>
            <p:ph sz="half" idx="2"/>
          </p:nvPr>
        </p:nvSpPr>
        <p:spPr>
          <a:xfrm>
            <a:off x="831851" y="2193927"/>
            <a:ext cx="5156200" cy="397827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5" name="文本占位符 4"/>
          <p:cNvSpPr>
            <a:spLocks noGrp="1"/>
          </p:cNvSpPr>
          <p:nvPr>
            <p:ph type="body" sz="quarter" idx="3"/>
          </p:nvPr>
        </p:nvSpPr>
        <p:spPr>
          <a:xfrm>
            <a:off x="6189664" y="1489075"/>
            <a:ext cx="5157787" cy="641350"/>
          </a:xfrm>
        </p:spPr>
        <p:txBody>
          <a:bodyPr anchor="b"/>
          <a:lstStyle>
            <a:lvl1pPr marL="0" indent="0" latinLnBrk="0">
              <a:buNone/>
              <a:defRPr lang="zh-CN" sz="2400" b="1"/>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6" name="内容占位符 5"/>
          <p:cNvSpPr>
            <a:spLocks noGrp="1"/>
          </p:cNvSpPr>
          <p:nvPr>
            <p:ph sz="quarter" idx="4"/>
          </p:nvPr>
        </p:nvSpPr>
        <p:spPr>
          <a:xfrm>
            <a:off x="6189664" y="2193927"/>
            <a:ext cx="5157787" cy="397827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7" name="日期占位符 6"/>
          <p:cNvSpPr>
            <a:spLocks noGrp="1"/>
          </p:cNvSpPr>
          <p:nvPr>
            <p:ph type="dt" sz="half" idx="10"/>
          </p:nvPr>
        </p:nvSpPr>
        <p:spPr/>
        <p:txBody>
          <a:bodyPr/>
          <a:lstStyle/>
          <a:p>
            <a:fld id="{8BEEBAAA-29B5-4AF5-BC5F-7E580C29002D}" type="datetimeFigureOut">
              <a:t>2016/1/28</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a:xfrm>
            <a:off x="8077200" y="6356352"/>
            <a:ext cx="1734312" cy="365125"/>
          </a:xfrm>
        </p:spPr>
        <p:txBody>
          <a:bodyPr/>
          <a:lstStyle/>
          <a:p>
            <a:fld id="{9860EDB8-5305-433F-BE41-D7A86D811DB3}" type="slidenum">
              <a:t>‹#›</a:t>
            </a:fld>
            <a:endParaRPr lang="zh-CN"/>
          </a:p>
        </p:txBody>
      </p:sp>
      <p:sp>
        <p:nvSpPr>
          <p:cNvPr id="11" name="矩形 10"/>
          <p:cNvSpPr/>
          <p:nvPr/>
        </p:nvSpPr>
        <p:spPr>
          <a:xfrm>
            <a:off x="2052320" y="0"/>
            <a:ext cx="1013968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480" y="181799"/>
            <a:ext cx="910548" cy="926549"/>
          </a:xfrm>
          <a:prstGeom prst="rect">
            <a:avLst/>
          </a:prstGeom>
        </p:spPr>
      </p:pic>
    </p:spTree>
    <p:extLst>
      <p:ext uri="{BB962C8B-B14F-4D97-AF65-F5344CB8AC3E}">
        <p14:creationId xmlns:p14="http://schemas.microsoft.com/office/powerpoint/2010/main" val="3606029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971678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501527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50474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324995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843447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49661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62198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350813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1DCA91A-1976-4CEB-B2F2-2BB5D33E676B}" type="datetime1">
              <a:rPr lang="zh-CN" altLang="en-US" smtClean="0"/>
              <a:pPr/>
              <a:t>2016/1/28</a:t>
            </a:fld>
            <a:endParaRPr lang="zh-CN" altLang="en-US"/>
          </a:p>
        </p:txBody>
      </p:sp>
      <p:sp>
        <p:nvSpPr>
          <p:cNvPr id="5" name="页脚占位符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422383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9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1"/>
            <a:ext cx="10744200"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8BEEBAAA-29B5-4AF5-BC5F-7E580C29002D}" type="datetimeFigureOut">
              <a:t>2016/1/28</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a:xfrm>
            <a:off x="8077200" y="6356352"/>
            <a:ext cx="1953768" cy="365125"/>
          </a:xfrm>
        </p:spPr>
        <p:txBody>
          <a:bodyPr/>
          <a:lstStyle/>
          <a:p>
            <a:fld id="{9860EDB8-5305-433F-BE41-D7A86D811DB3}" type="slidenum">
              <a:t>‹#›</a:t>
            </a:fld>
            <a:endParaRPr lang="zh-CN"/>
          </a:p>
        </p:txBody>
      </p:sp>
      <p:sp>
        <p:nvSpPr>
          <p:cNvPr id="7" name="矩形 6"/>
          <p:cNvSpPr/>
          <p:nvPr/>
        </p:nvSpPr>
        <p:spPr>
          <a:xfrm>
            <a:off x="1366684" y="0"/>
            <a:ext cx="10825315"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480" y="181799"/>
            <a:ext cx="910548" cy="926549"/>
          </a:xfrm>
          <a:prstGeom prst="rect">
            <a:avLst/>
          </a:prstGeom>
        </p:spPr>
      </p:pic>
    </p:spTree>
    <p:extLst>
      <p:ext uri="{BB962C8B-B14F-4D97-AF65-F5344CB8AC3E}">
        <p14:creationId xmlns:p14="http://schemas.microsoft.com/office/powerpoint/2010/main" val="100814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481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58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432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5661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38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22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74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8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30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BEEBAAA-29B5-4AF5-BC5F-7E580C29002D}" type="datetimeFigureOut">
              <a:t>2016/1/28</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a:xfrm>
            <a:off x="8077200" y="6356352"/>
            <a:ext cx="1990344" cy="365125"/>
          </a:xfrm>
        </p:spPr>
        <p:txBody>
          <a:bodyPr/>
          <a:lstStyle/>
          <a:p>
            <a:fld id="{9860EDB8-5305-433F-BE41-D7A86D811DB3}" type="slidenum">
              <a:t>‹#›</a:t>
            </a:fld>
            <a:endParaRPr lang="zh-CN"/>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atinLnBrk="0">
              <a:defRPr lang="zh-CN" sz="3200">
                <a:solidFill>
                  <a:srgbClr val="DD462F"/>
                </a:solidFill>
              </a:defRPr>
            </a:lvl1pPr>
          </a:lstStyle>
          <a:p>
            <a:r>
              <a:rPr lang="zh-CN" altLang="en-US" smtClean="0"/>
              <a:t>单击此处编辑母版标题样式</a:t>
            </a:r>
            <a:endParaRPr lang="zh-CN"/>
          </a:p>
        </p:txBody>
      </p:sp>
      <p:sp>
        <p:nvSpPr>
          <p:cNvPr id="3" name="内容占位符 2"/>
          <p:cNvSpPr>
            <a:spLocks noGrp="1"/>
          </p:cNvSpPr>
          <p:nvPr>
            <p:ph idx="1"/>
          </p:nvPr>
        </p:nvSpPr>
        <p:spPr>
          <a:xfrm>
            <a:off x="5183188" y="987427"/>
            <a:ext cx="6172200" cy="487362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4" name="文本占位符 3"/>
          <p:cNvSpPr>
            <a:spLocks noGrp="1"/>
          </p:cNvSpPr>
          <p:nvPr>
            <p:ph type="body" sz="half" idx="2"/>
          </p:nvPr>
        </p:nvSpPr>
        <p:spPr>
          <a:xfrm>
            <a:off x="839788" y="2101850"/>
            <a:ext cx="3932237" cy="3759200"/>
          </a:xfrm>
        </p:spPr>
        <p:txBody>
          <a:bodyPr/>
          <a:lstStyle>
            <a:lvl1pPr marL="0" indent="0" latinLnBrk="0">
              <a:buNone/>
              <a:defRPr lang="zh-CN" sz="1600"/>
            </a:lvl1pPr>
            <a:lvl2pPr marL="457200" indent="0" latinLnBrk="0">
              <a:buNone/>
              <a:defRPr lang="zh-CN" sz="1400"/>
            </a:lvl2pPr>
            <a:lvl3pPr marL="914400" indent="0" latinLnBrk="0">
              <a:buNone/>
              <a:defRPr lang="zh-CN" sz="1200"/>
            </a:lvl3pPr>
            <a:lvl4pPr marL="1371600" indent="0" latinLnBrk="0">
              <a:buNone/>
              <a:defRPr lang="zh-CN" sz="1000"/>
            </a:lvl4pPr>
            <a:lvl5pPr marL="1828800" indent="0" latinLnBrk="0">
              <a:buNone/>
              <a:defRPr lang="zh-CN" sz="1000"/>
            </a:lvl5pPr>
            <a:lvl6pPr marL="2286000" indent="0" latinLnBrk="0">
              <a:buNone/>
              <a:defRPr lang="zh-CN" sz="1000"/>
            </a:lvl6pPr>
            <a:lvl7pPr marL="2743200" indent="0" latinLnBrk="0">
              <a:buNone/>
              <a:defRPr lang="zh-CN" sz="1000"/>
            </a:lvl7pPr>
            <a:lvl8pPr marL="3200400" indent="0" latinLnBrk="0">
              <a:buNone/>
              <a:defRPr lang="zh-CN" sz="1000"/>
            </a:lvl8pPr>
            <a:lvl9pPr marL="3657600" indent="0" latinLnBrk="0">
              <a:buNone/>
              <a:defRPr lang="zh-CN"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EEBAAA-29B5-4AF5-BC5F-7E580C29002D}" type="datetimeFigureOut">
              <a:t>2016/1/28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a:xfrm>
            <a:off x="8077200" y="6356352"/>
            <a:ext cx="1844040" cy="365125"/>
          </a:xfrm>
        </p:spPr>
        <p:txBody>
          <a:bodyPr/>
          <a:lstStyle/>
          <a:p>
            <a:fld id="{9860EDB8-5305-433F-BE41-D7A86D811DB3}" type="slidenum">
              <a:t>‹#›</a:t>
            </a:fld>
            <a:endParaRPr lang="zh-CN"/>
          </a:p>
        </p:txBody>
      </p:sp>
    </p:spTree>
    <p:extLst>
      <p:ext uri="{BB962C8B-B14F-4D97-AF65-F5344CB8AC3E}">
        <p14:creationId xmlns:p14="http://schemas.microsoft.com/office/powerpoint/2010/main" val="17841938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atinLnBrk="0">
              <a:defRPr lang="zh-CN" sz="3200"/>
            </a:lvl1pPr>
          </a:lstStyle>
          <a:p>
            <a:r>
              <a:rPr lang="zh-CN" altLang="en-US" smtClean="0"/>
              <a:t>单击此处编辑母版标题样式</a:t>
            </a:r>
            <a:endParaRPr lang="zh-CN"/>
          </a:p>
        </p:txBody>
      </p:sp>
      <p:sp>
        <p:nvSpPr>
          <p:cNvPr id="3" name="图片占位符 2"/>
          <p:cNvSpPr>
            <a:spLocks noGrp="1"/>
          </p:cNvSpPr>
          <p:nvPr>
            <p:ph type="pic" idx="1"/>
          </p:nvPr>
        </p:nvSpPr>
        <p:spPr>
          <a:xfrm>
            <a:off x="5183188" y="987427"/>
            <a:ext cx="6172200" cy="4873625"/>
          </a:xfrm>
        </p:spPr>
        <p:txBody>
          <a:bodyPr/>
          <a:lstStyle>
            <a:lvl1pPr marL="0" indent="0" latinLnBrk="0">
              <a:buNone/>
              <a:defRPr lang="zh-CN" sz="3200"/>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smtClean="0"/>
              <a:t>单击图标添加图片</a:t>
            </a:r>
            <a:endParaRPr lang="zh-CN"/>
          </a:p>
        </p:txBody>
      </p:sp>
      <p:sp>
        <p:nvSpPr>
          <p:cNvPr id="4" name="文本占位符 3"/>
          <p:cNvSpPr>
            <a:spLocks noGrp="1"/>
          </p:cNvSpPr>
          <p:nvPr>
            <p:ph type="body" sz="half" idx="2"/>
          </p:nvPr>
        </p:nvSpPr>
        <p:spPr>
          <a:xfrm>
            <a:off x="839788" y="2101850"/>
            <a:ext cx="3932237" cy="3759200"/>
          </a:xfrm>
        </p:spPr>
        <p:txBody>
          <a:bodyPr/>
          <a:lstStyle>
            <a:lvl1pPr marL="0" indent="0" latinLnBrk="0">
              <a:buNone/>
              <a:defRPr lang="zh-CN" sz="1600"/>
            </a:lvl1pPr>
            <a:lvl2pPr marL="457200" indent="0" latinLnBrk="0">
              <a:buNone/>
              <a:defRPr lang="zh-CN" sz="1400"/>
            </a:lvl2pPr>
            <a:lvl3pPr marL="914400" indent="0" latinLnBrk="0">
              <a:buNone/>
              <a:defRPr lang="zh-CN" sz="1200"/>
            </a:lvl3pPr>
            <a:lvl4pPr marL="1371600" indent="0" latinLnBrk="0">
              <a:buNone/>
              <a:defRPr lang="zh-CN" sz="1000"/>
            </a:lvl4pPr>
            <a:lvl5pPr marL="1828800" indent="0" latinLnBrk="0">
              <a:buNone/>
              <a:defRPr lang="zh-CN" sz="1000"/>
            </a:lvl5pPr>
            <a:lvl6pPr marL="2286000" indent="0" latinLnBrk="0">
              <a:buNone/>
              <a:defRPr lang="zh-CN" sz="1000"/>
            </a:lvl6pPr>
            <a:lvl7pPr marL="2743200" indent="0" latinLnBrk="0">
              <a:buNone/>
              <a:defRPr lang="zh-CN" sz="1000"/>
            </a:lvl7pPr>
            <a:lvl8pPr marL="3200400" indent="0" latinLnBrk="0">
              <a:buNone/>
              <a:defRPr lang="zh-CN" sz="1000"/>
            </a:lvl8pPr>
            <a:lvl9pPr marL="3657600" indent="0" latinLnBrk="0">
              <a:buNone/>
              <a:defRPr lang="zh-CN"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EEBAAA-29B5-4AF5-BC5F-7E580C29002D}" type="datetimeFigureOut">
              <a:t>2016/1/28</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a:xfrm>
            <a:off x="8077200" y="6356352"/>
            <a:ext cx="2054352" cy="365125"/>
          </a:xfrm>
        </p:spPr>
        <p:txBody>
          <a:bodyPr/>
          <a:lstStyle/>
          <a:p>
            <a:fld id="{9860EDB8-5305-433F-BE41-D7A86D811DB3}" type="slidenum">
              <a:t>‹#›</a:t>
            </a:fld>
            <a:endParaRPr lang="zh-CN"/>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8BEEBAAA-29B5-4AF5-BC5F-7E580C29002D}" type="datetimeFigureOut">
              <a:rPr lang="en-US" altLang="zh-CN" smtClean="0"/>
              <a:pPr/>
              <a:t>1/28/2016</a:t>
            </a:fld>
            <a:endParaRPr lang="zh-CN" altLang="en-US"/>
          </a:p>
        </p:txBody>
      </p:sp>
      <p:sp>
        <p:nvSpPr>
          <p:cNvPr id="5" name="页脚占位符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9860EDB8-5305-433F-BE41-D7A86D811DB3}" type="slidenum">
              <a:rPr lang="en-US" altLang="zh-CN" smtClean="0"/>
              <a:pPr/>
              <a:t>‹#›</a:t>
            </a:fld>
            <a:endParaRPr lang="en-US" altLang="zh-CN"/>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Lst>
  <p:txStyles>
    <p:titleStyle>
      <a:lvl1pPr algn="l" defTabSz="914400" rtl="0" eaLnBrk="1" latinLnBrk="0" hangingPunct="1">
        <a:spcBef>
          <a:spcPct val="0"/>
        </a:spcBef>
        <a:buNone/>
        <a:defRPr lang="zh-CN" sz="44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lang="zh-CN"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lang="zh-CN"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lang="zh-CN"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0.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hyperlink" Target="https://rule.tmall.hk/rule/rule_detail.htm?spm=0.0.0.0.aAZ2wm&amp;id=3581&amp;tag=self" TargetMode="Externa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hyperlink" Target="https://rule.tmall.hk/rule/rule_detail.htm?spm=0.0.0.0.vIw3ru&amp;id=1891&amp;tag=self" TargetMode="External"/><Relationship Id="rId2" Type="http://schemas.openxmlformats.org/officeDocument/2006/relationships/hyperlink" Target="https://rule.tmall.hk/rule/index.htm?spm=0.0.0.0.aAZ2wm" TargetMode="Externa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841917" y="2766955"/>
            <a:ext cx="7770480" cy="1275928"/>
          </a:xfrm>
        </p:spPr>
        <p:txBody>
          <a:bodyPr>
            <a:normAutofit/>
          </a:bodyPr>
          <a:lstStyle/>
          <a:p>
            <a:r>
              <a:rPr lang="zh-CN" altLang="en-US" sz="3600" dirty="0" smtClean="0"/>
              <a:t>海峽兩岸</a:t>
            </a:r>
            <a:r>
              <a:rPr lang="zh-TW" altLang="zh-CN" sz="3600" dirty="0" smtClean="0"/>
              <a:t>跨境電商的</a:t>
            </a:r>
            <a:r>
              <a:rPr lang="zh-CN" altLang="en-US" sz="3600" dirty="0" smtClean="0"/>
              <a:t>操作</a:t>
            </a:r>
            <a:r>
              <a:rPr lang="zh-CN" altLang="en-US" sz="3600" dirty="0" smtClean="0"/>
              <a:t>方法</a:t>
            </a:r>
            <a:endParaRPr lang="zh-CN" sz="3600" dirty="0"/>
          </a:p>
        </p:txBody>
      </p:sp>
      <p:sp>
        <p:nvSpPr>
          <p:cNvPr id="3" name="副标题 2"/>
          <p:cNvSpPr>
            <a:spLocks noGrp="1"/>
          </p:cNvSpPr>
          <p:nvPr>
            <p:ph type="subTitle" idx="1"/>
          </p:nvPr>
        </p:nvSpPr>
        <p:spPr>
          <a:xfrm>
            <a:off x="2486720" y="5058637"/>
            <a:ext cx="8480874" cy="1974643"/>
          </a:xfrm>
        </p:spPr>
        <p:txBody>
          <a:bodyPr>
            <a:normAutofit/>
          </a:bodyPr>
          <a:lstStyle/>
          <a:p>
            <a:pPr algn="r">
              <a:lnSpc>
                <a:spcPct val="110000"/>
              </a:lnSpc>
            </a:pPr>
            <a:r>
              <a:rPr lang="zh-CN" altLang="en-US" b="1" dirty="0" smtClean="0">
                <a:latin typeface="Microsoft YaHei UI" panose="020B0503020204020204" pitchFamily="34" charset="-122"/>
              </a:rPr>
              <a:t>賈育 </a:t>
            </a:r>
            <a:r>
              <a:rPr lang="zh-TW" altLang="zh-CN" b="1" dirty="0" smtClean="0"/>
              <a:t>博士</a:t>
            </a:r>
            <a:endParaRPr lang="en-US" altLang="zh-TW" b="1" dirty="0" smtClean="0"/>
          </a:p>
          <a:p>
            <a:pPr algn="r">
              <a:lnSpc>
                <a:spcPct val="110000"/>
              </a:lnSpc>
            </a:pPr>
            <a:r>
              <a:rPr lang="zh-TW" altLang="en-US" sz="2000" dirty="0" smtClean="0">
                <a:latin typeface="Microsoft YaHei UI" panose="020B0503020204020204" pitchFamily="34" charset="-122"/>
              </a:rPr>
              <a:t>兩岸和商網  總經理</a:t>
            </a:r>
            <a:endParaRPr lang="en-US" altLang="zh-TW" sz="2000" dirty="0" smtClean="0">
              <a:latin typeface="Microsoft YaHei UI" panose="020B0503020204020204" pitchFamily="34" charset="-122"/>
            </a:endParaRPr>
          </a:p>
          <a:p>
            <a:pPr algn="r">
              <a:lnSpc>
                <a:spcPct val="110000"/>
              </a:lnSpc>
            </a:pPr>
            <a:r>
              <a:rPr lang="zh-CN" altLang="en-US" sz="2000" dirty="0" smtClean="0">
                <a:latin typeface="Microsoft YaHei UI" panose="020B0503020204020204" pitchFamily="34" charset="-122"/>
              </a:rPr>
              <a:t>昆山市電子商務行業協會會長</a:t>
            </a:r>
            <a:endParaRPr lang="en-US" altLang="zh-CN" sz="2000" dirty="0">
              <a:latin typeface="Microsoft YaHei UI" panose="020B0503020204020204" pitchFamily="34" charset="-122"/>
            </a:endParaRPr>
          </a:p>
          <a:p>
            <a:pPr algn="r">
              <a:lnSpc>
                <a:spcPct val="110000"/>
              </a:lnSpc>
            </a:pPr>
            <a:r>
              <a:rPr lang="zh-CN" altLang="en-US" sz="2000" dirty="0" smtClean="0">
                <a:latin typeface="Microsoft YaHei UI" panose="020B0503020204020204" pitchFamily="34" charset="-122"/>
              </a:rPr>
              <a:t>“艾奇獎” 國際電商創新大獎  副主席</a:t>
            </a:r>
            <a:endParaRPr lang="en-US" altLang="zh-CN" sz="2000" dirty="0" smtClean="0">
              <a:latin typeface="Microsoft YaHei UI" panose="020B0503020204020204" pitchFamily="34" charset="-122"/>
            </a:endParaRPr>
          </a:p>
          <a:p>
            <a:pPr algn="r">
              <a:lnSpc>
                <a:spcPct val="110000"/>
              </a:lnSpc>
            </a:pPr>
            <a:endParaRPr lang="en-US" altLang="zh-CN" sz="2400" dirty="0">
              <a:latin typeface="Microsoft YaHei UI" panose="020B0503020204020204" pitchFamily="34" charset="-122"/>
            </a:endParaRPr>
          </a:p>
          <a:p>
            <a:pPr algn="r">
              <a:lnSpc>
                <a:spcPct val="110000"/>
              </a:lnSpc>
            </a:pPr>
            <a:endParaRPr lang="en-US" altLang="zh-CN" sz="1900" dirty="0" smtClean="0">
              <a:latin typeface="Microsoft YaHei UI" panose="020B0503020204020204" pitchFamily="34" charset="-122"/>
            </a:endParaRPr>
          </a:p>
          <a:p>
            <a:pPr algn="r">
              <a:lnSpc>
                <a:spcPct val="110000"/>
              </a:lnSpc>
            </a:pPr>
            <a:endParaRPr lang="en-US" altLang="zh-CN" sz="2400" dirty="0" smtClean="0">
              <a:latin typeface="Microsoft YaHei UI" panose="020B0503020204020204" pitchFamily="34" charset="-122"/>
              <a:ea typeface="Microsoft YaHei UI" panose="020B0503020204020204" pitchFamily="34" charset="-122"/>
            </a:endParaRPr>
          </a:p>
          <a:p>
            <a:pPr algn="r">
              <a:lnSpc>
                <a:spcPct val="110000"/>
              </a:lnSpc>
            </a:pPr>
            <a:endParaRPr lang="en-US" altLang="zh-CN" sz="2400" dirty="0" smtClean="0">
              <a:latin typeface="Microsoft YaHei UI" panose="020B0503020204020204" pitchFamily="34" charset="-122"/>
              <a:ea typeface="Microsoft YaHei UI"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065" y="846531"/>
            <a:ext cx="2193449" cy="2231995"/>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3419" t="24873" r="4714" b="30314"/>
          <a:stretch/>
        </p:blipFill>
        <p:spPr>
          <a:xfrm>
            <a:off x="724829" y="5644144"/>
            <a:ext cx="2330603" cy="80362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0391" y="5554934"/>
            <a:ext cx="737901" cy="992528"/>
          </a:xfrm>
          <a:prstGeom prst="rect">
            <a:avLst/>
          </a:prstGeom>
        </p:spPr>
      </p:pic>
      <p:sp>
        <p:nvSpPr>
          <p:cNvPr id="5" name="矩形 4"/>
          <p:cNvSpPr/>
          <p:nvPr/>
        </p:nvSpPr>
        <p:spPr>
          <a:xfrm>
            <a:off x="4388227" y="5862996"/>
            <a:ext cx="1577676" cy="584775"/>
          </a:xfrm>
          <a:prstGeom prst="rect">
            <a:avLst/>
          </a:prstGeom>
        </p:spPr>
        <p:txBody>
          <a:bodyPr wrap="none">
            <a:spAutoFit/>
          </a:bodyPr>
          <a:lstStyle/>
          <a:p>
            <a:r>
              <a:rPr lang="en-US" altLang="zh-CN" sz="3200" kern="0" dirty="0">
                <a:solidFill>
                  <a:schemeClr val="accent4">
                    <a:lumMod val="50000"/>
                  </a:schemeClr>
                </a:solidFill>
                <a:latin typeface="Arial" panose="020B0604020202020204" pitchFamily="34" charset="0"/>
              </a:rPr>
              <a:t>KSECA</a:t>
            </a:r>
            <a:endParaRPr lang="zh-CN" altLang="en-US" dirty="0">
              <a:solidFill>
                <a:schemeClr val="accent4">
                  <a:lumMod val="50000"/>
                </a:schemeClr>
              </a:solidFill>
            </a:endParaRPr>
          </a:p>
        </p:txBody>
      </p:sp>
    </p:spTree>
    <p:extLst>
      <p:ext uri="{BB962C8B-B14F-4D97-AF65-F5344CB8AC3E}">
        <p14:creationId xmlns:p14="http://schemas.microsoft.com/office/powerpoint/2010/main" val="2471807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兩岸跨境電商的先行先試</a:t>
            </a:r>
            <a:endParaRPr lang="zh-CN" altLang="en-US" dirty="0"/>
          </a:p>
        </p:txBody>
      </p:sp>
      <p:sp>
        <p:nvSpPr>
          <p:cNvPr id="3" name="竖排文字占位符 2"/>
          <p:cNvSpPr>
            <a:spLocks noGrp="1"/>
          </p:cNvSpPr>
          <p:nvPr>
            <p:ph type="body" orient="vert" idx="1"/>
          </p:nvPr>
        </p:nvSpPr>
        <p:spPr>
          <a:xfrm>
            <a:off x="838200" y="1538869"/>
            <a:ext cx="10515600" cy="4638094"/>
          </a:xfrm>
        </p:spPr>
        <p:txBody>
          <a:bodyPr>
            <a:normAutofit lnSpcReduction="10000"/>
          </a:bodyPr>
          <a:lstStyle/>
          <a:p>
            <a:pPr marL="0" indent="0">
              <a:buNone/>
            </a:pPr>
            <a:r>
              <a:rPr lang="zh-CN" altLang="en-US" sz="3200" dirty="0" smtClean="0"/>
              <a:t>新政策：</a:t>
            </a:r>
            <a:endParaRPr lang="en-US" altLang="zh-CN" sz="3200" dirty="0" smtClean="0"/>
          </a:p>
          <a:p>
            <a:pPr marL="457200" lvl="1" indent="0">
              <a:buNone/>
            </a:pPr>
            <a:r>
              <a:rPr lang="zh-CN" altLang="en-US" dirty="0" smtClean="0"/>
              <a:t>出口</a:t>
            </a:r>
            <a:r>
              <a:rPr lang="en-US" altLang="zh-CN" dirty="0" smtClean="0"/>
              <a:t>——</a:t>
            </a:r>
            <a:r>
              <a:rPr lang="zh-CN" altLang="en-US" dirty="0" smtClean="0"/>
              <a:t>“清單核放、定期申報”</a:t>
            </a:r>
            <a:endParaRPr lang="en-US" altLang="zh-CN" dirty="0"/>
          </a:p>
          <a:p>
            <a:pPr marL="457200" lvl="1" indent="0">
              <a:buNone/>
            </a:pPr>
            <a:r>
              <a:rPr lang="en-US" altLang="zh-CN" dirty="0" smtClean="0"/>
              <a:t>	            </a:t>
            </a:r>
            <a:r>
              <a:rPr lang="zh-CN" altLang="en-US" dirty="0" smtClean="0"/>
              <a:t>自動對比：電子單證、電子支付憑證、電子運單</a:t>
            </a:r>
            <a:r>
              <a:rPr lang="en-US" altLang="zh-CN" dirty="0" smtClean="0"/>
              <a:t>VS</a:t>
            </a:r>
            <a:r>
              <a:rPr lang="zh-CN" altLang="en-US" dirty="0" smtClean="0"/>
              <a:t>報關清單</a:t>
            </a:r>
            <a:endParaRPr lang="en-US" altLang="zh-CN" dirty="0" smtClean="0"/>
          </a:p>
          <a:p>
            <a:pPr marL="457200" lvl="1" indent="0">
              <a:buNone/>
            </a:pPr>
            <a:r>
              <a:rPr lang="zh-CN" altLang="en-US" dirty="0" smtClean="0"/>
              <a:t>                  定期：</a:t>
            </a:r>
            <a:r>
              <a:rPr lang="zh-CN" altLang="en-US" dirty="0" smtClean="0"/>
              <a:t>定期匯總清單資料形成</a:t>
            </a:r>
            <a:endParaRPr lang="en-US" altLang="zh-CN" dirty="0" smtClean="0"/>
          </a:p>
          <a:p>
            <a:pPr marL="457200" lvl="1" indent="0">
              <a:buNone/>
            </a:pPr>
            <a:r>
              <a:rPr lang="en-US" altLang="zh-CN" dirty="0"/>
              <a:t> </a:t>
            </a:r>
            <a:r>
              <a:rPr lang="en-US" altLang="zh-CN" dirty="0" smtClean="0"/>
              <a:t>                 </a:t>
            </a:r>
            <a:r>
              <a:rPr lang="zh-CN" altLang="en-US" dirty="0" smtClean="0"/>
              <a:t>聯網：海關與國稅、外匯部門聯網</a:t>
            </a:r>
            <a:endParaRPr lang="en-US" altLang="zh-CN" dirty="0" smtClean="0"/>
          </a:p>
          <a:p>
            <a:pPr marL="457200" lvl="1" indent="0">
              <a:buNone/>
            </a:pPr>
            <a:r>
              <a:rPr lang="en-US" altLang="zh-CN" dirty="0"/>
              <a:t> </a:t>
            </a:r>
            <a:r>
              <a:rPr lang="en-US" altLang="zh-CN" dirty="0" smtClean="0"/>
              <a:t>                </a:t>
            </a:r>
            <a:r>
              <a:rPr lang="zh-CN" altLang="en-US" dirty="0" smtClean="0"/>
              <a:t>實現：分類通關快速驗放，小微電商企業實現退稅結匯</a:t>
            </a:r>
            <a:endParaRPr lang="en-US" altLang="zh-CN" dirty="0" smtClean="0"/>
          </a:p>
          <a:p>
            <a:pPr marL="457200" lvl="1" indent="0">
              <a:buNone/>
            </a:pPr>
            <a:r>
              <a:rPr lang="zh-CN" altLang="en-US" dirty="0" smtClean="0"/>
              <a:t>進口</a:t>
            </a:r>
            <a:r>
              <a:rPr lang="en-US" altLang="zh-CN" dirty="0" smtClean="0"/>
              <a:t>——</a:t>
            </a:r>
            <a:r>
              <a:rPr lang="zh-CN" altLang="en-US" dirty="0" smtClean="0"/>
              <a:t>陽光管道、三單合一，分送集報</a:t>
            </a:r>
            <a:endParaRPr lang="en-US" altLang="zh-CN" dirty="0" smtClean="0"/>
          </a:p>
          <a:p>
            <a:pPr marL="457200" lvl="1" indent="0">
              <a:buNone/>
            </a:pPr>
            <a:r>
              <a:rPr lang="en-US" altLang="zh-CN" dirty="0"/>
              <a:t> </a:t>
            </a:r>
            <a:r>
              <a:rPr lang="en-US" altLang="zh-CN" dirty="0" smtClean="0"/>
              <a:t>             </a:t>
            </a:r>
            <a:r>
              <a:rPr lang="zh-CN" altLang="en-US" dirty="0" smtClean="0"/>
              <a:t>規範：備案電商平臺</a:t>
            </a:r>
            <a:r>
              <a:rPr lang="en-US" altLang="zh-CN" dirty="0" smtClean="0"/>
              <a:t>~</a:t>
            </a:r>
            <a:r>
              <a:rPr lang="zh-CN" altLang="en-US" dirty="0" smtClean="0"/>
              <a:t>價格、運費、稅款</a:t>
            </a:r>
            <a:endParaRPr lang="en-US" altLang="zh-CN" dirty="0" smtClean="0"/>
          </a:p>
          <a:p>
            <a:pPr marL="457200" lvl="1" indent="0">
              <a:buNone/>
            </a:pPr>
            <a:r>
              <a:rPr lang="en-US" altLang="zh-CN" dirty="0"/>
              <a:t> </a:t>
            </a:r>
            <a:r>
              <a:rPr lang="en-US" altLang="zh-CN" dirty="0" smtClean="0"/>
              <a:t>             </a:t>
            </a:r>
            <a:r>
              <a:rPr lang="zh-CN" altLang="en-US" dirty="0" smtClean="0"/>
              <a:t>保稅：批量進入保稅倉，先行郵稅、後電商稅</a:t>
            </a:r>
            <a:endParaRPr lang="en-US" altLang="zh-CN" dirty="0"/>
          </a:p>
          <a:p>
            <a:pPr marL="457200" lvl="1" indent="0">
              <a:buNone/>
            </a:pPr>
            <a:r>
              <a:rPr lang="zh-CN" altLang="en-US" dirty="0" smtClean="0"/>
              <a:t>              資料交換和共用：口岸</a:t>
            </a:r>
            <a:r>
              <a:rPr lang="en-US" altLang="zh-CN" dirty="0" smtClean="0">
                <a:sym typeface="Wingdings" panose="05000000000000000000" pitchFamily="2" charset="2"/>
              </a:rPr>
              <a:t></a:t>
            </a:r>
            <a:r>
              <a:rPr lang="zh-CN" altLang="en-US" dirty="0" smtClean="0">
                <a:sym typeface="Wingdings" panose="05000000000000000000" pitchFamily="2" charset="2"/>
              </a:rPr>
              <a:t>電商企業、支付企業、物流企業</a:t>
            </a:r>
            <a:endParaRPr lang="en-US" altLang="zh-CN" dirty="0" smtClean="0">
              <a:sym typeface="Wingdings" panose="05000000000000000000" pitchFamily="2" charset="2"/>
            </a:endParaRPr>
          </a:p>
          <a:p>
            <a:pPr marL="457200" lvl="1" indent="0">
              <a:buNone/>
            </a:pPr>
            <a:r>
              <a:rPr lang="en-US" altLang="zh-CN" dirty="0">
                <a:sym typeface="Wingdings" panose="05000000000000000000" pitchFamily="2" charset="2"/>
              </a:rPr>
              <a:t> </a:t>
            </a:r>
            <a:r>
              <a:rPr lang="en-US" altLang="zh-CN" dirty="0" smtClean="0">
                <a:sym typeface="Wingdings" panose="05000000000000000000" pitchFamily="2" charset="2"/>
              </a:rPr>
              <a:t>             </a:t>
            </a:r>
            <a:r>
              <a:rPr lang="zh-CN" altLang="en-US" dirty="0" smtClean="0">
                <a:sym typeface="Wingdings" panose="05000000000000000000" pitchFamily="2" charset="2"/>
              </a:rPr>
              <a:t>監管：無紙化、企業備案</a:t>
            </a:r>
            <a:r>
              <a:rPr lang="en-US" altLang="zh-CN" dirty="0" smtClean="0">
                <a:sym typeface="Wingdings" panose="05000000000000000000" pitchFamily="2" charset="2"/>
              </a:rPr>
              <a:t>&amp;</a:t>
            </a:r>
            <a:r>
              <a:rPr lang="zh-CN" altLang="en-US" dirty="0" smtClean="0">
                <a:sym typeface="Wingdings" panose="05000000000000000000" pitchFamily="2" charset="2"/>
              </a:rPr>
              <a:t>商品備案、監管前推後移</a:t>
            </a:r>
            <a:endParaRPr lang="en-US" altLang="zh-CN" dirty="0" smtClean="0"/>
          </a:p>
          <a:p>
            <a:pPr marL="457200" lvl="1" indent="0">
              <a:buNone/>
            </a:pPr>
            <a:endParaRPr lang="zh-CN" altLang="en-US" dirty="0"/>
          </a:p>
        </p:txBody>
      </p:sp>
    </p:spTree>
    <p:extLst>
      <p:ext uri="{BB962C8B-B14F-4D97-AF65-F5344CB8AC3E}">
        <p14:creationId xmlns:p14="http://schemas.microsoft.com/office/powerpoint/2010/main" val="29314588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0" y="0"/>
            <a:ext cx="12192000" cy="6703393"/>
          </a:xfrm>
          <a:prstGeom prst="rect">
            <a:avLst/>
          </a:prstGeom>
        </p:spPr>
      </p:pic>
    </p:spTree>
    <p:extLst>
      <p:ext uri="{BB962C8B-B14F-4D97-AF65-F5344CB8AC3E}">
        <p14:creationId xmlns:p14="http://schemas.microsoft.com/office/powerpoint/2010/main" val="31408098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微盟"/>
          <p:cNvPicPr>
            <a:picLocks noChangeAspect="1" noChangeArrowheads="1"/>
          </p:cNvPicPr>
          <p:nvPr/>
        </p:nvPicPr>
        <p:blipFill rotWithShape="1">
          <a:blip r:embed="rId2"/>
          <a:srcRect l="-2158" t="17885" r="11943" b="-1225"/>
          <a:stretch/>
        </p:blipFill>
        <p:spPr bwMode="auto">
          <a:xfrm>
            <a:off x="135466" y="1509358"/>
            <a:ext cx="9186333" cy="4983871"/>
          </a:xfrm>
          <a:prstGeom prst="rect">
            <a:avLst/>
          </a:prstGeom>
          <a:noFill/>
          <a:ln w="9525">
            <a:noFill/>
            <a:miter lim="800000"/>
            <a:headEnd/>
            <a:tailEnd/>
          </a:ln>
        </p:spPr>
      </p:pic>
      <p:sp>
        <p:nvSpPr>
          <p:cNvPr id="11275" name="圆角矩形 32"/>
          <p:cNvSpPr>
            <a:spLocks noChangeArrowheads="1"/>
          </p:cNvSpPr>
          <p:nvPr/>
        </p:nvSpPr>
        <p:spPr bwMode="auto">
          <a:xfrm>
            <a:off x="9952568" y="1477434"/>
            <a:ext cx="1807633" cy="4542367"/>
          </a:xfrm>
          <a:prstGeom prst="roundRect">
            <a:avLst>
              <a:gd name="adj" fmla="val 9231"/>
            </a:avLst>
          </a:prstGeom>
          <a:noFill/>
          <a:ln w="22225" cap="flat" cmpd="sng">
            <a:solidFill>
              <a:srgbClr val="404040"/>
            </a:solidFill>
            <a:prstDash val="sysDash"/>
            <a:miter lim="800000"/>
            <a:headEnd/>
            <a:tailEnd/>
          </a:ln>
          <a:effectLst/>
        </p:spPr>
        <p:txBody>
          <a:bodyPr anchor="ctr"/>
          <a:lstStyle/>
          <a:p>
            <a:pPr algn="ct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11276" name="矩形 29"/>
          <p:cNvSpPr>
            <a:spLocks noChangeArrowheads="1"/>
          </p:cNvSpPr>
          <p:nvPr/>
        </p:nvSpPr>
        <p:spPr bwMode="auto">
          <a:xfrm>
            <a:off x="10130367" y="2182284"/>
            <a:ext cx="1341967" cy="2783416"/>
          </a:xfrm>
          <a:prstGeom prst="rect">
            <a:avLst/>
          </a:prstGeom>
          <a:solidFill>
            <a:srgbClr val="F8B502"/>
          </a:solidFill>
          <a:ln w="12700" cap="flat" cmpd="sng">
            <a:noFill/>
            <a:miter lim="800000"/>
            <a:headEnd/>
            <a:tailEnd/>
          </a:ln>
          <a:effectLst/>
        </p:spPr>
        <p:txBody>
          <a:bodyPr anchor="ctr"/>
          <a:lstStyle/>
          <a:p>
            <a:pPr algn="ctr"/>
            <a:r>
              <a:rPr lang="zh-CN" altLang="en-US" sz="1867" dirty="0" smtClean="0">
                <a:latin typeface="微软雅黑" pitchFamily="34" charset="-122"/>
                <a:ea typeface="微软雅黑" pitchFamily="34" charset="-122"/>
                <a:sym typeface="微软雅黑" pitchFamily="34" charset="-122"/>
              </a:rPr>
              <a:t>全新移動端分銷平臺，目前平臺微分銷商達到1300萬人次。銷售管道可快速裂變</a:t>
            </a:r>
            <a:endParaRPr lang="zh-CN" altLang="en-US" sz="2400" dirty="0"/>
          </a:p>
        </p:txBody>
      </p:sp>
      <p:sp>
        <p:nvSpPr>
          <p:cNvPr id="13" name="文本框 3"/>
          <p:cNvSpPr>
            <a:spLocks noChangeArrowheads="1"/>
          </p:cNvSpPr>
          <p:nvPr/>
        </p:nvSpPr>
        <p:spPr bwMode="auto">
          <a:xfrm>
            <a:off x="761963" y="285728"/>
            <a:ext cx="6665387" cy="420564"/>
          </a:xfrm>
          <a:prstGeom prst="rect">
            <a:avLst/>
          </a:prstGeom>
          <a:noFill/>
          <a:ln w="9525">
            <a:noFill/>
            <a:miter lim="800000"/>
            <a:headEnd/>
            <a:tailEnd/>
          </a:ln>
          <a:effectLst/>
        </p:spPr>
        <p:txBody>
          <a:bodyPr wrap="square">
            <a:spAutoFit/>
          </a:bodyPr>
          <a:lstStyle/>
          <a:p>
            <a:r>
              <a:rPr lang="zh-CN" altLang="en-US" sz="2133" dirty="0" smtClean="0">
                <a:solidFill>
                  <a:schemeClr val="bg1"/>
                </a:solidFill>
                <a:latin typeface="Segoe UI" pitchFamily="34" charset="0"/>
                <a:ea typeface="微软雅黑" pitchFamily="34" charset="-122"/>
                <a:sym typeface="Segoe UI" pitchFamily="34" charset="0"/>
              </a:rPr>
              <a:t>一、關於跨境電商-</a:t>
            </a:r>
            <a:r>
              <a:rPr lang="zh-CN" altLang="en-US" sz="1867" dirty="0" smtClean="0">
                <a:solidFill>
                  <a:schemeClr val="bg1"/>
                </a:solidFill>
                <a:latin typeface="Segoe UI" pitchFamily="34" charset="0"/>
                <a:ea typeface="微软雅黑" pitchFamily="34" charset="-122"/>
                <a:sym typeface="Segoe UI" pitchFamily="34" charset="0"/>
              </a:rPr>
              <a:t>微商平臺分析（微盟全球購）</a:t>
            </a:r>
            <a:endParaRPr lang="zh-CN" altLang="en-US" sz="1867" dirty="0">
              <a:solidFill>
                <a:schemeClr val="bg1"/>
              </a:solidFill>
              <a:latin typeface="Segoe UI" pitchFamily="34" charset="0"/>
              <a:ea typeface="微软雅黑" pitchFamily="34" charset="-122"/>
              <a:sym typeface="Segoe UI" pitchFamily="34" charset="0"/>
            </a:endParaRPr>
          </a:p>
        </p:txBody>
      </p:sp>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endParaRPr lang="zh-CN" altLang="en-US" dirty="0"/>
          </a:p>
        </p:txBody>
      </p:sp>
    </p:spTree>
    <p:extLst>
      <p:ext uri="{BB962C8B-B14F-4D97-AF65-F5344CB8AC3E}">
        <p14:creationId xmlns:p14="http://schemas.microsoft.com/office/powerpoint/2010/main" val="27987736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苏宁"/>
          <p:cNvPicPr>
            <a:picLocks noChangeAspect="1" noChangeArrowheads="1"/>
          </p:cNvPicPr>
          <p:nvPr/>
        </p:nvPicPr>
        <p:blipFill>
          <a:blip r:embed="rId2"/>
          <a:srcRect/>
          <a:stretch>
            <a:fillRect/>
          </a:stretch>
        </p:blipFill>
        <p:spPr bwMode="auto">
          <a:xfrm>
            <a:off x="338667" y="1771649"/>
            <a:ext cx="9791700" cy="5086351"/>
          </a:xfrm>
          <a:prstGeom prst="rect">
            <a:avLst/>
          </a:prstGeom>
          <a:noFill/>
          <a:ln w="9525">
            <a:noFill/>
            <a:miter lim="800000"/>
            <a:headEnd/>
            <a:tailEnd/>
          </a:ln>
        </p:spPr>
      </p:pic>
      <p:sp>
        <p:nvSpPr>
          <p:cNvPr id="10251" name="圆角矩形 32"/>
          <p:cNvSpPr>
            <a:spLocks noChangeArrowheads="1"/>
          </p:cNvSpPr>
          <p:nvPr/>
        </p:nvSpPr>
        <p:spPr bwMode="auto">
          <a:xfrm>
            <a:off x="9952568" y="1477434"/>
            <a:ext cx="1807633" cy="4542367"/>
          </a:xfrm>
          <a:prstGeom prst="roundRect">
            <a:avLst>
              <a:gd name="adj" fmla="val 9231"/>
            </a:avLst>
          </a:prstGeom>
          <a:noFill/>
          <a:ln w="22225" cap="flat" cmpd="sng">
            <a:solidFill>
              <a:srgbClr val="404040"/>
            </a:solidFill>
            <a:prstDash val="sysDash"/>
            <a:bevel/>
            <a:headEnd/>
            <a:tailEnd/>
          </a:ln>
          <a:effectLst/>
        </p:spPr>
        <p:txBody>
          <a:bodyPr anchor="ctr"/>
          <a:lstStyle/>
          <a:p>
            <a:pPr algn="ct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10252" name="矩形 29"/>
          <p:cNvSpPr>
            <a:spLocks noChangeArrowheads="1"/>
          </p:cNvSpPr>
          <p:nvPr/>
        </p:nvSpPr>
        <p:spPr bwMode="auto">
          <a:xfrm>
            <a:off x="10130367" y="2182284"/>
            <a:ext cx="1341967" cy="2783416"/>
          </a:xfrm>
          <a:prstGeom prst="rect">
            <a:avLst/>
          </a:prstGeom>
          <a:solidFill>
            <a:srgbClr val="F8B502"/>
          </a:solidFill>
          <a:ln w="12700" cap="flat" cmpd="sng">
            <a:noFill/>
            <a:bevel/>
            <a:headEnd/>
            <a:tailEnd/>
          </a:ln>
          <a:effectLst/>
        </p:spPr>
        <p:txBody>
          <a:bodyPr anchor="ctr"/>
          <a:lstStyle/>
          <a:p>
            <a:pPr algn="ctr"/>
            <a:r>
              <a:rPr lang="zh-CN" altLang="en-US" sz="1867" dirty="0" smtClean="0">
                <a:latin typeface="微软雅黑" pitchFamily="34" charset="-122"/>
                <a:ea typeface="微软雅黑" pitchFamily="34" charset="-122"/>
                <a:sym typeface="微软雅黑" pitchFamily="34" charset="-122"/>
              </a:rPr>
              <a:t>飛速發展的電商平臺，已打通跨境各個環節，佔據國內電商銷售總額10%以上</a:t>
            </a:r>
            <a:endParaRPr lang="zh-CN" altLang="en-US" sz="2400" dirty="0"/>
          </a:p>
        </p:txBody>
      </p:sp>
      <p:sp>
        <p:nvSpPr>
          <p:cNvPr id="2" name="标题 1"/>
          <p:cNvSpPr>
            <a:spLocks noGrp="1"/>
          </p:cNvSpPr>
          <p:nvPr>
            <p:ph type="title"/>
          </p:nvPr>
        </p:nvSpPr>
        <p:spPr/>
        <p:txBody>
          <a:bodyPr>
            <a:normAutofit/>
          </a:bodyPr>
          <a:lstStyle/>
          <a:p>
            <a:r>
              <a:rPr lang="zh-CN" altLang="en-US" dirty="0" smtClean="0">
                <a:latin typeface="Segoe UI" pitchFamily="34" charset="0"/>
                <a:ea typeface="微软雅黑" pitchFamily="34" charset="-122"/>
                <a:sym typeface="Segoe UI" pitchFamily="34" charset="0"/>
              </a:rPr>
              <a:t>蘇寧海外購</a:t>
            </a:r>
            <a:endParaRPr lang="zh-CN" altLang="en-US" dirty="0"/>
          </a:p>
        </p:txBody>
      </p:sp>
      <p:sp>
        <p:nvSpPr>
          <p:cNvPr id="3" name="竖排文字占位符 2"/>
          <p:cNvSpPr>
            <a:spLocks noGrp="1"/>
          </p:cNvSpPr>
          <p:nvPr>
            <p:ph type="body" orient="vert" idx="1"/>
          </p:nvPr>
        </p:nvSpPr>
        <p:spPr/>
        <p:txBody>
          <a:bodyPr/>
          <a:lstStyle/>
          <a:p>
            <a:endParaRPr lang="zh-CN" altLang="en-US"/>
          </a:p>
        </p:txBody>
      </p:sp>
    </p:spTree>
    <p:extLst>
      <p:ext uri="{BB962C8B-B14F-4D97-AF65-F5344CB8AC3E}">
        <p14:creationId xmlns:p14="http://schemas.microsoft.com/office/powerpoint/2010/main" val="13347750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O2O"/>
          <p:cNvPicPr>
            <a:picLocks noChangeAspect="1" noChangeArrowheads="1"/>
          </p:cNvPicPr>
          <p:nvPr/>
        </p:nvPicPr>
        <p:blipFill>
          <a:blip r:embed="rId2"/>
          <a:srcRect/>
          <a:stretch>
            <a:fillRect/>
          </a:stretch>
        </p:blipFill>
        <p:spPr bwMode="auto">
          <a:xfrm>
            <a:off x="622301" y="1504933"/>
            <a:ext cx="8208433" cy="4108449"/>
          </a:xfrm>
          <a:prstGeom prst="rect">
            <a:avLst/>
          </a:prstGeom>
          <a:noFill/>
          <a:ln w="9525">
            <a:noFill/>
            <a:miter lim="800000"/>
            <a:headEnd/>
            <a:tailEnd/>
          </a:ln>
        </p:spPr>
      </p:pic>
      <p:sp>
        <p:nvSpPr>
          <p:cNvPr id="12299" name="圆角矩形 32"/>
          <p:cNvSpPr>
            <a:spLocks noChangeArrowheads="1"/>
          </p:cNvSpPr>
          <p:nvPr/>
        </p:nvSpPr>
        <p:spPr bwMode="auto">
          <a:xfrm>
            <a:off x="9952568" y="2125134"/>
            <a:ext cx="1807633" cy="4542367"/>
          </a:xfrm>
          <a:prstGeom prst="roundRect">
            <a:avLst>
              <a:gd name="adj" fmla="val 9231"/>
            </a:avLst>
          </a:prstGeom>
          <a:noFill/>
          <a:ln w="22225" cap="flat" cmpd="sng">
            <a:solidFill>
              <a:srgbClr val="404040"/>
            </a:solidFill>
            <a:prstDash val="sysDash"/>
            <a:round/>
            <a:headEnd/>
            <a:tailEnd/>
          </a:ln>
          <a:effectLst/>
        </p:spPr>
        <p:txBody>
          <a:bodyPr anchor="ctr"/>
          <a:lstStyle/>
          <a:p>
            <a:pPr algn="ct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12300" name="矩形 29"/>
          <p:cNvSpPr>
            <a:spLocks noChangeArrowheads="1"/>
          </p:cNvSpPr>
          <p:nvPr/>
        </p:nvSpPr>
        <p:spPr bwMode="auto">
          <a:xfrm>
            <a:off x="10130367" y="2829984"/>
            <a:ext cx="1341967" cy="2783416"/>
          </a:xfrm>
          <a:prstGeom prst="rect">
            <a:avLst/>
          </a:prstGeom>
          <a:solidFill>
            <a:srgbClr val="F8B502"/>
          </a:solidFill>
          <a:ln w="12700" cap="flat" cmpd="sng">
            <a:noFill/>
            <a:miter lim="800000"/>
            <a:headEnd/>
            <a:tailEnd/>
          </a:ln>
          <a:effectLst/>
        </p:spPr>
        <p:txBody>
          <a:bodyPr anchor="ctr"/>
          <a:lstStyle/>
          <a:p>
            <a:pPr algn="ctr"/>
            <a:r>
              <a:rPr lang="zh-CN" altLang="en-US" sz="1867" dirty="0" smtClean="0">
                <a:latin typeface="微软雅黑" pitchFamily="34" charset="-122"/>
                <a:ea typeface="微软雅黑" pitchFamily="34" charset="-122"/>
                <a:sym typeface="微软雅黑" pitchFamily="34" charset="-122"/>
              </a:rPr>
              <a:t>實體店和電商快速結合的全新模式，形成交易閉環，快速沉澱客戶群</a:t>
            </a:r>
            <a:endParaRPr lang="zh-CN" altLang="en-US" sz="2400" dirty="0"/>
          </a:p>
        </p:txBody>
      </p:sp>
      <p:pic>
        <p:nvPicPr>
          <p:cNvPr id="12301" name="Picture 13" descr="O2O 流程"/>
          <p:cNvPicPr>
            <a:picLocks noChangeAspect="1" noChangeArrowheads="1"/>
          </p:cNvPicPr>
          <p:nvPr/>
        </p:nvPicPr>
        <p:blipFill>
          <a:blip r:embed="rId3"/>
          <a:srcRect/>
          <a:stretch>
            <a:fillRect/>
          </a:stretch>
        </p:blipFill>
        <p:spPr bwMode="auto">
          <a:xfrm>
            <a:off x="380961" y="5482185"/>
            <a:ext cx="9503833" cy="1166283"/>
          </a:xfrm>
          <a:prstGeom prst="rect">
            <a:avLst/>
          </a:prstGeom>
          <a:noFill/>
          <a:ln w="9525">
            <a:noFill/>
            <a:miter lim="800000"/>
            <a:headEnd/>
            <a:tailEnd/>
          </a:ln>
        </p:spPr>
      </p:pic>
      <p:sp>
        <p:nvSpPr>
          <p:cNvPr id="15" name="矩形 14"/>
          <p:cNvSpPr/>
          <p:nvPr/>
        </p:nvSpPr>
        <p:spPr bwMode="auto">
          <a:xfrm>
            <a:off x="285710" y="5314959"/>
            <a:ext cx="190501" cy="1524011"/>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zh-CN" altLang="en-US" sz="2400">
              <a:latin typeface="Arial" pitchFamily="34" charset="0"/>
              <a:ea typeface="宋体" pitchFamily="2" charset="-122"/>
            </a:endParaRPr>
          </a:p>
        </p:txBody>
      </p:sp>
      <p:sp>
        <p:nvSpPr>
          <p:cNvPr id="2" name="标题 1"/>
          <p:cNvSpPr>
            <a:spLocks noGrp="1"/>
          </p:cNvSpPr>
          <p:nvPr>
            <p:ph type="title"/>
          </p:nvPr>
        </p:nvSpPr>
        <p:spPr/>
        <p:txBody>
          <a:bodyPr/>
          <a:lstStyle/>
          <a:p>
            <a:r>
              <a:rPr lang="en-US" altLang="zh-CN" dirty="0" smtClean="0">
                <a:latin typeface="Segoe UI" pitchFamily="34" charset="0"/>
                <a:ea typeface="微软雅黑" pitchFamily="34" charset="-122"/>
                <a:sym typeface="Segoe UI" pitchFamily="34" charset="0"/>
              </a:rPr>
              <a:t>O2O</a:t>
            </a:r>
            <a:r>
              <a:rPr lang="zh-CN" altLang="en-US" dirty="0" smtClean="0">
                <a:latin typeface="Segoe UI" pitchFamily="34" charset="0"/>
                <a:ea typeface="微软雅黑" pitchFamily="34" charset="-122"/>
                <a:sym typeface="Segoe UI" pitchFamily="34" charset="0"/>
              </a:rPr>
              <a:t>保稅展示店分析（美悅優品）</a:t>
            </a:r>
            <a:endParaRPr lang="zh-CN" altLang="en-US" dirty="0"/>
          </a:p>
        </p:txBody>
      </p:sp>
      <p:sp>
        <p:nvSpPr>
          <p:cNvPr id="3" name="竖排文字占位符 2"/>
          <p:cNvSpPr>
            <a:spLocks noGrp="1"/>
          </p:cNvSpPr>
          <p:nvPr>
            <p:ph type="body" orient="vert" idx="1"/>
          </p:nvPr>
        </p:nvSpPr>
        <p:spPr>
          <a:xfrm>
            <a:off x="838200" y="2473325"/>
            <a:ext cx="10515600" cy="4351338"/>
          </a:xfrm>
        </p:spPr>
        <p:txBody>
          <a:bodyPr/>
          <a:lstStyle/>
          <a:p>
            <a:endParaRPr lang="zh-CN" altLang="en-US" dirty="0"/>
          </a:p>
        </p:txBody>
      </p:sp>
    </p:spTree>
    <p:extLst>
      <p:ext uri="{BB962C8B-B14F-4D97-AF65-F5344CB8AC3E}">
        <p14:creationId xmlns:p14="http://schemas.microsoft.com/office/powerpoint/2010/main" val="32749787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寶島購</a:t>
            </a:r>
            <a:endParaRPr lang="zh-CN" altLang="en-US"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2992698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105</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一</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微行銷及三大微商平臺</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1"/>
            <a:ext cx="6366933" cy="461665"/>
          </a:xfrm>
          <a:prstGeom prst="rect">
            <a:avLst/>
          </a:prstGeom>
          <a:noFill/>
          <a:ln w="9525">
            <a:noFill/>
            <a:miter/>
          </a:ln>
        </p:spPr>
        <p:txBody>
          <a:bodyPr vert="horz" wrap="square" anchor="t">
            <a:spAutoFit/>
          </a:bodyPr>
          <a:lstStyle/>
          <a:p>
            <a:pPr lvl="0"/>
            <a:r>
              <a:rPr lang="zh-CN" altLang="en-US" sz="2400" dirty="0" smtClean="0">
                <a:solidFill>
                  <a:srgbClr val="000000"/>
                </a:solidFill>
                <a:latin typeface="Segoe UI" charset="0"/>
                <a:ea typeface="微软雅黑" panose="020B0503020204020204" pitchFamily="34" charset="-122"/>
                <a:sym typeface="Segoe UI" charset="0"/>
              </a:rPr>
              <a:t>微行銷三大思考問題</a:t>
            </a:r>
            <a:endParaRPr lang="zh-CN" altLang="en-US" sz="2400" dirty="0">
              <a:solidFill>
                <a:srgbClr val="000000"/>
              </a:solidFill>
              <a:latin typeface="Segoe UI" charset="0"/>
              <a:ea typeface="微软雅黑" panose="020B0503020204020204" pitchFamily="34" charset="-122"/>
              <a:cs typeface="+mn-ea"/>
            </a:endParaRPr>
          </a:p>
        </p:txBody>
      </p:sp>
      <p:grpSp>
        <p:nvGrpSpPr>
          <p:cNvPr id="7192" name="组合 7191"/>
          <p:cNvGrpSpPr/>
          <p:nvPr/>
        </p:nvGrpSpPr>
        <p:grpSpPr>
          <a:xfrm>
            <a:off x="1295401" y="2123017"/>
            <a:ext cx="3071284" cy="1013883"/>
            <a:chOff x="0" y="0"/>
            <a:chExt cx="1451" cy="494"/>
          </a:xfrm>
        </p:grpSpPr>
        <p:grpSp>
          <p:nvGrpSpPr>
            <p:cNvPr id="7193" name="组合 7192"/>
            <p:cNvGrpSpPr/>
            <p:nvPr/>
          </p:nvGrpSpPr>
          <p:grpSpPr>
            <a:xfrm>
              <a:off x="0" y="0"/>
              <a:ext cx="1451" cy="453"/>
              <a:chOff x="0" y="0"/>
              <a:chExt cx="1800225" cy="468312"/>
            </a:xfrm>
          </p:grpSpPr>
          <p:sp>
            <p:nvSpPr>
              <p:cNvPr id="7194"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95"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96" name="Text Box 229"/>
            <p:cNvSpPr txBox="1"/>
            <p:nvPr/>
          </p:nvSpPr>
          <p:spPr>
            <a:xfrm>
              <a:off x="206" y="139"/>
              <a:ext cx="1036" cy="160"/>
            </a:xfrm>
            <a:prstGeom prst="rect">
              <a:avLst/>
            </a:prstGeom>
            <a:noFill/>
            <a:ln w="9525">
              <a:noFill/>
              <a:miter/>
            </a:ln>
          </p:spPr>
          <p:txBody>
            <a:bodyPr wrap="none" lIns="0" tIns="0" rIns="0" bIns="0">
              <a:spAutoFit/>
            </a:bodyPr>
            <a:lstStyle/>
            <a:p>
              <a:pPr lvl="0" algn="ctr"/>
              <a:r>
                <a:rPr lang="zh-CN" altLang="en-US" sz="2133" dirty="0" smtClean="0">
                  <a:solidFill>
                    <a:schemeClr val="bg1"/>
                  </a:solidFill>
                  <a:latin typeface="微软雅黑" panose="020B0503020204020204" pitchFamily="34" charset="-122"/>
                  <a:ea typeface="微软雅黑" panose="020B0503020204020204" pitchFamily="34" charset="-122"/>
                </a:rPr>
                <a:t>什麼是微信行銷？</a:t>
              </a:r>
              <a:endParaRPr lang="zh-CN" altLang="en-US" sz="2133" dirty="0">
                <a:solidFill>
                  <a:schemeClr val="bg1"/>
                </a:solidFill>
                <a:latin typeface="微软雅黑" panose="020B0503020204020204" pitchFamily="34" charset="-122"/>
                <a:ea typeface="微软雅黑" panose="020B0503020204020204" pitchFamily="34" charset="-122"/>
              </a:endParaRPr>
            </a:p>
          </p:txBody>
        </p:sp>
        <p:sp>
          <p:nvSpPr>
            <p:cNvPr id="7197"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1390651" y="3140711"/>
            <a:ext cx="2825749" cy="2842683"/>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7183" name="组合 7182"/>
          <p:cNvGrpSpPr/>
          <p:nvPr/>
        </p:nvGrpSpPr>
        <p:grpSpPr>
          <a:xfrm>
            <a:off x="4751918" y="2123017"/>
            <a:ext cx="3071283" cy="1013883"/>
            <a:chOff x="0" y="0"/>
            <a:chExt cx="1451" cy="494"/>
          </a:xfrm>
        </p:grpSpPr>
        <p:grpSp>
          <p:nvGrpSpPr>
            <p:cNvPr id="7184" name="组合 7183"/>
            <p:cNvGrpSpPr/>
            <p:nvPr/>
          </p:nvGrpSpPr>
          <p:grpSpPr>
            <a:xfrm>
              <a:off x="0" y="0"/>
              <a:ext cx="1451" cy="453"/>
              <a:chOff x="0" y="0"/>
              <a:chExt cx="1800225" cy="468312"/>
            </a:xfrm>
          </p:grpSpPr>
          <p:sp>
            <p:nvSpPr>
              <p:cNvPr id="7185"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86"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87" name="Text Box 229"/>
            <p:cNvSpPr txBox="1"/>
            <p:nvPr/>
          </p:nvSpPr>
          <p:spPr>
            <a:xfrm>
              <a:off x="12" y="139"/>
              <a:ext cx="1425" cy="160"/>
            </a:xfrm>
            <a:prstGeom prst="rect">
              <a:avLst/>
            </a:prstGeom>
            <a:noFill/>
            <a:ln w="9525">
              <a:noFill/>
              <a:miter/>
            </a:ln>
          </p:spPr>
          <p:txBody>
            <a:bodyPr wrap="none" lIns="0" tIns="0" rIns="0" bIns="0">
              <a:spAutoFit/>
            </a:bodyPr>
            <a:lstStyle/>
            <a:p>
              <a:pPr lvl="0" algn="ctr"/>
              <a:r>
                <a:rPr lang="zh-CN" altLang="en-US" sz="2133" dirty="0" smtClean="0">
                  <a:solidFill>
                    <a:schemeClr val="bg1"/>
                  </a:solidFill>
                  <a:latin typeface="微软雅黑" panose="020B0503020204020204" pitchFamily="34" charset="-122"/>
                  <a:ea typeface="微软雅黑" panose="020B0503020204020204" pitchFamily="34" charset="-122"/>
                </a:rPr>
                <a:t>微信行銷的本質是什麼？</a:t>
              </a:r>
              <a:endParaRPr lang="zh-CN" altLang="en-US" sz="2133" dirty="0">
                <a:solidFill>
                  <a:schemeClr val="bg1"/>
                </a:solidFill>
                <a:latin typeface="微软雅黑" panose="020B0503020204020204" pitchFamily="34" charset="-122"/>
                <a:ea typeface="微软雅黑" panose="020B0503020204020204" pitchFamily="34" charset="-122"/>
              </a:endParaRPr>
            </a:p>
          </p:txBody>
        </p:sp>
        <p:sp>
          <p:nvSpPr>
            <p:cNvPr id="7188"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71" name="AutoShape 196"/>
          <p:cNvSpPr/>
          <p:nvPr/>
        </p:nvSpPr>
        <p:spPr>
          <a:xfrm>
            <a:off x="4847167" y="3083984"/>
            <a:ext cx="2825751" cy="2842683"/>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7177" name="组合 7176"/>
          <p:cNvGrpSpPr/>
          <p:nvPr/>
        </p:nvGrpSpPr>
        <p:grpSpPr>
          <a:xfrm>
            <a:off x="8206318" y="2084918"/>
            <a:ext cx="3071282" cy="1001183"/>
            <a:chOff x="0" y="0"/>
            <a:chExt cx="1451" cy="488"/>
          </a:xfrm>
        </p:grpSpPr>
        <p:grpSp>
          <p:nvGrpSpPr>
            <p:cNvPr id="7178" name="组合 7177"/>
            <p:cNvGrpSpPr/>
            <p:nvPr/>
          </p:nvGrpSpPr>
          <p:grpSpPr>
            <a:xfrm>
              <a:off x="0" y="0"/>
              <a:ext cx="1451" cy="453"/>
              <a:chOff x="0" y="0"/>
              <a:chExt cx="1800225" cy="468312"/>
            </a:xfrm>
          </p:grpSpPr>
          <p:sp>
            <p:nvSpPr>
              <p:cNvPr id="7179"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80"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81" name="Text Box 229"/>
            <p:cNvSpPr txBox="1"/>
            <p:nvPr/>
          </p:nvSpPr>
          <p:spPr>
            <a:xfrm>
              <a:off x="187" y="139"/>
              <a:ext cx="1166" cy="160"/>
            </a:xfrm>
            <a:prstGeom prst="rect">
              <a:avLst/>
            </a:prstGeom>
            <a:noFill/>
            <a:ln w="9525">
              <a:noFill/>
              <a:miter/>
            </a:ln>
          </p:spPr>
          <p:txBody>
            <a:bodyPr wrap="none" lIns="0" tIns="0" rIns="0" bIns="0">
              <a:spAutoFit/>
            </a:bodyPr>
            <a:lstStyle/>
            <a:p>
              <a:pPr lvl="0" algn="ctr"/>
              <a:r>
                <a:rPr lang="zh-CN" altLang="en-US" sz="2133" dirty="0" smtClean="0">
                  <a:solidFill>
                    <a:schemeClr val="bg1"/>
                  </a:solidFill>
                  <a:latin typeface="微软雅黑" panose="020B0503020204020204" pitchFamily="34" charset="-122"/>
                  <a:ea typeface="微软雅黑" panose="020B0503020204020204" pitchFamily="34" charset="-122"/>
                </a:rPr>
                <a:t>建立連接幾個步驟？</a:t>
              </a:r>
              <a:endParaRPr lang="zh-CN" altLang="en-US" sz="2133" dirty="0">
                <a:solidFill>
                  <a:schemeClr val="bg1"/>
                </a:solidFill>
                <a:latin typeface="微软雅黑" panose="020B0503020204020204" pitchFamily="34" charset="-122"/>
                <a:ea typeface="微软雅黑" panose="020B0503020204020204" pitchFamily="34" charset="-122"/>
              </a:endParaRPr>
            </a:p>
          </p:txBody>
        </p:sp>
        <p:sp>
          <p:nvSpPr>
            <p:cNvPr id="7182" name="AutoShape 222"/>
            <p:cNvSpPr/>
            <p:nvPr/>
          </p:nvSpPr>
          <p:spPr>
            <a:xfrm>
              <a:off x="45" y="441"/>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74" name="AutoShape 196"/>
          <p:cNvSpPr/>
          <p:nvPr/>
        </p:nvSpPr>
        <p:spPr>
          <a:xfrm>
            <a:off x="8304108" y="3044191"/>
            <a:ext cx="2823633" cy="2842683"/>
          </a:xfrm>
          <a:prstGeom prst="roundRect">
            <a:avLst>
              <a:gd name="adj" fmla="val 3727"/>
            </a:avLst>
          </a:prstGeom>
          <a:solidFill>
            <a:srgbClr val="C0C0C0">
              <a:alpha val="28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1816525" y="3561081"/>
            <a:ext cx="2093383" cy="2052165"/>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企業利用微信跟客戶建立連接，通過不斷進行客戶分類篩選和資訊互動獲得品牌影響力和業   績訂單的行銷行為。</a:t>
            </a:r>
            <a:r>
              <a:rPr lang="zh-CN" altLang="en-US" sz="2133" dirty="0" smtClean="0">
                <a:solidFill>
                  <a:schemeClr val="bg1"/>
                </a:solidFill>
                <a:latin typeface="微软雅黑" panose="020B0503020204020204" pitchFamily="34" charset="-122"/>
                <a:ea typeface="微软雅黑" panose="020B0503020204020204" pitchFamily="34" charset="-122"/>
              </a:rPr>
              <a:t>添加</a:t>
            </a:r>
            <a:r>
              <a:rPr lang="zh-CN" altLang="en-US" sz="2133" dirty="0">
                <a:solidFill>
                  <a:schemeClr val="bg1"/>
                </a:solidFill>
                <a:latin typeface="微软雅黑" panose="020B0503020204020204" pitchFamily="34" charset="-122"/>
                <a:ea typeface="微软雅黑" panose="020B0503020204020204" pitchFamily="34" charset="-122"/>
              </a:rPr>
              <a:t>文本</a:t>
            </a:r>
            <a:endParaRPr lang="ko-KR" altLang="en-US" sz="2133" dirty="0">
              <a:solidFill>
                <a:schemeClr val="bg1"/>
              </a:solidFill>
              <a:latin typeface="微软雅黑" panose="020B0503020204020204" pitchFamily="34" charset="-122"/>
              <a:ea typeface="微软雅黑" panose="020B0503020204020204" pitchFamily="34" charset="-122"/>
            </a:endParaRPr>
          </a:p>
        </p:txBody>
      </p:sp>
      <p:sp>
        <p:nvSpPr>
          <p:cNvPr id="6" name="Text Box 228"/>
          <p:cNvSpPr txBox="1"/>
          <p:nvPr/>
        </p:nvSpPr>
        <p:spPr>
          <a:xfrm>
            <a:off x="5238751" y="3634741"/>
            <a:ext cx="2093383" cy="1805751"/>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微信行銷本身存在的價值在於降低企業與人溝通的成本，它的本質在於和客戶建立連接。</a:t>
            </a:r>
            <a:r>
              <a:rPr lang="zh-CN" altLang="en-US" sz="2133" dirty="0" smtClean="0">
                <a:solidFill>
                  <a:schemeClr val="bg1"/>
                </a:solidFill>
                <a:latin typeface="微软雅黑" panose="020B0503020204020204" pitchFamily="34" charset="-122"/>
                <a:ea typeface="微软雅黑" panose="020B0503020204020204" pitchFamily="34" charset="-122"/>
              </a:rPr>
              <a:t>添加</a:t>
            </a:r>
            <a:r>
              <a:rPr lang="zh-CN" altLang="en-US" sz="2133" dirty="0">
                <a:solidFill>
                  <a:schemeClr val="bg1"/>
                </a:solidFill>
                <a:latin typeface="微软雅黑" panose="020B0503020204020204" pitchFamily="34" charset="-122"/>
                <a:ea typeface="微软雅黑" panose="020B0503020204020204" pitchFamily="34" charset="-122"/>
              </a:rPr>
              <a:t>文本</a:t>
            </a:r>
            <a:endParaRPr lang="ko-KR" altLang="en-US" sz="2133" dirty="0">
              <a:solidFill>
                <a:schemeClr val="bg1"/>
              </a:solidFill>
              <a:latin typeface="微软雅黑" panose="020B0503020204020204" pitchFamily="34" charset="-122"/>
              <a:ea typeface="微软雅黑" panose="020B0503020204020204" pitchFamily="34" charset="-122"/>
            </a:endParaRPr>
          </a:p>
        </p:txBody>
      </p:sp>
      <p:sp>
        <p:nvSpPr>
          <p:cNvPr id="7" name="Text Box 228"/>
          <p:cNvSpPr txBox="1"/>
          <p:nvPr/>
        </p:nvSpPr>
        <p:spPr>
          <a:xfrm>
            <a:off x="8660978" y="3517054"/>
            <a:ext cx="2093383" cy="2052165"/>
          </a:xfrm>
          <a:prstGeom prst="rect">
            <a:avLst/>
          </a:prstGeom>
          <a:noFill/>
          <a:ln w="9525">
            <a:noFill/>
            <a:miter/>
          </a:ln>
        </p:spPr>
        <p:txBody>
          <a:bodyPr lIns="0" tIns="0" rIns="0" bIns="0">
            <a:spAutoFit/>
          </a:bodyPr>
          <a:lstStyle/>
          <a:p>
            <a:pPr lvl="0" algn="ctr"/>
            <a:r>
              <a:rPr sz="1867" dirty="0">
                <a:latin typeface="微软雅黑" panose="020B0503020204020204" pitchFamily="34" charset="-122"/>
                <a:ea typeface="微软雅黑" panose="020B0503020204020204" pitchFamily="34" charset="-122"/>
              </a:rPr>
              <a:t>1.信息曝光</a:t>
            </a:r>
            <a:r>
              <a:rPr lang="zh-CN" altLang="en-US" sz="1867" dirty="0">
                <a:latin typeface="微软雅黑" panose="020B0503020204020204" pitchFamily="34" charset="-122"/>
                <a:ea typeface="微软雅黑" panose="020B0503020204020204" pitchFamily="34" charset="-122"/>
              </a:rPr>
              <a:t>；</a:t>
            </a:r>
          </a:p>
          <a:p>
            <a:pPr lvl="0" algn="ctr"/>
            <a:r>
              <a:rPr sz="1867" dirty="0" smtClean="0">
                <a:latin typeface="微软雅黑" panose="020B0503020204020204" pitchFamily="34" charset="-122"/>
                <a:ea typeface="微软雅黑" panose="020B0503020204020204" pitchFamily="34" charset="-122"/>
              </a:rPr>
              <a:t>2.成為粉絲</a:t>
            </a:r>
            <a:r>
              <a:rPr lang="zh-CN" altLang="en-US" sz="1867" dirty="0" smtClean="0">
                <a:latin typeface="微软雅黑" panose="020B0503020204020204" pitchFamily="34" charset="-122"/>
                <a:ea typeface="微软雅黑" panose="020B0503020204020204" pitchFamily="34" charset="-122"/>
              </a:rPr>
              <a:t>；</a:t>
            </a:r>
            <a:endParaRPr lang="zh-CN" altLang="en-US" sz="1867" dirty="0">
              <a:latin typeface="微软雅黑" panose="020B0503020204020204" pitchFamily="34" charset="-122"/>
              <a:ea typeface="微软雅黑" panose="020B0503020204020204" pitchFamily="34" charset="-122"/>
            </a:endParaRPr>
          </a:p>
          <a:p>
            <a:pPr lvl="0" algn="ctr"/>
            <a:r>
              <a:rPr sz="1867" dirty="0" smtClean="0">
                <a:latin typeface="微软雅黑" panose="020B0503020204020204" pitchFamily="34" charset="-122"/>
                <a:ea typeface="微软雅黑" panose="020B0503020204020204" pitchFamily="34" charset="-122"/>
              </a:rPr>
              <a:t>3.粉絲分類</a:t>
            </a:r>
            <a:r>
              <a:rPr lang="zh-CN" altLang="en-US" sz="1867" dirty="0" smtClean="0">
                <a:latin typeface="微软雅黑" panose="020B0503020204020204" pitchFamily="34" charset="-122"/>
                <a:ea typeface="微软雅黑" panose="020B0503020204020204" pitchFamily="34" charset="-122"/>
              </a:rPr>
              <a:t>；</a:t>
            </a:r>
            <a:endParaRPr lang="zh-CN" altLang="en-US" sz="1867" dirty="0">
              <a:latin typeface="微软雅黑" panose="020B0503020204020204" pitchFamily="34" charset="-122"/>
              <a:ea typeface="微软雅黑" panose="020B0503020204020204" pitchFamily="34" charset="-122"/>
            </a:endParaRPr>
          </a:p>
          <a:p>
            <a:pPr lvl="0" algn="ctr"/>
            <a:r>
              <a:rPr lang="zh-CN" altLang="en-US" sz="1867" dirty="0">
                <a:latin typeface="微软雅黑" panose="020B0503020204020204" pitchFamily="34" charset="-122"/>
                <a:ea typeface="微软雅黑" panose="020B0503020204020204" pitchFamily="34" charset="-122"/>
              </a:rPr>
              <a:t>  </a:t>
            </a:r>
            <a:r>
              <a:rPr sz="1867" dirty="0" smtClean="0">
                <a:latin typeface="微软雅黑" panose="020B0503020204020204" pitchFamily="34" charset="-122"/>
                <a:ea typeface="微软雅黑" panose="020B0503020204020204" pitchFamily="34" charset="-122"/>
              </a:rPr>
              <a:t>4.精准互動產生諮詢形成訂單產生口碑傳播（迴圈複始）</a:t>
            </a:r>
            <a:r>
              <a:rPr lang="zh-CN" altLang="en-US" sz="1867" dirty="0" smtClean="0">
                <a:latin typeface="微软雅黑" panose="020B0503020204020204" pitchFamily="34" charset="-122"/>
                <a:ea typeface="微软雅黑" panose="020B0503020204020204" pitchFamily="34" charset="-122"/>
              </a:rPr>
              <a:t>；</a:t>
            </a:r>
            <a:r>
              <a:rPr lang="zh-CN" altLang="en-US" sz="2133" dirty="0">
                <a:solidFill>
                  <a:schemeClr val="bg1"/>
                </a:solidFill>
                <a:latin typeface="微软雅黑" panose="020B0503020204020204" pitchFamily="34" charset="-122"/>
                <a:ea typeface="微软雅黑" panose="020B0503020204020204" pitchFamily="34" charset="-122"/>
              </a:rPr>
              <a:t>添加文本</a:t>
            </a:r>
            <a:endParaRPr lang="ko-KR" altLang="en-US" sz="2133"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455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106</a:t>
            </a:fld>
            <a:endParaRPr lang="zh-CN" altLang="en-US" dirty="0"/>
          </a:p>
        </p:txBody>
      </p:sp>
      <p:sp>
        <p:nvSpPr>
          <p:cNvPr id="5129" name="文本框 1"/>
          <p:cNvSpPr/>
          <p:nvPr/>
        </p:nvSpPr>
        <p:spPr>
          <a:xfrm>
            <a:off x="-33020" y="260773"/>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一</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微行銷及三大微商平臺</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502766"/>
          </a:xfrm>
          <a:prstGeom prst="rect">
            <a:avLst/>
          </a:prstGeom>
          <a:noFill/>
          <a:ln w="9525">
            <a:noFill/>
            <a:miter/>
          </a:ln>
        </p:spPr>
        <p:txBody>
          <a:bodyPr vert="horz" wrap="square" anchor="t">
            <a:spAutoFit/>
          </a:bodyPr>
          <a:lstStyle/>
          <a:p>
            <a:pPr lvl="0"/>
            <a:r>
              <a:rPr lang="zh-CN" altLang="en-US" sz="2667" dirty="0" smtClean="0">
                <a:solidFill>
                  <a:srgbClr val="000000"/>
                </a:solidFill>
                <a:latin typeface="Segoe UI" charset="0"/>
                <a:ea typeface="微软雅黑" panose="020B0503020204020204" pitchFamily="34" charset="-122"/>
                <a:cs typeface="+mn-ea"/>
              </a:rPr>
              <a:t>微行銷幾個階段</a:t>
            </a:r>
            <a:endParaRPr lang="zh-CN" altLang="en-US" sz="2667" dirty="0">
              <a:solidFill>
                <a:srgbClr val="000000"/>
              </a:solidFill>
              <a:latin typeface="Segoe UI" charset="0"/>
              <a:ea typeface="微软雅黑" panose="020B0503020204020204" pitchFamily="34" charset="-122"/>
              <a:cs typeface="+mn-ea"/>
            </a:endParaRPr>
          </a:p>
        </p:txBody>
      </p:sp>
      <p:grpSp>
        <p:nvGrpSpPr>
          <p:cNvPr id="8198" name="Group 6"/>
          <p:cNvGrpSpPr/>
          <p:nvPr/>
        </p:nvGrpSpPr>
        <p:grpSpPr>
          <a:xfrm>
            <a:off x="2779753" y="1816525"/>
            <a:ext cx="2724547" cy="1508335"/>
            <a:chOff x="384528" y="122943"/>
            <a:chExt cx="2044700" cy="1131887"/>
          </a:xfrm>
          <a:solidFill>
            <a:srgbClr val="00B0F0"/>
          </a:solidFill>
        </p:grpSpPr>
        <p:sp>
          <p:nvSpPr>
            <p:cNvPr id="8215" name="圆角矩形 6"/>
            <p:cNvSpPr/>
            <p:nvPr/>
          </p:nvSpPr>
          <p:spPr>
            <a:xfrm>
              <a:off x="384528" y="122943"/>
              <a:ext cx="2044700" cy="1131887"/>
            </a:xfrm>
            <a:prstGeom prst="roundRect">
              <a:avLst>
                <a:gd name="adj" fmla="val 7361"/>
              </a:avLst>
            </a:prstGeom>
            <a:grpFill/>
            <a:ln w="25400" cap="flat" cmpd="sng">
              <a:solidFill>
                <a:schemeClr val="bg1"/>
              </a:solidFill>
              <a:prstDash val="solid"/>
              <a:headEnd type="none" w="med" len="med"/>
              <a:tailEnd type="none" w="med" len="med"/>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17" name="TextBox 5"/>
            <p:cNvSpPr/>
            <p:nvPr/>
          </p:nvSpPr>
          <p:spPr>
            <a:xfrm>
              <a:off x="567674" y="490528"/>
              <a:ext cx="1789112" cy="531069"/>
            </a:xfrm>
            <a:prstGeom prst="rect">
              <a:avLst/>
            </a:prstGeom>
            <a:grpFill/>
            <a:ln w="9525">
              <a:noFill/>
              <a:miter/>
            </a:ln>
          </p:spPr>
          <p:txBody>
            <a:bodyPr>
              <a:spAutoFit/>
            </a:bodyPr>
            <a:lstStyle/>
            <a:p>
              <a:pPr lvl="0" eaLnBrk="1" hangingPunct="1"/>
              <a:r>
                <a:rPr lang="zh-CN" altLang="en-US" sz="1333" b="1" dirty="0" smtClean="0">
                  <a:solidFill>
                    <a:srgbClr val="7F7F7F"/>
                  </a:solidFill>
                  <a:latin typeface="Verdana" pitchFamily="34" charset="0"/>
                  <a:ea typeface="微软雅黑" panose="020B0503020204020204" pitchFamily="34" charset="-122"/>
                  <a:sym typeface="Verdana" pitchFamily="34" charset="0"/>
                </a:rPr>
                <a:t>1.關於目標群體的定位；</a:t>
              </a:r>
            </a:p>
            <a:p>
              <a:pPr lvl="0" eaLnBrk="1" hangingPunct="1"/>
              <a:r>
                <a:rPr lang="en-US" altLang="zh-CN" sz="1333" b="1" dirty="0" smtClean="0">
                  <a:solidFill>
                    <a:srgbClr val="7F7F7F"/>
                  </a:solidFill>
                  <a:latin typeface="Verdana" pitchFamily="34" charset="0"/>
                  <a:ea typeface="微软雅黑" panose="020B0503020204020204" pitchFamily="34" charset="-122"/>
                  <a:sym typeface="Verdana" pitchFamily="34" charset="0"/>
                </a:rPr>
                <a:t>2</a:t>
              </a:r>
              <a:r>
                <a:rPr lang="zh-CN" altLang="en-US" sz="1333" b="1" dirty="0" smtClean="0">
                  <a:solidFill>
                    <a:srgbClr val="7F7F7F"/>
                  </a:solidFill>
                  <a:latin typeface="Verdana" pitchFamily="34" charset="0"/>
                  <a:ea typeface="微软雅黑" panose="020B0503020204020204" pitchFamily="34" charset="-122"/>
                  <a:sym typeface="Verdana" pitchFamily="34" charset="0"/>
                </a:rPr>
                <a:t>.企業業務與微信的融合點在哪裡？（品牌VS銷售管道）</a:t>
              </a:r>
              <a:endParaRPr lang="zh-CN" altLang="en-US" sz="1333" b="1" dirty="0">
                <a:solidFill>
                  <a:srgbClr val="7F7F7F"/>
                </a:solidFill>
                <a:latin typeface="Verdana" pitchFamily="34" charset="0"/>
                <a:ea typeface="微软雅黑" panose="020B0503020204020204" pitchFamily="34" charset="-122"/>
                <a:sym typeface="Verdana" pitchFamily="34" charset="0"/>
              </a:endParaRPr>
            </a:p>
          </p:txBody>
        </p:sp>
        <p:sp>
          <p:nvSpPr>
            <p:cNvPr id="8218" name="TextBox 13"/>
            <p:cNvSpPr/>
            <p:nvPr/>
          </p:nvSpPr>
          <p:spPr>
            <a:xfrm>
              <a:off x="495874" y="180435"/>
              <a:ext cx="1241216" cy="315600"/>
            </a:xfrm>
            <a:prstGeom prst="rect">
              <a:avLst/>
            </a:prstGeom>
            <a:grpFill/>
            <a:ln w="9525">
              <a:noFill/>
              <a:miter/>
            </a:ln>
          </p:spPr>
          <p:txBody>
            <a:bodyPr>
              <a:spAutoFit/>
            </a:bodyPr>
            <a:lstStyle/>
            <a:p>
              <a:pPr lvl="0" eaLnBrk="1" hangingPunct="1"/>
              <a:r>
                <a:rPr lang="zh-CN" altLang="en-US" sz="2133" b="1" dirty="0" smtClean="0">
                  <a:solidFill>
                    <a:srgbClr val="2A82B0"/>
                  </a:solidFill>
                  <a:latin typeface="Verdana" pitchFamily="34" charset="0"/>
                  <a:ea typeface="微软雅黑" panose="020B0503020204020204" pitchFamily="34" charset="-122"/>
                  <a:sym typeface="Verdana" pitchFamily="34" charset="0"/>
                </a:rPr>
                <a:t>定位階段</a:t>
              </a:r>
              <a:endParaRPr lang="zh-CN" altLang="en-US" sz="2133" b="1" dirty="0">
                <a:solidFill>
                  <a:srgbClr val="2A82B0"/>
                </a:solidFill>
                <a:latin typeface="Verdana" pitchFamily="34" charset="0"/>
                <a:ea typeface="微软雅黑" panose="020B0503020204020204" pitchFamily="34" charset="-122"/>
                <a:sym typeface="Verdana" pitchFamily="34" charset="0"/>
              </a:endParaRPr>
            </a:p>
          </p:txBody>
        </p:sp>
      </p:grpSp>
      <p:sp>
        <p:nvSpPr>
          <p:cNvPr id="8195" name="右箭头 26"/>
          <p:cNvSpPr/>
          <p:nvPr/>
        </p:nvSpPr>
        <p:spPr>
          <a:xfrm>
            <a:off x="5999905" y="2371938"/>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199" name="Group 11"/>
          <p:cNvGrpSpPr/>
          <p:nvPr/>
        </p:nvGrpSpPr>
        <p:grpSpPr>
          <a:xfrm>
            <a:off x="7276725" y="1860552"/>
            <a:ext cx="2726268" cy="1508335"/>
            <a:chOff x="384528" y="122943"/>
            <a:chExt cx="2044700" cy="1131887"/>
          </a:xfrm>
          <a:solidFill>
            <a:srgbClr val="00B0F0"/>
          </a:solidFill>
        </p:grpSpPr>
        <p:sp>
          <p:nvSpPr>
            <p:cNvPr id="8211" name="圆角矩形 32"/>
            <p:cNvSpPr/>
            <p:nvPr/>
          </p:nvSpPr>
          <p:spPr>
            <a:xfrm>
              <a:off x="384528" y="122943"/>
              <a:ext cx="2044700" cy="1131887"/>
            </a:xfrm>
            <a:prstGeom prst="roundRect">
              <a:avLst>
                <a:gd name="adj" fmla="val 7361"/>
              </a:avLst>
            </a:prstGeom>
            <a:grpFill/>
            <a:ln w="25400" cap="flat" cmpd="sng">
              <a:solidFill>
                <a:schemeClr val="bg1"/>
              </a:solidFill>
              <a:prstDash val="solid"/>
              <a:headEnd type="none" w="med" len="med"/>
              <a:tailEnd type="none" w="med" len="med"/>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13" name="TextBox 34"/>
            <p:cNvSpPr/>
            <p:nvPr/>
          </p:nvSpPr>
          <p:spPr>
            <a:xfrm>
              <a:off x="495874" y="490528"/>
              <a:ext cx="1789112" cy="684995"/>
            </a:xfrm>
            <a:prstGeom prst="rect">
              <a:avLst/>
            </a:prstGeom>
            <a:grpFill/>
            <a:ln w="9525">
              <a:noFill/>
              <a:miter/>
            </a:ln>
          </p:spPr>
          <p:txBody>
            <a:bodyPr>
              <a:spAutoFit/>
            </a:bodyPr>
            <a:lstStyle/>
            <a:p>
              <a:pPr lvl="0" eaLnBrk="1" hangingPunct="1"/>
              <a:r>
                <a:rPr lang="zh-CN" altLang="en-US" sz="1333" b="1" dirty="0" smtClean="0">
                  <a:solidFill>
                    <a:srgbClr val="7F7F7F"/>
                  </a:solidFill>
                  <a:latin typeface="Verdana" pitchFamily="34" charset="0"/>
                  <a:ea typeface="微软雅黑" panose="020B0503020204020204" pitchFamily="34" charset="-122"/>
                  <a:sym typeface="Verdana" pitchFamily="34" charset="0"/>
                </a:rPr>
                <a:t>1.微信行銷需要展現內容有哪些（功能模組策劃）；</a:t>
              </a:r>
            </a:p>
            <a:p>
              <a:pPr lvl="0" eaLnBrk="1" hangingPunct="1"/>
              <a:r>
                <a:rPr lang="en-US" altLang="zh-CN" sz="1333" b="1" dirty="0" smtClean="0">
                  <a:solidFill>
                    <a:srgbClr val="7F7F7F"/>
                  </a:solidFill>
                  <a:latin typeface="Verdana" pitchFamily="34" charset="0"/>
                  <a:ea typeface="微软雅黑" panose="020B0503020204020204" pitchFamily="34" charset="-122"/>
                  <a:sym typeface="Verdana" pitchFamily="34" charset="0"/>
                </a:rPr>
                <a:t>2.如何跟粉絲進行互動(</a:t>
              </a:r>
              <a:r>
                <a:rPr lang="en-US" altLang="zh-CN" sz="1333" b="1" dirty="0" err="1" smtClean="0">
                  <a:solidFill>
                    <a:srgbClr val="7F7F7F"/>
                  </a:solidFill>
                  <a:latin typeface="Verdana" pitchFamily="34" charset="0"/>
                  <a:ea typeface="微软雅黑" panose="020B0503020204020204" pitchFamily="34" charset="-122"/>
                  <a:sym typeface="Verdana" pitchFamily="34" charset="0"/>
                </a:rPr>
                <a:t>互動行銷遊戲等</a:t>
              </a:r>
              <a:r>
                <a:rPr lang="en-US" altLang="zh-CN" sz="1333" b="1" dirty="0" smtClean="0">
                  <a:solidFill>
                    <a:srgbClr val="7F7F7F"/>
                  </a:solidFill>
                  <a:latin typeface="Verdana" pitchFamily="34" charset="0"/>
                  <a:ea typeface="微软雅黑" panose="020B0503020204020204" pitchFamily="34" charset="-122"/>
                  <a:sym typeface="Verdana" pitchFamily="34" charset="0"/>
                </a:rPr>
                <a:t>)</a:t>
              </a:r>
              <a:endParaRPr lang="en-US" altLang="zh-CN" sz="1333" b="1" dirty="0">
                <a:solidFill>
                  <a:srgbClr val="7F7F7F"/>
                </a:solidFill>
                <a:latin typeface="Verdana" pitchFamily="34" charset="0"/>
                <a:ea typeface="微软雅黑" panose="020B0503020204020204" pitchFamily="34" charset="-122"/>
                <a:sym typeface="Verdana" pitchFamily="34" charset="0"/>
              </a:endParaRPr>
            </a:p>
          </p:txBody>
        </p:sp>
        <p:sp>
          <p:nvSpPr>
            <p:cNvPr id="8214" name="TextBox 13"/>
            <p:cNvSpPr/>
            <p:nvPr/>
          </p:nvSpPr>
          <p:spPr>
            <a:xfrm>
              <a:off x="495874" y="180435"/>
              <a:ext cx="1241216" cy="315600"/>
            </a:xfrm>
            <a:prstGeom prst="rect">
              <a:avLst/>
            </a:prstGeom>
            <a:grpFill/>
            <a:ln w="9525">
              <a:noFill/>
              <a:miter/>
            </a:ln>
          </p:spPr>
          <p:txBody>
            <a:bodyPr>
              <a:spAutoFit/>
            </a:bodyPr>
            <a:lstStyle/>
            <a:p>
              <a:pPr lvl="0" eaLnBrk="1" hangingPunct="1"/>
              <a:r>
                <a:rPr lang="en-US" altLang="zh-CN" sz="2133" b="1" dirty="0" err="1" smtClean="0">
                  <a:solidFill>
                    <a:srgbClr val="2A82B0"/>
                  </a:solidFill>
                  <a:latin typeface="Verdana" pitchFamily="34" charset="0"/>
                  <a:ea typeface="微软雅黑" panose="020B0503020204020204" pitchFamily="34" charset="-122"/>
                  <a:sym typeface="Verdana" pitchFamily="34" charset="0"/>
                </a:rPr>
                <a:t>平臺搭建</a:t>
              </a:r>
              <a:endParaRPr lang="en-US" altLang="zh-CN" sz="2133" b="1" dirty="0">
                <a:solidFill>
                  <a:srgbClr val="2A82B0"/>
                </a:solidFill>
                <a:latin typeface="Verdana" pitchFamily="34" charset="0"/>
                <a:ea typeface="微软雅黑" panose="020B0503020204020204" pitchFamily="34" charset="-122"/>
                <a:sym typeface="Verdana" pitchFamily="34" charset="0"/>
              </a:endParaRPr>
            </a:p>
          </p:txBody>
        </p:sp>
      </p:grpSp>
      <p:sp>
        <p:nvSpPr>
          <p:cNvPr id="8196" name="右箭头 27"/>
          <p:cNvSpPr/>
          <p:nvPr/>
        </p:nvSpPr>
        <p:spPr>
          <a:xfrm rot="5400000">
            <a:off x="8149168" y="3539914"/>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200" name="Group 16"/>
          <p:cNvGrpSpPr/>
          <p:nvPr/>
        </p:nvGrpSpPr>
        <p:grpSpPr>
          <a:xfrm>
            <a:off x="7946438" y="4190786"/>
            <a:ext cx="2726268" cy="1510243"/>
            <a:chOff x="384528" y="122943"/>
            <a:chExt cx="2044700" cy="1131887"/>
          </a:xfrm>
          <a:solidFill>
            <a:srgbClr val="00B0F0"/>
          </a:solidFill>
        </p:grpSpPr>
        <p:sp>
          <p:nvSpPr>
            <p:cNvPr id="8207" name="圆角矩形 39"/>
            <p:cNvSpPr/>
            <p:nvPr/>
          </p:nvSpPr>
          <p:spPr>
            <a:xfrm>
              <a:off x="384528" y="122943"/>
              <a:ext cx="2044700" cy="1131887"/>
            </a:xfrm>
            <a:prstGeom prst="roundRect">
              <a:avLst>
                <a:gd name="adj" fmla="val 7361"/>
              </a:avLst>
            </a:prstGeom>
            <a:grpFill/>
            <a:ln w="25400" cap="flat" cmpd="sng">
              <a:solidFill>
                <a:schemeClr val="bg1"/>
              </a:solidFill>
              <a:prstDash val="solid"/>
              <a:headEnd type="none" w="med" len="med"/>
              <a:tailEnd type="none" w="med" len="med"/>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09" name="TextBox 41"/>
            <p:cNvSpPr/>
            <p:nvPr/>
          </p:nvSpPr>
          <p:spPr>
            <a:xfrm>
              <a:off x="495874" y="490708"/>
              <a:ext cx="1789112" cy="684130"/>
            </a:xfrm>
            <a:prstGeom prst="rect">
              <a:avLst/>
            </a:prstGeom>
            <a:grpFill/>
            <a:ln w="9525">
              <a:noFill/>
              <a:miter/>
            </a:ln>
          </p:spPr>
          <p:txBody>
            <a:bodyPr wrap="square">
              <a:spAutoFit/>
            </a:bodyPr>
            <a:lstStyle/>
            <a:p>
              <a:pPr lvl="0" eaLnBrk="1" hangingPunct="1"/>
              <a:r>
                <a:rPr lang="zh-CN" altLang="en-US" sz="1333" b="1" dirty="0" smtClean="0">
                  <a:solidFill>
                    <a:srgbClr val="7F7F7F"/>
                  </a:solidFill>
                  <a:latin typeface="Verdana" pitchFamily="34" charset="0"/>
                  <a:ea typeface="微软雅黑" panose="020B0503020204020204" pitchFamily="34" charset="-122"/>
                </a:rPr>
                <a:t>1.微信體系內的行銷吸粉（例：朋友圈、廣告位）；</a:t>
              </a:r>
            </a:p>
            <a:p>
              <a:pPr lvl="0" eaLnBrk="1" hangingPunct="1"/>
              <a:r>
                <a:rPr lang="en-US" altLang="zh-CN" sz="1333" b="1" dirty="0" smtClean="0">
                  <a:solidFill>
                    <a:srgbClr val="7F7F7F"/>
                  </a:solidFill>
                  <a:latin typeface="Verdana" pitchFamily="34" charset="0"/>
                  <a:ea typeface="微软雅黑" panose="020B0503020204020204" pitchFamily="34" charset="-122"/>
                </a:rPr>
                <a:t>2.對外唯一推廣路徑—</a:t>
              </a:r>
              <a:r>
                <a:rPr lang="en-US" altLang="zh-CN" sz="1333" b="1" dirty="0" err="1" smtClean="0">
                  <a:solidFill>
                    <a:srgbClr val="7F7F7F"/>
                  </a:solidFill>
                  <a:latin typeface="Verdana" pitchFamily="34" charset="0"/>
                  <a:ea typeface="微软雅黑" panose="020B0503020204020204" pitchFamily="34" charset="-122"/>
                </a:rPr>
                <a:t>二維碼（線上+線下的結合</a:t>
              </a:r>
              <a:r>
                <a:rPr lang="en-US" altLang="zh-CN" sz="1333" b="1" dirty="0" smtClean="0">
                  <a:solidFill>
                    <a:srgbClr val="7F7F7F"/>
                  </a:solidFill>
                  <a:latin typeface="Verdana" pitchFamily="34" charset="0"/>
                  <a:ea typeface="微软雅黑" panose="020B0503020204020204" pitchFamily="34" charset="-122"/>
                </a:rPr>
                <a:t>）</a:t>
              </a:r>
              <a:endParaRPr lang="en-US" altLang="zh-CN" sz="1333" b="1" dirty="0">
                <a:solidFill>
                  <a:srgbClr val="7F7F7F"/>
                </a:solidFill>
                <a:latin typeface="Verdana" pitchFamily="34" charset="0"/>
                <a:ea typeface="微软雅黑" panose="020B0503020204020204" pitchFamily="34" charset="-122"/>
              </a:endParaRPr>
            </a:p>
          </p:txBody>
        </p:sp>
        <p:sp>
          <p:nvSpPr>
            <p:cNvPr id="8210" name="TextBox 13"/>
            <p:cNvSpPr/>
            <p:nvPr/>
          </p:nvSpPr>
          <p:spPr>
            <a:xfrm>
              <a:off x="495874" y="180435"/>
              <a:ext cx="1241216" cy="315202"/>
            </a:xfrm>
            <a:prstGeom prst="rect">
              <a:avLst/>
            </a:prstGeom>
            <a:grpFill/>
            <a:ln w="9525">
              <a:noFill/>
              <a:miter/>
            </a:ln>
          </p:spPr>
          <p:txBody>
            <a:bodyPr>
              <a:spAutoFit/>
            </a:bodyPr>
            <a:lstStyle/>
            <a:p>
              <a:pPr lvl="0" eaLnBrk="1" hangingPunct="1"/>
              <a:r>
                <a:rPr lang="en-US" altLang="zh-CN" sz="2133" b="1" dirty="0" err="1" smtClean="0">
                  <a:solidFill>
                    <a:srgbClr val="2A82B0"/>
                  </a:solidFill>
                  <a:latin typeface="Verdana" pitchFamily="34" charset="0"/>
                  <a:ea typeface="微软雅黑" panose="020B0503020204020204" pitchFamily="34" charset="-122"/>
                  <a:sym typeface="Verdana" pitchFamily="34" charset="0"/>
                </a:rPr>
                <a:t>粉絲吸納</a:t>
              </a:r>
              <a:endParaRPr lang="en-US" altLang="zh-CN" sz="2133" b="1" dirty="0">
                <a:solidFill>
                  <a:srgbClr val="2A82B0"/>
                </a:solidFill>
                <a:latin typeface="Verdana" pitchFamily="34" charset="0"/>
                <a:ea typeface="微软雅黑" panose="020B0503020204020204" pitchFamily="34" charset="-122"/>
                <a:sym typeface="Verdana" pitchFamily="34" charset="0"/>
              </a:endParaRPr>
            </a:p>
          </p:txBody>
        </p:sp>
      </p:grpSp>
      <p:sp>
        <p:nvSpPr>
          <p:cNvPr id="8197" name="右箭头 28"/>
          <p:cNvSpPr/>
          <p:nvPr/>
        </p:nvSpPr>
        <p:spPr>
          <a:xfrm flipH="1">
            <a:off x="6891445" y="4591051"/>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201" name="Group 21"/>
          <p:cNvGrpSpPr/>
          <p:nvPr/>
        </p:nvGrpSpPr>
        <p:grpSpPr>
          <a:xfrm>
            <a:off x="3816920" y="4190787"/>
            <a:ext cx="2724547" cy="1510244"/>
            <a:chOff x="384528" y="122943"/>
            <a:chExt cx="2044700" cy="1131887"/>
          </a:xfrm>
          <a:solidFill>
            <a:srgbClr val="00B0F0"/>
          </a:solidFill>
        </p:grpSpPr>
        <p:sp>
          <p:nvSpPr>
            <p:cNvPr id="8203" name="圆角矩形 43"/>
            <p:cNvSpPr/>
            <p:nvPr/>
          </p:nvSpPr>
          <p:spPr>
            <a:xfrm>
              <a:off x="384528" y="122943"/>
              <a:ext cx="2044700" cy="1131887"/>
            </a:xfrm>
            <a:prstGeom prst="roundRect">
              <a:avLst>
                <a:gd name="adj" fmla="val 7361"/>
              </a:avLst>
            </a:prstGeom>
            <a:grpFill/>
            <a:ln w="25400" cap="flat" cmpd="sng">
              <a:solidFill>
                <a:schemeClr val="bg1"/>
              </a:solidFill>
              <a:prstDash val="solid"/>
              <a:headEnd type="none" w="med" len="med"/>
              <a:tailEnd type="none" w="med" len="med"/>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05" name="TextBox 45"/>
            <p:cNvSpPr/>
            <p:nvPr/>
          </p:nvSpPr>
          <p:spPr>
            <a:xfrm>
              <a:off x="507311" y="487535"/>
              <a:ext cx="1789112" cy="684129"/>
            </a:xfrm>
            <a:prstGeom prst="rect">
              <a:avLst/>
            </a:prstGeom>
            <a:grpFill/>
            <a:ln w="9525">
              <a:noFill/>
              <a:miter/>
            </a:ln>
          </p:spPr>
          <p:txBody>
            <a:bodyPr>
              <a:spAutoFit/>
            </a:bodyPr>
            <a:lstStyle/>
            <a:p>
              <a:pPr lvl="0" eaLnBrk="1" hangingPunct="1"/>
              <a:r>
                <a:rPr lang="zh-CN" altLang="en-US" sz="1333" b="1" dirty="0" smtClean="0">
                  <a:solidFill>
                    <a:srgbClr val="7F7F7F"/>
                  </a:solidFill>
                  <a:latin typeface="Verdana" pitchFamily="34" charset="0"/>
                  <a:ea typeface="微软雅黑" panose="020B0503020204020204" pitchFamily="34" charset="-122"/>
                  <a:sym typeface="Verdana" pitchFamily="34" charset="0"/>
                </a:rPr>
                <a:t>1.內容是否能讓粉絲轉化（轉化入口接入）；</a:t>
              </a:r>
            </a:p>
            <a:p>
              <a:pPr lvl="0" eaLnBrk="1" hangingPunct="1"/>
              <a:r>
                <a:rPr lang="en-US" altLang="zh-CN" sz="1333" b="1" dirty="0" smtClean="0">
                  <a:solidFill>
                    <a:srgbClr val="7F7F7F"/>
                  </a:solidFill>
                  <a:latin typeface="Verdana" pitchFamily="34" charset="0"/>
                  <a:ea typeface="微软雅黑" panose="020B0503020204020204" pitchFamily="34" charset="-122"/>
                  <a:sym typeface="Verdana" pitchFamily="34" charset="0"/>
                </a:rPr>
                <a:t>2.</a:t>
              </a:r>
              <a:r>
                <a:rPr lang="zh-CN" altLang="en-US" sz="1333" b="1" dirty="0" smtClean="0">
                  <a:solidFill>
                    <a:srgbClr val="7F7F7F"/>
                  </a:solidFill>
                  <a:latin typeface="Verdana" pitchFamily="34" charset="0"/>
                  <a:ea typeface="微软雅黑" panose="020B0503020204020204" pitchFamily="34" charset="-122"/>
                  <a:sym typeface="Verdana" pitchFamily="34" charset="0"/>
                </a:rPr>
                <a:t>加強引導，臨門一腳需要給出強勢引導</a:t>
              </a:r>
              <a:endParaRPr lang="zh-CN" altLang="en-US" sz="1333" b="1" dirty="0">
                <a:solidFill>
                  <a:srgbClr val="7F7F7F"/>
                </a:solidFill>
                <a:latin typeface="Verdana" pitchFamily="34" charset="0"/>
                <a:ea typeface="微软雅黑" panose="020B0503020204020204" pitchFamily="34" charset="-122"/>
                <a:sym typeface="Verdana" pitchFamily="34" charset="0"/>
              </a:endParaRPr>
            </a:p>
          </p:txBody>
        </p:sp>
        <p:sp>
          <p:nvSpPr>
            <p:cNvPr id="8206" name="TextBox 13"/>
            <p:cNvSpPr/>
            <p:nvPr/>
          </p:nvSpPr>
          <p:spPr>
            <a:xfrm>
              <a:off x="495874" y="180435"/>
              <a:ext cx="1241216" cy="315201"/>
            </a:xfrm>
            <a:prstGeom prst="rect">
              <a:avLst/>
            </a:prstGeom>
            <a:grpFill/>
            <a:ln w="9525">
              <a:noFill/>
              <a:miter/>
            </a:ln>
          </p:spPr>
          <p:txBody>
            <a:bodyPr>
              <a:spAutoFit/>
            </a:bodyPr>
            <a:lstStyle/>
            <a:p>
              <a:pPr lvl="0" eaLnBrk="1" hangingPunct="1"/>
              <a:r>
                <a:rPr sz="2133" b="1" dirty="0" err="1" smtClean="0">
                  <a:solidFill>
                    <a:srgbClr val="2A82B0"/>
                  </a:solidFill>
                  <a:latin typeface="Verdana" pitchFamily="34" charset="0"/>
                  <a:ea typeface="微软雅黑" panose="020B0503020204020204" pitchFamily="34" charset="-122"/>
                  <a:sym typeface="Verdana" pitchFamily="34" charset="0"/>
                </a:rPr>
                <a:t>粉絲轉化</a:t>
              </a:r>
              <a:endParaRPr sz="2133" b="1" dirty="0">
                <a:solidFill>
                  <a:srgbClr val="2A82B0"/>
                </a:solidFill>
                <a:latin typeface="Verdana" pitchFamily="34" charset="0"/>
                <a:ea typeface="微软雅黑" panose="020B0503020204020204" pitchFamily="34" charset="-122"/>
                <a:sym typeface="Verdana" pitchFamily="34" charset="0"/>
              </a:endParaRPr>
            </a:p>
          </p:txBody>
        </p:sp>
      </p:grpSp>
      <p:sp>
        <p:nvSpPr>
          <p:cNvPr id="6" name="右箭头 28"/>
          <p:cNvSpPr/>
          <p:nvPr/>
        </p:nvSpPr>
        <p:spPr>
          <a:xfrm flipH="1">
            <a:off x="3042498" y="4569038"/>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Group 21"/>
          <p:cNvGrpSpPr/>
          <p:nvPr/>
        </p:nvGrpSpPr>
        <p:grpSpPr>
          <a:xfrm>
            <a:off x="159320" y="4168773"/>
            <a:ext cx="2724547" cy="1510244"/>
            <a:chOff x="384528" y="122943"/>
            <a:chExt cx="2044700" cy="1131887"/>
          </a:xfrm>
          <a:solidFill>
            <a:srgbClr val="00B0F0"/>
          </a:solidFill>
        </p:grpSpPr>
        <p:sp>
          <p:nvSpPr>
            <p:cNvPr id="8" name="圆角矩形 43"/>
            <p:cNvSpPr/>
            <p:nvPr/>
          </p:nvSpPr>
          <p:spPr>
            <a:xfrm>
              <a:off x="384528" y="122943"/>
              <a:ext cx="2044700" cy="1131887"/>
            </a:xfrm>
            <a:prstGeom prst="roundRect">
              <a:avLst>
                <a:gd name="adj" fmla="val 7361"/>
              </a:avLst>
            </a:prstGeom>
            <a:grpFill/>
            <a:ln w="25400" cap="flat" cmpd="sng">
              <a:solidFill>
                <a:schemeClr val="bg1"/>
              </a:solidFill>
              <a:prstDash val="solid"/>
              <a:headEnd type="none" w="med" len="med"/>
              <a:tailEnd type="none" w="med" len="med"/>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45"/>
            <p:cNvSpPr/>
            <p:nvPr/>
          </p:nvSpPr>
          <p:spPr>
            <a:xfrm>
              <a:off x="507311" y="487535"/>
              <a:ext cx="1789112" cy="684129"/>
            </a:xfrm>
            <a:prstGeom prst="rect">
              <a:avLst/>
            </a:prstGeom>
            <a:grpFill/>
            <a:ln w="9525">
              <a:noFill/>
              <a:miter/>
            </a:ln>
          </p:spPr>
          <p:txBody>
            <a:bodyPr>
              <a:spAutoFit/>
            </a:bodyPr>
            <a:lstStyle/>
            <a:p>
              <a:pPr lvl="0" eaLnBrk="1" hangingPunct="1"/>
              <a:r>
                <a:rPr lang="zh-CN" altLang="en-US" sz="1333" b="1" dirty="0" smtClean="0">
                  <a:solidFill>
                    <a:srgbClr val="7F7F7F"/>
                  </a:solidFill>
                  <a:latin typeface="Verdana" pitchFamily="34" charset="0"/>
                  <a:ea typeface="微软雅黑" panose="020B0503020204020204" pitchFamily="34" charset="-122"/>
                  <a:sym typeface="Verdana" pitchFamily="34" charset="0"/>
                </a:rPr>
                <a:t>1.如何促成兩次、三次、N次的行銷機會；</a:t>
              </a:r>
            </a:p>
            <a:p>
              <a:pPr lvl="0" eaLnBrk="1" hangingPunct="1"/>
              <a:r>
                <a:rPr lang="en-US" altLang="zh-CN" sz="1333" b="1" dirty="0" smtClean="0">
                  <a:solidFill>
                    <a:srgbClr val="7F7F7F"/>
                  </a:solidFill>
                  <a:latin typeface="Verdana" pitchFamily="34" charset="0"/>
                  <a:ea typeface="微软雅黑" panose="020B0503020204020204" pitchFamily="34" charset="-122"/>
                  <a:sym typeface="Verdana" pitchFamily="34" charset="0"/>
                </a:rPr>
                <a:t>2.</a:t>
              </a:r>
              <a:r>
                <a:rPr lang="zh-CN" altLang="en-US" sz="1333" b="1" dirty="0" smtClean="0">
                  <a:solidFill>
                    <a:srgbClr val="7F7F7F"/>
                  </a:solidFill>
                  <a:latin typeface="Verdana" pitchFamily="34" charset="0"/>
                  <a:ea typeface="微软雅黑" panose="020B0503020204020204" pitchFamily="34" charset="-122"/>
                  <a:sym typeface="Verdana" pitchFamily="34" charset="0"/>
                </a:rPr>
                <a:t>怎樣才能把你的粉絲都變成你的口碑行銷傳播者</a:t>
              </a:r>
              <a:endParaRPr lang="zh-CN" altLang="en-US" sz="1333" b="1" dirty="0">
                <a:solidFill>
                  <a:srgbClr val="7F7F7F"/>
                </a:solidFill>
                <a:latin typeface="Verdana" pitchFamily="34" charset="0"/>
                <a:ea typeface="微软雅黑" panose="020B0503020204020204" pitchFamily="34" charset="-122"/>
                <a:sym typeface="Verdana" pitchFamily="34" charset="0"/>
              </a:endParaRPr>
            </a:p>
          </p:txBody>
        </p:sp>
        <p:sp>
          <p:nvSpPr>
            <p:cNvPr id="10" name="TextBox 13"/>
            <p:cNvSpPr/>
            <p:nvPr/>
          </p:nvSpPr>
          <p:spPr>
            <a:xfrm>
              <a:off x="495874" y="180435"/>
              <a:ext cx="1241216" cy="315201"/>
            </a:xfrm>
            <a:prstGeom prst="rect">
              <a:avLst/>
            </a:prstGeom>
            <a:grpFill/>
            <a:ln w="9525">
              <a:noFill/>
              <a:miter/>
            </a:ln>
          </p:spPr>
          <p:txBody>
            <a:bodyPr>
              <a:spAutoFit/>
            </a:bodyPr>
            <a:lstStyle/>
            <a:p>
              <a:pPr lvl="0" eaLnBrk="1" hangingPunct="1"/>
              <a:r>
                <a:rPr sz="2133" b="1" dirty="0" err="1" smtClean="0">
                  <a:solidFill>
                    <a:srgbClr val="2A82B0"/>
                  </a:solidFill>
                  <a:latin typeface="Verdana" pitchFamily="34" charset="0"/>
                  <a:ea typeface="微软雅黑" panose="020B0503020204020204" pitchFamily="34" charset="-122"/>
                  <a:sym typeface="Verdana" pitchFamily="34" charset="0"/>
                </a:rPr>
                <a:t>粉絲維護</a:t>
              </a:r>
              <a:endParaRPr sz="2133" b="1" dirty="0">
                <a:solidFill>
                  <a:srgbClr val="2A82B0"/>
                </a:solidFill>
                <a:latin typeface="Verdana" pitchFamily="34" charset="0"/>
                <a:ea typeface="微软雅黑" panose="020B0503020204020204" pitchFamily="34" charset="-122"/>
                <a:sym typeface="Verdana" pitchFamily="34" charset="0"/>
              </a:endParaRPr>
            </a:p>
          </p:txBody>
        </p:sp>
      </p:grpSp>
    </p:spTree>
    <p:extLst>
      <p:ext uri="{BB962C8B-B14F-4D97-AF65-F5344CB8AC3E}">
        <p14:creationId xmlns:p14="http://schemas.microsoft.com/office/powerpoint/2010/main" val="11042860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107</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一</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微行銷及三大微商平臺</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1"/>
            <a:ext cx="6366933" cy="461665"/>
          </a:xfrm>
          <a:prstGeom prst="rect">
            <a:avLst/>
          </a:prstGeom>
          <a:noFill/>
          <a:ln w="9525">
            <a:noFill/>
            <a:miter/>
          </a:ln>
        </p:spPr>
        <p:txBody>
          <a:bodyPr vert="horz" wrap="square" anchor="t">
            <a:spAutoFit/>
          </a:bodyPr>
          <a:lstStyle/>
          <a:p>
            <a:pPr lvl="0"/>
            <a:r>
              <a:rPr lang="zh-CN" altLang="en-US" sz="2400" dirty="0" smtClean="0">
                <a:solidFill>
                  <a:srgbClr val="000000"/>
                </a:solidFill>
                <a:latin typeface="Segoe UI" charset="0"/>
                <a:ea typeface="微软雅黑" panose="020B0503020204020204" pitchFamily="34" charset="-122"/>
                <a:cs typeface="+mn-ea"/>
              </a:rPr>
              <a:t>三大微商平臺</a:t>
            </a:r>
            <a:endParaRPr lang="zh-CN" altLang="en-US" sz="2400" dirty="0">
              <a:solidFill>
                <a:srgbClr val="000000"/>
              </a:solidFill>
              <a:latin typeface="Segoe UI" charset="0"/>
              <a:ea typeface="微软雅黑" panose="020B0503020204020204" pitchFamily="34" charset="-122"/>
              <a:cs typeface="+mn-ea"/>
            </a:endParaRPr>
          </a:p>
        </p:txBody>
      </p:sp>
      <p:grpSp>
        <p:nvGrpSpPr>
          <p:cNvPr id="7192" name="组合 7191"/>
          <p:cNvGrpSpPr/>
          <p:nvPr/>
        </p:nvGrpSpPr>
        <p:grpSpPr>
          <a:xfrm>
            <a:off x="1295401" y="2123017"/>
            <a:ext cx="3071284" cy="1013883"/>
            <a:chOff x="0" y="0"/>
            <a:chExt cx="1451" cy="494"/>
          </a:xfrm>
        </p:grpSpPr>
        <p:grpSp>
          <p:nvGrpSpPr>
            <p:cNvPr id="7193" name="组合 7192"/>
            <p:cNvGrpSpPr/>
            <p:nvPr/>
          </p:nvGrpSpPr>
          <p:grpSpPr>
            <a:xfrm>
              <a:off x="0" y="0"/>
              <a:ext cx="1451" cy="453"/>
              <a:chOff x="0" y="0"/>
              <a:chExt cx="1800225" cy="468312"/>
            </a:xfrm>
          </p:grpSpPr>
          <p:sp>
            <p:nvSpPr>
              <p:cNvPr id="7194"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95"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96" name="Text Box 229"/>
            <p:cNvSpPr txBox="1"/>
            <p:nvPr/>
          </p:nvSpPr>
          <p:spPr>
            <a:xfrm>
              <a:off x="293" y="139"/>
              <a:ext cx="863" cy="160"/>
            </a:xfrm>
            <a:prstGeom prst="rect">
              <a:avLst/>
            </a:prstGeom>
            <a:noFill/>
            <a:ln w="9525">
              <a:noFill/>
              <a:miter/>
            </a:ln>
          </p:spPr>
          <p:txBody>
            <a:bodyPr wrap="none" lIns="0" tIns="0" rIns="0" bIns="0">
              <a:spAutoFit/>
            </a:bodyPr>
            <a:lstStyle/>
            <a:p>
              <a:pPr lvl="0" algn="ctr"/>
              <a:r>
                <a:rPr lang="zh-CN" altLang="en-US" sz="2133" dirty="0">
                  <a:solidFill>
                    <a:schemeClr val="bg1"/>
                  </a:solidFill>
                  <a:latin typeface="微软雅黑" panose="020B0503020204020204" pitchFamily="34" charset="-122"/>
                  <a:ea typeface="微软雅黑" panose="020B0503020204020204" pitchFamily="34" charset="-122"/>
                </a:rPr>
                <a:t>微店</a:t>
              </a:r>
              <a:r>
                <a:rPr lang="en-US" altLang="zh-CN" sz="2133" dirty="0" smtClean="0">
                  <a:solidFill>
                    <a:schemeClr val="bg1"/>
                  </a:solidFill>
                  <a:latin typeface="微软雅黑" panose="020B0503020204020204" pitchFamily="34" charset="-122"/>
                  <a:ea typeface="微软雅黑" panose="020B0503020204020204" pitchFamily="34" charset="-122"/>
                </a:rPr>
                <a:t>(</a:t>
              </a:r>
              <a:r>
                <a:rPr lang="zh-CN" altLang="en-US" sz="2133" dirty="0" smtClean="0">
                  <a:solidFill>
                    <a:schemeClr val="bg1"/>
                  </a:solidFill>
                  <a:latin typeface="微软雅黑" panose="020B0503020204020204" pitchFamily="34" charset="-122"/>
                  <a:ea typeface="微软雅黑" panose="020B0503020204020204" pitchFamily="34" charset="-122"/>
                </a:rPr>
                <a:t>口袋購物</a:t>
              </a:r>
              <a:r>
                <a:rPr lang="en-US" altLang="zh-CN" sz="2133" dirty="0" smtClean="0">
                  <a:solidFill>
                    <a:schemeClr val="bg1"/>
                  </a:solidFill>
                  <a:latin typeface="微软雅黑" panose="020B0503020204020204" pitchFamily="34" charset="-122"/>
                  <a:ea typeface="微软雅黑" panose="020B0503020204020204" pitchFamily="34" charset="-122"/>
                </a:rPr>
                <a:t>)</a:t>
              </a:r>
              <a:endParaRPr lang="en-US" altLang="zh-CN" sz="2133" dirty="0">
                <a:solidFill>
                  <a:schemeClr val="bg1"/>
                </a:solidFill>
                <a:latin typeface="微软雅黑" panose="020B0503020204020204" pitchFamily="34" charset="-122"/>
                <a:ea typeface="微软雅黑" panose="020B0503020204020204" pitchFamily="34" charset="-122"/>
              </a:endParaRPr>
            </a:p>
          </p:txBody>
        </p:sp>
        <p:sp>
          <p:nvSpPr>
            <p:cNvPr id="7197"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1390651" y="3140711"/>
            <a:ext cx="2825749" cy="2842683"/>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7183" name="组合 7182"/>
          <p:cNvGrpSpPr/>
          <p:nvPr/>
        </p:nvGrpSpPr>
        <p:grpSpPr>
          <a:xfrm>
            <a:off x="4751917" y="2123017"/>
            <a:ext cx="3071283" cy="1013883"/>
            <a:chOff x="0" y="0"/>
            <a:chExt cx="1451" cy="494"/>
          </a:xfrm>
        </p:grpSpPr>
        <p:grpSp>
          <p:nvGrpSpPr>
            <p:cNvPr id="7184" name="组合 7183"/>
            <p:cNvGrpSpPr/>
            <p:nvPr/>
          </p:nvGrpSpPr>
          <p:grpSpPr>
            <a:xfrm>
              <a:off x="0" y="0"/>
              <a:ext cx="1451" cy="453"/>
              <a:chOff x="0" y="0"/>
              <a:chExt cx="1800225" cy="468312"/>
            </a:xfrm>
          </p:grpSpPr>
          <p:sp>
            <p:nvSpPr>
              <p:cNvPr id="7185"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86"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87" name="Text Box 229"/>
            <p:cNvSpPr txBox="1"/>
            <p:nvPr/>
          </p:nvSpPr>
          <p:spPr>
            <a:xfrm>
              <a:off x="423" y="139"/>
              <a:ext cx="604" cy="160"/>
            </a:xfrm>
            <a:prstGeom prst="rect">
              <a:avLst/>
            </a:prstGeom>
            <a:noFill/>
            <a:ln w="9525">
              <a:noFill/>
              <a:miter/>
            </a:ln>
          </p:spPr>
          <p:txBody>
            <a:bodyPr wrap="none" lIns="0" tIns="0" rIns="0" bIns="0">
              <a:spAutoFit/>
            </a:bodyPr>
            <a:lstStyle/>
            <a:p>
              <a:pPr lvl="0" algn="ctr"/>
              <a:r>
                <a:rPr lang="zh-CN" altLang="en-US" sz="2133" dirty="0">
                  <a:solidFill>
                    <a:schemeClr val="bg1"/>
                  </a:solidFill>
                  <a:latin typeface="微软雅黑" panose="020B0503020204020204" pitchFamily="34" charset="-122"/>
                  <a:ea typeface="微软雅黑" panose="020B0503020204020204" pitchFamily="34" charset="-122"/>
                </a:rPr>
                <a:t>微盟</a:t>
              </a:r>
              <a:r>
                <a:rPr lang="en-US" altLang="zh-CN" sz="2133" dirty="0">
                  <a:solidFill>
                    <a:schemeClr val="bg1"/>
                  </a:solidFill>
                  <a:latin typeface="微软雅黑" panose="020B0503020204020204" pitchFamily="34" charset="-122"/>
                  <a:ea typeface="微软雅黑" panose="020B0503020204020204" pitchFamily="34" charset="-122"/>
                </a:rPr>
                <a:t>(</a:t>
              </a:r>
              <a:r>
                <a:rPr lang="zh-CN" altLang="en-US" sz="2133" dirty="0">
                  <a:solidFill>
                    <a:schemeClr val="bg1"/>
                  </a:solidFill>
                  <a:latin typeface="微软雅黑" panose="020B0503020204020204" pitchFamily="34" charset="-122"/>
                  <a:ea typeface="微软雅黑" panose="020B0503020204020204" pitchFamily="34" charset="-122"/>
                </a:rPr>
                <a:t>萌店</a:t>
              </a:r>
              <a:r>
                <a:rPr lang="en-US" altLang="zh-CN" sz="2133" dirty="0">
                  <a:solidFill>
                    <a:schemeClr val="bg1"/>
                  </a:solidFill>
                  <a:latin typeface="微软雅黑" panose="020B0503020204020204" pitchFamily="34" charset="-122"/>
                  <a:ea typeface="微软雅黑" panose="020B0503020204020204" pitchFamily="34" charset="-122"/>
                </a:rPr>
                <a:t>)</a:t>
              </a:r>
            </a:p>
          </p:txBody>
        </p:sp>
        <p:sp>
          <p:nvSpPr>
            <p:cNvPr id="7188"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71" name="AutoShape 196"/>
          <p:cNvSpPr/>
          <p:nvPr/>
        </p:nvSpPr>
        <p:spPr>
          <a:xfrm>
            <a:off x="4847167" y="3179657"/>
            <a:ext cx="2825751" cy="2842683"/>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7177" name="组合 7176"/>
          <p:cNvGrpSpPr/>
          <p:nvPr/>
        </p:nvGrpSpPr>
        <p:grpSpPr>
          <a:xfrm>
            <a:off x="8206317" y="2084918"/>
            <a:ext cx="3071283" cy="1001183"/>
            <a:chOff x="0" y="0"/>
            <a:chExt cx="1451" cy="488"/>
          </a:xfrm>
        </p:grpSpPr>
        <p:grpSp>
          <p:nvGrpSpPr>
            <p:cNvPr id="7178" name="组合 7177"/>
            <p:cNvGrpSpPr/>
            <p:nvPr/>
          </p:nvGrpSpPr>
          <p:grpSpPr>
            <a:xfrm>
              <a:off x="0" y="0"/>
              <a:ext cx="1451" cy="453"/>
              <a:chOff x="0" y="0"/>
              <a:chExt cx="1800225" cy="468312"/>
            </a:xfrm>
          </p:grpSpPr>
          <p:sp>
            <p:nvSpPr>
              <p:cNvPr id="7179"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80"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81" name="Text Box 229"/>
            <p:cNvSpPr txBox="1"/>
            <p:nvPr/>
          </p:nvSpPr>
          <p:spPr>
            <a:xfrm>
              <a:off x="401" y="139"/>
              <a:ext cx="648" cy="160"/>
            </a:xfrm>
            <a:prstGeom prst="rect">
              <a:avLst/>
            </a:prstGeom>
            <a:noFill/>
            <a:ln w="9525">
              <a:noFill/>
              <a:miter/>
            </a:ln>
          </p:spPr>
          <p:txBody>
            <a:bodyPr wrap="none" lIns="0" tIns="0" rIns="0" bIns="0">
              <a:spAutoFit/>
            </a:bodyPr>
            <a:lstStyle/>
            <a:p>
              <a:pPr lvl="0" algn="ctr"/>
              <a:r>
                <a:rPr lang="zh-CN" altLang="en-US" sz="2133" dirty="0" smtClean="0">
                  <a:solidFill>
                    <a:schemeClr val="bg1"/>
                  </a:solidFill>
                  <a:latin typeface="微软雅黑" panose="020B0503020204020204" pitchFamily="34" charset="-122"/>
                  <a:ea typeface="微软雅黑" panose="020B0503020204020204" pitchFamily="34" charset="-122"/>
                </a:rPr>
                <a:t>有贊微商城</a:t>
              </a:r>
              <a:endParaRPr lang="zh-CN" altLang="en-US" sz="2133" dirty="0">
                <a:solidFill>
                  <a:schemeClr val="bg1"/>
                </a:solidFill>
                <a:latin typeface="微软雅黑" panose="020B0503020204020204" pitchFamily="34" charset="-122"/>
                <a:ea typeface="微软雅黑" panose="020B0503020204020204" pitchFamily="34" charset="-122"/>
              </a:endParaRPr>
            </a:p>
          </p:txBody>
        </p:sp>
        <p:sp>
          <p:nvSpPr>
            <p:cNvPr id="7182" name="AutoShape 222"/>
            <p:cNvSpPr/>
            <p:nvPr/>
          </p:nvSpPr>
          <p:spPr>
            <a:xfrm>
              <a:off x="45" y="441"/>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74" name="AutoShape 196"/>
          <p:cNvSpPr/>
          <p:nvPr/>
        </p:nvSpPr>
        <p:spPr>
          <a:xfrm>
            <a:off x="8304108" y="3139864"/>
            <a:ext cx="2823633" cy="2842683"/>
          </a:xfrm>
          <a:prstGeom prst="roundRect">
            <a:avLst>
              <a:gd name="adj" fmla="val 3727"/>
            </a:avLst>
          </a:prstGeom>
          <a:solidFill>
            <a:srgbClr val="C0C0C0">
              <a:alpha val="28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1720851" y="3369734"/>
            <a:ext cx="2093383" cy="2298578"/>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微店是移動端的一個開店app，口袋購物開發的。下載微店軟體註冊後就可以在微店發佈商品。微信可以直接分享自己店鋪，或者商品的網址連結。</a:t>
            </a:r>
            <a:endParaRPr lang="ko-KR" altLang="en-US" sz="1867" dirty="0">
              <a:solidFill>
                <a:schemeClr val="bg1"/>
              </a:solidFill>
              <a:latin typeface="微软雅黑" panose="020B0503020204020204" pitchFamily="34" charset="-122"/>
              <a:ea typeface="微软雅黑" panose="020B0503020204020204" pitchFamily="34" charset="-122"/>
            </a:endParaRPr>
          </a:p>
        </p:txBody>
      </p:sp>
      <p:sp>
        <p:nvSpPr>
          <p:cNvPr id="6" name="Text Box 228"/>
          <p:cNvSpPr txBox="1"/>
          <p:nvPr/>
        </p:nvSpPr>
        <p:spPr>
          <a:xfrm>
            <a:off x="5238751" y="3252047"/>
            <a:ext cx="2093383" cy="2585901"/>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萌店是面向個人的手機開店APP，通過人人開店、人人分銷的模式，幫企業分銷。萌店旗下全球購是首家基於“移動社交+眾籌分</a:t>
            </a:r>
          </a:p>
          <a:p>
            <a:pPr lvl="0" algn="ctr"/>
            <a:r>
              <a:rPr lang="zh-CN" altLang="en-US" sz="1867" dirty="0" smtClean="0">
                <a:latin typeface="微软雅黑" panose="020B0503020204020204" pitchFamily="34" charset="-122"/>
                <a:ea typeface="微软雅黑" panose="020B0503020204020204" pitchFamily="34" charset="-122"/>
              </a:rPr>
              <a:t>銷” 的全球購平臺，聚合2000萬+萌主。</a:t>
            </a:r>
            <a:endParaRPr lang="ko-KR" altLang="en-US" sz="1867" dirty="0">
              <a:solidFill>
                <a:schemeClr val="bg1"/>
              </a:solidFill>
              <a:latin typeface="微软雅黑" panose="020B0503020204020204" pitchFamily="34" charset="-122"/>
              <a:ea typeface="微软雅黑" panose="020B0503020204020204" pitchFamily="34" charset="-122"/>
            </a:endParaRPr>
          </a:p>
        </p:txBody>
      </p:sp>
      <p:sp>
        <p:nvSpPr>
          <p:cNvPr id="7" name="Text Box 228"/>
          <p:cNvSpPr txBox="1"/>
          <p:nvPr/>
        </p:nvSpPr>
        <p:spPr>
          <a:xfrm>
            <a:off x="8467513" y="3326554"/>
            <a:ext cx="2519680" cy="2873222"/>
          </a:xfrm>
          <a:prstGeom prst="rect">
            <a:avLst/>
          </a:prstGeom>
          <a:noFill/>
          <a:ln w="9525">
            <a:noFill/>
            <a:miter/>
          </a:ln>
        </p:spPr>
        <p:txBody>
          <a:bodyPr wrap="square" lIns="0" tIns="0" rIns="0" bIns="0">
            <a:spAutoFit/>
          </a:bodyPr>
          <a:lstStyle/>
          <a:p>
            <a:pPr lvl="0" algn="ctr"/>
            <a:r>
              <a:rPr sz="1867" dirty="0" smtClean="0">
                <a:latin typeface="微软雅黑" panose="020B0503020204020204" pitchFamily="34" charset="-122"/>
                <a:ea typeface="微软雅黑" panose="020B0503020204020204" pitchFamily="34" charset="-122"/>
              </a:rPr>
              <a:t>有贊為商家在微信、微博上提供一套店鋪交易系統和粉絲經營行銷平臺，包含：消息、客戶、店鋪、訂單、促銷、行銷、資料分析等模組。商戶只需要美工完成店鋪裝修，即可擁有小而美或者高大上的微商城。</a:t>
            </a:r>
            <a:endParaRPr sz="1867"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928188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108</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二</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微盟跨境電商介紹</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420564"/>
          </a:xfrm>
          <a:prstGeom prst="rect">
            <a:avLst/>
          </a:prstGeom>
          <a:noFill/>
          <a:ln w="9525">
            <a:noFill/>
            <a:miter/>
          </a:ln>
        </p:spPr>
        <p:txBody>
          <a:bodyPr vert="horz" wrap="square" anchor="t">
            <a:spAutoFit/>
          </a:bodyPr>
          <a:lstStyle/>
          <a:p>
            <a:pPr lvl="0"/>
            <a:r>
              <a:rPr lang="zh-CN" altLang="en-US" sz="2133" dirty="0" smtClean="0">
                <a:solidFill>
                  <a:srgbClr val="000000"/>
                </a:solidFill>
                <a:latin typeface="Segoe UI" charset="0"/>
                <a:ea typeface="微软雅黑" panose="020B0503020204020204" pitchFamily="34" charset="-122"/>
                <a:cs typeface="+mn-ea"/>
              </a:rPr>
              <a:t>微盟跨境電商</a:t>
            </a:r>
            <a:r>
              <a:rPr lang="en-US" altLang="zh-CN" sz="2133" dirty="0" smtClean="0">
                <a:solidFill>
                  <a:srgbClr val="000000"/>
                </a:solidFill>
                <a:latin typeface="Segoe UI" charset="0"/>
                <a:ea typeface="微软雅黑" panose="020B0503020204020204" pitchFamily="34" charset="-122"/>
                <a:cs typeface="+mn-ea"/>
              </a:rPr>
              <a:t>-</a:t>
            </a:r>
            <a:r>
              <a:rPr lang="zh-CN" altLang="en-US" sz="2133" dirty="0" smtClean="0">
                <a:solidFill>
                  <a:srgbClr val="000000"/>
                </a:solidFill>
                <a:latin typeface="Segoe UI" charset="0"/>
                <a:ea typeface="微软雅黑" panose="020B0503020204020204" pitchFamily="34" charset="-122"/>
                <a:cs typeface="+mn-ea"/>
              </a:rPr>
              <a:t>萌店簡介</a:t>
            </a:r>
            <a:endParaRPr lang="zh-CN" altLang="en-US" sz="2133" dirty="0">
              <a:solidFill>
                <a:srgbClr val="000000"/>
              </a:solidFill>
              <a:latin typeface="Segoe UI" charset="0"/>
              <a:ea typeface="微软雅黑" panose="020B0503020204020204" pitchFamily="34" charset="-122"/>
              <a:cs typeface="+mn-ea"/>
            </a:endParaRPr>
          </a:p>
        </p:txBody>
      </p:sp>
      <p:grpSp>
        <p:nvGrpSpPr>
          <p:cNvPr id="7192" name="组合 7191"/>
          <p:cNvGrpSpPr/>
          <p:nvPr/>
        </p:nvGrpSpPr>
        <p:grpSpPr>
          <a:xfrm>
            <a:off x="817034" y="2027344"/>
            <a:ext cx="3071284" cy="1013883"/>
            <a:chOff x="0" y="0"/>
            <a:chExt cx="1451" cy="494"/>
          </a:xfrm>
        </p:grpSpPr>
        <p:grpSp>
          <p:nvGrpSpPr>
            <p:cNvPr id="7193" name="组合 7192"/>
            <p:cNvGrpSpPr/>
            <p:nvPr/>
          </p:nvGrpSpPr>
          <p:grpSpPr>
            <a:xfrm>
              <a:off x="0" y="0"/>
              <a:ext cx="1451" cy="453"/>
              <a:chOff x="0" y="0"/>
              <a:chExt cx="1800225" cy="468312"/>
            </a:xfrm>
          </p:grpSpPr>
          <p:sp>
            <p:nvSpPr>
              <p:cNvPr id="7194"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95"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96" name="Text Box 229"/>
            <p:cNvSpPr txBox="1"/>
            <p:nvPr/>
          </p:nvSpPr>
          <p:spPr>
            <a:xfrm>
              <a:off x="142" y="139"/>
              <a:ext cx="1166" cy="160"/>
            </a:xfrm>
            <a:prstGeom prst="rect">
              <a:avLst/>
            </a:prstGeom>
            <a:noFill/>
            <a:ln w="9525">
              <a:noFill/>
              <a:miter/>
            </a:ln>
          </p:spPr>
          <p:txBody>
            <a:bodyPr wrap="none" lIns="0" tIns="0" rIns="0" bIns="0">
              <a:spAutoFit/>
            </a:bodyPr>
            <a:lstStyle/>
            <a:p>
              <a:pPr lvl="0" algn="ctr"/>
              <a:r>
                <a:rPr sz="2133" b="1" dirty="0" err="1" smtClean="0">
                  <a:solidFill>
                    <a:srgbClr val="FF0000"/>
                  </a:solidFill>
                  <a:latin typeface="黑体" charset="0"/>
                  <a:ea typeface="黑体" charset="0"/>
                </a:rPr>
                <a:t>萌店開啟買賣新時代</a:t>
              </a:r>
              <a:endParaRPr sz="2133" b="1" dirty="0">
                <a:solidFill>
                  <a:srgbClr val="FF0000"/>
                </a:solidFill>
                <a:latin typeface="黑体" charset="0"/>
                <a:ea typeface="黑体" charset="0"/>
              </a:endParaRPr>
            </a:p>
          </p:txBody>
        </p:sp>
        <p:sp>
          <p:nvSpPr>
            <p:cNvPr id="7197"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912284" y="3140711"/>
            <a:ext cx="2825749" cy="2842683"/>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7177" name="组合 7176"/>
          <p:cNvGrpSpPr/>
          <p:nvPr/>
        </p:nvGrpSpPr>
        <p:grpSpPr>
          <a:xfrm>
            <a:off x="8110644" y="2084918"/>
            <a:ext cx="3071283" cy="1001183"/>
            <a:chOff x="0" y="0"/>
            <a:chExt cx="1451" cy="488"/>
          </a:xfrm>
        </p:grpSpPr>
        <p:grpSp>
          <p:nvGrpSpPr>
            <p:cNvPr id="7178" name="组合 7177"/>
            <p:cNvGrpSpPr/>
            <p:nvPr/>
          </p:nvGrpSpPr>
          <p:grpSpPr>
            <a:xfrm>
              <a:off x="0" y="0"/>
              <a:ext cx="1451" cy="453"/>
              <a:chOff x="0" y="0"/>
              <a:chExt cx="1800225" cy="468312"/>
            </a:xfrm>
          </p:grpSpPr>
          <p:sp>
            <p:nvSpPr>
              <p:cNvPr id="7179"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80"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81" name="Text Box 229"/>
            <p:cNvSpPr txBox="1"/>
            <p:nvPr/>
          </p:nvSpPr>
          <p:spPr>
            <a:xfrm>
              <a:off x="206" y="92"/>
              <a:ext cx="1036" cy="320"/>
            </a:xfrm>
            <a:prstGeom prst="rect">
              <a:avLst/>
            </a:prstGeom>
            <a:noFill/>
            <a:ln w="9525">
              <a:noFill/>
              <a:miter/>
            </a:ln>
          </p:spPr>
          <p:txBody>
            <a:bodyPr wrap="none" lIns="0" tIns="0" rIns="0" bIns="0">
              <a:spAutoFit/>
            </a:bodyPr>
            <a:lstStyle/>
            <a:p>
              <a:pPr lvl="0" algn="ctr"/>
              <a:r>
                <a:rPr lang="zh-CN" altLang="en-US" sz="2133" b="1" dirty="0" smtClean="0">
                  <a:solidFill>
                    <a:srgbClr val="FF0000"/>
                  </a:solidFill>
                  <a:latin typeface="黑体" charset="0"/>
                  <a:ea typeface="黑体" charset="0"/>
                </a:rPr>
                <a:t>萌店全球購</a:t>
              </a:r>
            </a:p>
            <a:p>
              <a:pPr lvl="0" algn="ctr"/>
              <a:r>
                <a:rPr lang="zh-CN" altLang="en-US" sz="2133" b="1" dirty="0" smtClean="0">
                  <a:solidFill>
                    <a:srgbClr val="FF0000"/>
                  </a:solidFill>
                  <a:latin typeface="黑体" charset="0"/>
                  <a:ea typeface="黑体" charset="0"/>
                </a:rPr>
                <a:t>跨境電商行銷利器</a:t>
              </a:r>
              <a:endParaRPr lang="zh-CN" altLang="en-US" sz="2133" b="1" dirty="0">
                <a:solidFill>
                  <a:srgbClr val="FF0000"/>
                </a:solidFill>
                <a:latin typeface="黑体" charset="0"/>
                <a:ea typeface="黑体" charset="0"/>
              </a:endParaRPr>
            </a:p>
          </p:txBody>
        </p:sp>
        <p:sp>
          <p:nvSpPr>
            <p:cNvPr id="7182" name="AutoShape 222"/>
            <p:cNvSpPr/>
            <p:nvPr/>
          </p:nvSpPr>
          <p:spPr>
            <a:xfrm>
              <a:off x="45" y="441"/>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74" name="AutoShape 196"/>
          <p:cNvSpPr/>
          <p:nvPr/>
        </p:nvSpPr>
        <p:spPr>
          <a:xfrm>
            <a:off x="8208434" y="3235537"/>
            <a:ext cx="2823633" cy="2842683"/>
          </a:xfrm>
          <a:prstGeom prst="roundRect">
            <a:avLst>
              <a:gd name="adj" fmla="val 3727"/>
            </a:avLst>
          </a:prstGeom>
          <a:solidFill>
            <a:srgbClr val="C0C0C0">
              <a:alpha val="28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980440" y="3405294"/>
            <a:ext cx="2653453" cy="2298578"/>
          </a:xfrm>
          <a:prstGeom prst="rect">
            <a:avLst/>
          </a:prstGeom>
          <a:noFill/>
          <a:ln w="9525">
            <a:noFill/>
            <a:miter/>
          </a:ln>
        </p:spPr>
        <p:txBody>
          <a:bodyPr wrap="square"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萌店，面向個人的手機開店APP，目前也是國內最大的微商開店平臺，通過人人開店、人人分銷的模式説明企業分銷。通過平臺解決貨源，交易機制、信任機制以及消費者保障等核心交易問題。</a:t>
            </a:r>
            <a:endParaRPr lang="zh-CN" altLang="en-US" sz="1867" dirty="0">
              <a:latin typeface="微软雅黑" panose="020B0503020204020204" pitchFamily="34" charset="-122"/>
              <a:ea typeface="微软雅黑" panose="020B0503020204020204" pitchFamily="34" charset="-122"/>
            </a:endParaRPr>
          </a:p>
        </p:txBody>
      </p:sp>
      <p:sp>
        <p:nvSpPr>
          <p:cNvPr id="7" name="Text Box 228"/>
          <p:cNvSpPr txBox="1"/>
          <p:nvPr/>
        </p:nvSpPr>
        <p:spPr>
          <a:xfrm>
            <a:off x="8371840" y="3709247"/>
            <a:ext cx="2519680" cy="2011256"/>
          </a:xfrm>
          <a:prstGeom prst="rect">
            <a:avLst/>
          </a:prstGeom>
          <a:noFill/>
          <a:ln w="9525">
            <a:noFill/>
            <a:miter/>
          </a:ln>
        </p:spPr>
        <p:txBody>
          <a:bodyPr wrap="square" lIns="0" tIns="0" rIns="0" bIns="0">
            <a:spAutoFit/>
          </a:bodyPr>
          <a:lstStyle/>
          <a:p>
            <a:pPr lvl="0" algn="ctr"/>
            <a:r>
              <a:rPr sz="1867" dirty="0" err="1" smtClean="0">
                <a:latin typeface="微软雅黑" panose="020B0503020204020204" pitchFamily="34" charset="-122"/>
                <a:ea typeface="微软雅黑" panose="020B0503020204020204" pitchFamily="34" charset="-122"/>
              </a:rPr>
              <a:t>萌店旗下全球購是首家基於“移動社交+眾籌分</a:t>
            </a:r>
            <a:endParaRPr sz="1867" dirty="0" smtClean="0">
              <a:latin typeface="微软雅黑" panose="020B0503020204020204" pitchFamily="34" charset="-122"/>
              <a:ea typeface="微软雅黑" panose="020B0503020204020204" pitchFamily="34" charset="-122"/>
            </a:endParaRPr>
          </a:p>
          <a:p>
            <a:pPr lvl="0" algn="ctr"/>
            <a:r>
              <a:rPr sz="1867" dirty="0" smtClean="0">
                <a:latin typeface="微软雅黑" panose="020B0503020204020204" pitchFamily="34" charset="-122"/>
                <a:ea typeface="微软雅黑" panose="020B0503020204020204" pitchFamily="34" charset="-122"/>
              </a:rPr>
              <a:t>銷” 的全優購平臺，聚合2000萬+萌主， </a:t>
            </a:r>
            <a:r>
              <a:rPr sz="1867" dirty="0" err="1" smtClean="0">
                <a:latin typeface="微软雅黑" panose="020B0503020204020204" pitchFamily="34" charset="-122"/>
                <a:ea typeface="微软雅黑" panose="020B0503020204020204" pitchFamily="34" charset="-122"/>
              </a:rPr>
              <a:t>為全</a:t>
            </a:r>
            <a:endParaRPr sz="1867" dirty="0" smtClean="0">
              <a:latin typeface="微软雅黑" panose="020B0503020204020204" pitchFamily="34" charset="-122"/>
              <a:ea typeface="微软雅黑" panose="020B0503020204020204" pitchFamily="34" charset="-122"/>
            </a:endParaRPr>
          </a:p>
          <a:p>
            <a:pPr lvl="0" algn="ctr"/>
            <a:r>
              <a:rPr sz="1867" dirty="0" err="1" smtClean="0">
                <a:latin typeface="微软雅黑" panose="020B0503020204020204" pitchFamily="34" charset="-122"/>
                <a:ea typeface="微软雅黑" panose="020B0503020204020204" pitchFamily="34" charset="-122"/>
              </a:rPr>
              <a:t>球優品搶佔萬億藍海新市場</a:t>
            </a:r>
            <a:r>
              <a:rPr sz="1867" dirty="0" smtClean="0">
                <a:latin typeface="微软雅黑" panose="020B0503020204020204" pitchFamily="34" charset="-122"/>
                <a:ea typeface="微软雅黑" panose="020B0503020204020204" pitchFamily="34" charset="-122"/>
              </a:rPr>
              <a:t>！</a:t>
            </a:r>
            <a:endParaRPr sz="1867" dirty="0">
              <a:latin typeface="微软雅黑" panose="020B0503020204020204" pitchFamily="34" charset="-122"/>
              <a:ea typeface="微软雅黑" panose="020B0503020204020204" pitchFamily="34" charset="-122"/>
            </a:endParaRPr>
          </a:p>
        </p:txBody>
      </p:sp>
      <p:pic>
        <p:nvPicPr>
          <p:cNvPr id="2" name="图片 1" descr="QQ图片20160125152938"/>
          <p:cNvPicPr>
            <a:picLocks noChangeAspect="1"/>
          </p:cNvPicPr>
          <p:nvPr/>
        </p:nvPicPr>
        <p:blipFill>
          <a:blip r:embed="rId2"/>
          <a:stretch>
            <a:fillRect/>
          </a:stretch>
        </p:blipFill>
        <p:spPr>
          <a:xfrm>
            <a:off x="4299374" y="1749214"/>
            <a:ext cx="3593253" cy="4698153"/>
          </a:xfrm>
          <a:prstGeom prst="rect">
            <a:avLst/>
          </a:prstGeom>
        </p:spPr>
      </p:pic>
    </p:spTree>
    <p:extLst>
      <p:ext uri="{BB962C8B-B14F-4D97-AF65-F5344CB8AC3E}">
        <p14:creationId xmlns:p14="http://schemas.microsoft.com/office/powerpoint/2010/main" val="40001850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109</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二</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微盟跨境電商介紹</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420564"/>
          </a:xfrm>
          <a:prstGeom prst="rect">
            <a:avLst/>
          </a:prstGeom>
          <a:noFill/>
          <a:ln w="9525">
            <a:noFill/>
            <a:miter/>
          </a:ln>
        </p:spPr>
        <p:txBody>
          <a:bodyPr vert="horz" wrap="square" anchor="t">
            <a:spAutoFit/>
          </a:bodyPr>
          <a:lstStyle/>
          <a:p>
            <a:pPr lvl="0"/>
            <a:r>
              <a:rPr lang="zh-CN" altLang="en-US" sz="2133" dirty="0" smtClean="0">
                <a:solidFill>
                  <a:srgbClr val="000000"/>
                </a:solidFill>
                <a:latin typeface="Segoe UI" charset="0"/>
                <a:ea typeface="微软雅黑" panose="020B0503020204020204" pitchFamily="34" charset="-122"/>
                <a:sym typeface="Segoe UI" charset="0"/>
              </a:rPr>
              <a:t>微盟跨境電商</a:t>
            </a:r>
            <a:r>
              <a:rPr lang="en-US" altLang="zh-CN" sz="2133" dirty="0" smtClean="0">
                <a:solidFill>
                  <a:srgbClr val="000000"/>
                </a:solidFill>
                <a:latin typeface="Segoe UI" charset="0"/>
                <a:ea typeface="微软雅黑" panose="020B0503020204020204" pitchFamily="34" charset="-122"/>
                <a:sym typeface="Segoe UI" charset="0"/>
              </a:rPr>
              <a:t>-</a:t>
            </a:r>
            <a:r>
              <a:rPr lang="zh-CN" altLang="en-US" sz="2133" dirty="0" smtClean="0">
                <a:solidFill>
                  <a:srgbClr val="000000"/>
                </a:solidFill>
                <a:latin typeface="Segoe UI" charset="0"/>
                <a:ea typeface="微软雅黑" panose="020B0503020204020204" pitchFamily="34" charset="-122"/>
                <a:sym typeface="Segoe UI" charset="0"/>
              </a:rPr>
              <a:t>萌店歷程</a:t>
            </a:r>
            <a:endParaRPr lang="zh-CN" altLang="en-US" sz="2133" dirty="0">
              <a:solidFill>
                <a:srgbClr val="000000"/>
              </a:solidFill>
              <a:latin typeface="Segoe UI" charset="0"/>
              <a:ea typeface="微软雅黑" panose="020B0503020204020204" pitchFamily="34" charset="-122"/>
              <a:cs typeface="+mn-ea"/>
              <a:sym typeface="Segoe UI" charset="0"/>
            </a:endParaRPr>
          </a:p>
        </p:txBody>
      </p:sp>
      <p:pic>
        <p:nvPicPr>
          <p:cNvPr id="6" name="图片 5" descr="趋势图"/>
          <p:cNvPicPr>
            <a:picLocks noChangeAspect="1"/>
          </p:cNvPicPr>
          <p:nvPr/>
        </p:nvPicPr>
        <p:blipFill>
          <a:blip r:embed="rId2"/>
          <a:stretch>
            <a:fillRect/>
          </a:stretch>
        </p:blipFill>
        <p:spPr>
          <a:xfrm>
            <a:off x="1675553" y="1889760"/>
            <a:ext cx="8136467" cy="4538133"/>
          </a:xfrm>
          <a:prstGeom prst="rect">
            <a:avLst/>
          </a:prstGeom>
        </p:spPr>
      </p:pic>
    </p:spTree>
    <p:extLst>
      <p:ext uri="{BB962C8B-B14F-4D97-AF65-F5344CB8AC3E}">
        <p14:creationId xmlns:p14="http://schemas.microsoft.com/office/powerpoint/2010/main" val="111297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兩岸跨境電商的三句箴言</a:t>
            </a:r>
            <a:endParaRPr lang="zh-CN" altLang="en-US" dirty="0"/>
          </a:p>
        </p:txBody>
      </p:sp>
      <p:sp>
        <p:nvSpPr>
          <p:cNvPr id="4" name="矩形 3"/>
          <p:cNvSpPr/>
          <p:nvPr/>
        </p:nvSpPr>
        <p:spPr>
          <a:xfrm>
            <a:off x="2950913" y="3564385"/>
            <a:ext cx="6955750" cy="830997"/>
          </a:xfrm>
          <a:prstGeom prst="rect">
            <a:avLst/>
          </a:prstGeom>
        </p:spPr>
        <p:txBody>
          <a:bodyPr wrap="none">
            <a:spAutoFit/>
          </a:bodyPr>
          <a:lstStyle/>
          <a:p>
            <a:r>
              <a:rPr lang="zh-CN" altLang="en-US" sz="4800" dirty="0" smtClean="0">
                <a:solidFill>
                  <a:srgbClr val="D24726"/>
                </a:solidFill>
              </a:rPr>
              <a:t>選好品，進得去，賣得出</a:t>
            </a:r>
            <a:endParaRPr lang="zh-CN" altLang="en-US" sz="4800" dirty="0">
              <a:solidFill>
                <a:srgbClr val="D24726"/>
              </a:solidFill>
            </a:endParaRPr>
          </a:p>
        </p:txBody>
      </p:sp>
    </p:spTree>
    <p:extLst>
      <p:ext uri="{BB962C8B-B14F-4D97-AF65-F5344CB8AC3E}">
        <p14:creationId xmlns:p14="http://schemas.microsoft.com/office/powerpoint/2010/main" val="2238227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110</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二</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微盟跨境電商介紹</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420564"/>
          </a:xfrm>
          <a:prstGeom prst="rect">
            <a:avLst/>
          </a:prstGeom>
          <a:noFill/>
          <a:ln w="9525">
            <a:noFill/>
            <a:miter/>
          </a:ln>
        </p:spPr>
        <p:txBody>
          <a:bodyPr vert="horz" wrap="square" anchor="t">
            <a:spAutoFit/>
          </a:bodyPr>
          <a:lstStyle/>
          <a:p>
            <a:pPr lvl="0"/>
            <a:r>
              <a:rPr lang="zh-CN" altLang="en-US" sz="2133" dirty="0" smtClean="0">
                <a:solidFill>
                  <a:srgbClr val="000000"/>
                </a:solidFill>
                <a:latin typeface="Segoe UI" charset="0"/>
                <a:ea typeface="微软雅黑" panose="020B0503020204020204" pitchFamily="34" charset="-122"/>
                <a:sym typeface="Segoe UI" charset="0"/>
              </a:rPr>
              <a:t>微盟跨境電商</a:t>
            </a:r>
            <a:r>
              <a:rPr lang="en-US" altLang="zh-CN" sz="2133" dirty="0" smtClean="0">
                <a:solidFill>
                  <a:srgbClr val="000000"/>
                </a:solidFill>
                <a:latin typeface="Segoe UI" charset="0"/>
                <a:ea typeface="微软雅黑" panose="020B0503020204020204" pitchFamily="34" charset="-122"/>
                <a:sym typeface="Segoe UI" charset="0"/>
              </a:rPr>
              <a:t>-</a:t>
            </a:r>
            <a:r>
              <a:rPr lang="zh-CN" altLang="en-US" sz="2133" dirty="0" smtClean="0">
                <a:solidFill>
                  <a:srgbClr val="000000"/>
                </a:solidFill>
                <a:latin typeface="Segoe UI" charset="0"/>
                <a:ea typeface="微软雅黑" panose="020B0503020204020204" pitchFamily="34" charset="-122"/>
                <a:sym typeface="Segoe UI" charset="0"/>
              </a:rPr>
              <a:t>萌店全球購優勢</a:t>
            </a:r>
            <a:endParaRPr lang="zh-CN" altLang="en-US" sz="2133" dirty="0">
              <a:solidFill>
                <a:srgbClr val="000000"/>
              </a:solidFill>
              <a:latin typeface="Segoe UI" charset="0"/>
              <a:ea typeface="微软雅黑" panose="020B0503020204020204" pitchFamily="34" charset="-122"/>
              <a:cs typeface="+mn-ea"/>
              <a:sym typeface="Segoe UI" charset="0"/>
            </a:endParaRPr>
          </a:p>
        </p:txBody>
      </p:sp>
      <p:sp>
        <p:nvSpPr>
          <p:cNvPr id="3" name="文本框 1"/>
          <p:cNvSpPr/>
          <p:nvPr/>
        </p:nvSpPr>
        <p:spPr>
          <a:xfrm>
            <a:off x="552027" y="1867747"/>
            <a:ext cx="6366933" cy="748795"/>
          </a:xfrm>
          <a:prstGeom prst="rect">
            <a:avLst/>
          </a:prstGeom>
          <a:noFill/>
          <a:ln w="9525">
            <a:noFill/>
            <a:miter/>
          </a:ln>
        </p:spPr>
        <p:txBody>
          <a:bodyPr vert="horz" wrap="square" anchor="t">
            <a:spAutoFit/>
          </a:bodyPr>
          <a:lstStyle/>
          <a:p>
            <a:pPr lvl="0"/>
            <a:r>
              <a:rPr sz="2133" b="1" dirty="0" smtClean="0">
                <a:solidFill>
                  <a:srgbClr val="FF0000"/>
                </a:solidFill>
                <a:latin typeface="黑体" charset="0"/>
                <a:ea typeface="黑体" charset="0"/>
                <a:sym typeface="Segoe UI" charset="0"/>
              </a:rPr>
              <a:t>2000萬+萌主 </a:t>
            </a:r>
            <a:r>
              <a:rPr sz="2133" b="1" dirty="0" err="1" smtClean="0">
                <a:solidFill>
                  <a:srgbClr val="FF0000"/>
                </a:solidFill>
                <a:latin typeface="黑体" charset="0"/>
                <a:ea typeface="黑体" charset="0"/>
                <a:sym typeface="Segoe UI" charset="0"/>
              </a:rPr>
              <a:t>為全球優品搶佔萬億藍海新市場</a:t>
            </a:r>
            <a:endParaRPr sz="2133" b="1" dirty="0" smtClean="0">
              <a:solidFill>
                <a:srgbClr val="FF0000"/>
              </a:solidFill>
              <a:latin typeface="黑体" charset="0"/>
              <a:ea typeface="黑体" charset="0"/>
              <a:sym typeface="Segoe UI" charset="0"/>
            </a:endParaRPr>
          </a:p>
          <a:p>
            <a:pPr lvl="0"/>
            <a:r>
              <a:rPr sz="2133" b="1" dirty="0" smtClean="0">
                <a:solidFill>
                  <a:srgbClr val="FF0000"/>
                </a:solidFill>
                <a:latin typeface="黑体" charset="0"/>
                <a:ea typeface="黑体" charset="0"/>
                <a:sym typeface="Segoe UI" charset="0"/>
              </a:rPr>
              <a:t>20000+品牌商戶 </a:t>
            </a:r>
            <a:r>
              <a:rPr sz="2133" b="1" dirty="0" err="1" smtClean="0">
                <a:solidFill>
                  <a:srgbClr val="FF0000"/>
                </a:solidFill>
                <a:latin typeface="黑体" charset="0"/>
                <a:ea typeface="黑体" charset="0"/>
                <a:sym typeface="Segoe UI" charset="0"/>
              </a:rPr>
              <a:t>信賴之選</a:t>
            </a:r>
            <a:endParaRPr sz="2133" b="1" dirty="0">
              <a:solidFill>
                <a:srgbClr val="FF0000"/>
              </a:solidFill>
              <a:latin typeface="黑体" charset="0"/>
              <a:ea typeface="黑体" charset="0"/>
              <a:sym typeface="Segoe UI" charset="0"/>
            </a:endParaRPr>
          </a:p>
        </p:txBody>
      </p:sp>
      <p:grpSp>
        <p:nvGrpSpPr>
          <p:cNvPr id="7192" name="组合 7191"/>
          <p:cNvGrpSpPr/>
          <p:nvPr/>
        </p:nvGrpSpPr>
        <p:grpSpPr>
          <a:xfrm>
            <a:off x="625687" y="2792731"/>
            <a:ext cx="3071284" cy="1013883"/>
            <a:chOff x="0" y="0"/>
            <a:chExt cx="1451" cy="494"/>
          </a:xfrm>
        </p:grpSpPr>
        <p:grpSp>
          <p:nvGrpSpPr>
            <p:cNvPr id="7193" name="组合 7192"/>
            <p:cNvGrpSpPr/>
            <p:nvPr/>
          </p:nvGrpSpPr>
          <p:grpSpPr>
            <a:xfrm>
              <a:off x="0" y="0"/>
              <a:ext cx="1451" cy="453"/>
              <a:chOff x="0" y="0"/>
              <a:chExt cx="1800225" cy="468312"/>
            </a:xfrm>
          </p:grpSpPr>
          <p:sp>
            <p:nvSpPr>
              <p:cNvPr id="7194"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7195"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7196" name="Text Box 229"/>
            <p:cNvSpPr txBox="1"/>
            <p:nvPr/>
          </p:nvSpPr>
          <p:spPr>
            <a:xfrm>
              <a:off x="217" y="139"/>
              <a:ext cx="1016"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移動社交電商新管道</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7197"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722207" y="3903980"/>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1051138" y="4517814"/>
            <a:ext cx="2093383" cy="861967"/>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對接千萬萌主，構建去中心化的移動行銷新管道</a:t>
            </a:r>
            <a:endParaRPr lang="zh-CN" altLang="en-US" sz="1867"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4143587" y="2770717"/>
            <a:ext cx="3071284" cy="1013883"/>
            <a:chOff x="0" y="0"/>
            <a:chExt cx="1451" cy="494"/>
          </a:xfrm>
        </p:grpSpPr>
        <p:grpSp>
          <p:nvGrpSpPr>
            <p:cNvPr id="8" name="组合 7"/>
            <p:cNvGrpSpPr/>
            <p:nvPr/>
          </p:nvGrpSpPr>
          <p:grpSpPr>
            <a:xfrm>
              <a:off x="0" y="0"/>
              <a:ext cx="1451" cy="453"/>
              <a:chOff x="0" y="0"/>
              <a:chExt cx="1800225" cy="468312"/>
            </a:xfrm>
          </p:grpSpPr>
          <p:sp>
            <p:nvSpPr>
              <p:cNvPr id="9"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10"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11" name="Text Box 229"/>
            <p:cNvSpPr txBox="1"/>
            <p:nvPr/>
          </p:nvSpPr>
          <p:spPr>
            <a:xfrm>
              <a:off x="330" y="139"/>
              <a:ext cx="790"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眾籌分銷新模式</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12"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13" name="AutoShape 196"/>
          <p:cNvSpPr/>
          <p:nvPr/>
        </p:nvSpPr>
        <p:spPr>
          <a:xfrm>
            <a:off x="4240107" y="3881967"/>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14" name="Text Box 228"/>
          <p:cNvSpPr txBox="1"/>
          <p:nvPr/>
        </p:nvSpPr>
        <p:spPr>
          <a:xfrm>
            <a:off x="4664711" y="4400128"/>
            <a:ext cx="2093383" cy="1436612"/>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大V導師+合夥人，構建新一代微商聚合行銷新模式，助力跨境電商穿越微商3.0</a:t>
            </a:r>
            <a:endParaRPr lang="zh-CN" altLang="en-US" sz="1867"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852834" y="2748704"/>
            <a:ext cx="3071284" cy="1013883"/>
            <a:chOff x="0" y="0"/>
            <a:chExt cx="1451" cy="494"/>
          </a:xfrm>
        </p:grpSpPr>
        <p:grpSp>
          <p:nvGrpSpPr>
            <p:cNvPr id="16" name="组合 15"/>
            <p:cNvGrpSpPr/>
            <p:nvPr/>
          </p:nvGrpSpPr>
          <p:grpSpPr>
            <a:xfrm>
              <a:off x="0" y="0"/>
              <a:ext cx="1451" cy="453"/>
              <a:chOff x="0" y="0"/>
              <a:chExt cx="1800225" cy="468312"/>
            </a:xfrm>
          </p:grpSpPr>
          <p:sp>
            <p:nvSpPr>
              <p:cNvPr id="17"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18"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19" name="Text Box 229"/>
            <p:cNvSpPr txBox="1"/>
            <p:nvPr/>
          </p:nvSpPr>
          <p:spPr>
            <a:xfrm>
              <a:off x="330" y="139"/>
              <a:ext cx="790"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跨境銷售新平臺</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20"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21" name="AutoShape 196"/>
          <p:cNvSpPr/>
          <p:nvPr/>
        </p:nvSpPr>
        <p:spPr>
          <a:xfrm>
            <a:off x="7949354" y="3859953"/>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22" name="Text Box 228"/>
          <p:cNvSpPr txBox="1"/>
          <p:nvPr/>
        </p:nvSpPr>
        <p:spPr>
          <a:xfrm>
            <a:off x="8278285" y="4378114"/>
            <a:ext cx="2093383" cy="1436612"/>
          </a:xfrm>
          <a:prstGeom prst="rect">
            <a:avLst/>
          </a:prstGeom>
          <a:noFill/>
          <a:ln w="9525">
            <a:noFill/>
            <a:miter/>
          </a:ln>
        </p:spPr>
        <p:txBody>
          <a:bodyPr lIns="0" tIns="0" rIns="0" bIns="0">
            <a:spAutoFit/>
          </a:bodyPr>
          <a:lstStyle/>
          <a:p>
            <a:pPr lvl="0" algn="ctr"/>
            <a:r>
              <a:rPr lang="zh-CN" altLang="en-US" sz="1867" dirty="0" smtClean="0">
                <a:latin typeface="微软雅黑" panose="020B0503020204020204" pitchFamily="34" charset="-122"/>
                <a:ea typeface="微软雅黑" panose="020B0503020204020204" pitchFamily="34" charset="-122"/>
              </a:rPr>
              <a:t>整合保稅備貨和海外直郵兩種模式，打造陽光化、透明化全球優品海外直采供應鏈</a:t>
            </a:r>
            <a:endParaRPr lang="zh-CN" altLang="en-US" sz="1867"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1485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111</a:t>
            </a:fld>
            <a:endParaRPr lang="zh-CN" altLang="en-US" dirty="0"/>
          </a:p>
        </p:txBody>
      </p:sp>
      <p:sp>
        <p:nvSpPr>
          <p:cNvPr id="5129" name="文本框 1"/>
          <p:cNvSpPr/>
          <p:nvPr/>
        </p:nvSpPr>
        <p:spPr>
          <a:xfrm>
            <a:off x="288714" y="175260"/>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二</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微盟跨境電商介紹</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420564"/>
          </a:xfrm>
          <a:prstGeom prst="rect">
            <a:avLst/>
          </a:prstGeom>
          <a:noFill/>
          <a:ln w="9525">
            <a:noFill/>
            <a:miter/>
          </a:ln>
        </p:spPr>
        <p:txBody>
          <a:bodyPr vert="horz" wrap="square" anchor="t">
            <a:spAutoFit/>
          </a:bodyPr>
          <a:lstStyle/>
          <a:p>
            <a:pPr lvl="0"/>
            <a:r>
              <a:rPr lang="zh-CN" altLang="en-US" sz="2133" dirty="0" smtClean="0">
                <a:solidFill>
                  <a:srgbClr val="000000"/>
                </a:solidFill>
                <a:latin typeface="Segoe UI" charset="0"/>
                <a:ea typeface="微软雅黑" panose="020B0503020204020204" pitchFamily="34" charset="-122"/>
                <a:sym typeface="Segoe UI" charset="0"/>
              </a:rPr>
              <a:t>微盟跨境電商</a:t>
            </a:r>
            <a:r>
              <a:rPr lang="en-US" altLang="zh-CN" sz="2133" dirty="0" smtClean="0">
                <a:solidFill>
                  <a:srgbClr val="000000"/>
                </a:solidFill>
                <a:latin typeface="Segoe UI" charset="0"/>
                <a:ea typeface="微软雅黑" panose="020B0503020204020204" pitchFamily="34" charset="-122"/>
                <a:sym typeface="Segoe UI" charset="0"/>
              </a:rPr>
              <a:t>-</a:t>
            </a:r>
            <a:r>
              <a:rPr lang="zh-CN" altLang="en-US" sz="2133" dirty="0" smtClean="0">
                <a:solidFill>
                  <a:srgbClr val="000000"/>
                </a:solidFill>
                <a:latin typeface="Segoe UI" charset="0"/>
                <a:ea typeface="微软雅黑" panose="020B0503020204020204" pitchFamily="34" charset="-122"/>
                <a:sym typeface="Segoe UI" charset="0"/>
              </a:rPr>
              <a:t>萌店全球購模式</a:t>
            </a:r>
            <a:endParaRPr lang="zh-CN" altLang="en-US" sz="2133" dirty="0">
              <a:solidFill>
                <a:srgbClr val="000000"/>
              </a:solidFill>
              <a:latin typeface="Segoe UI" charset="0"/>
              <a:ea typeface="微软雅黑" panose="020B0503020204020204" pitchFamily="34" charset="-122"/>
              <a:cs typeface="+mn-ea"/>
              <a:sym typeface="Segoe UI" charset="0"/>
            </a:endParaRPr>
          </a:p>
        </p:txBody>
      </p:sp>
      <p:pic>
        <p:nvPicPr>
          <p:cNvPr id="2" name="图片 1" descr="萌店全球购模式"/>
          <p:cNvPicPr>
            <a:picLocks noChangeAspect="1"/>
          </p:cNvPicPr>
          <p:nvPr/>
        </p:nvPicPr>
        <p:blipFill>
          <a:blip r:embed="rId2"/>
          <a:stretch>
            <a:fillRect/>
          </a:stretch>
        </p:blipFill>
        <p:spPr>
          <a:xfrm>
            <a:off x="749301" y="1820333"/>
            <a:ext cx="10045700" cy="4587240"/>
          </a:xfrm>
          <a:prstGeom prst="rect">
            <a:avLst/>
          </a:prstGeom>
        </p:spPr>
      </p:pic>
    </p:spTree>
    <p:extLst>
      <p:ext uri="{BB962C8B-B14F-4D97-AF65-F5344CB8AC3E}">
        <p14:creationId xmlns:p14="http://schemas.microsoft.com/office/powerpoint/2010/main" val="10492460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112</a:t>
            </a:fld>
            <a:endParaRPr lang="zh-CN" altLang="en-US" dirty="0"/>
          </a:p>
        </p:txBody>
      </p:sp>
      <p:sp>
        <p:nvSpPr>
          <p:cNvPr id="5129" name="文本框 1"/>
          <p:cNvSpPr/>
          <p:nvPr/>
        </p:nvSpPr>
        <p:spPr>
          <a:xfrm>
            <a:off x="-33020" y="260773"/>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三</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寶島購微盟佈局</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502766"/>
          </a:xfrm>
          <a:prstGeom prst="rect">
            <a:avLst/>
          </a:prstGeom>
          <a:noFill/>
          <a:ln w="9525">
            <a:noFill/>
            <a:miter/>
          </a:ln>
        </p:spPr>
        <p:txBody>
          <a:bodyPr vert="horz" wrap="square" anchor="t">
            <a:spAutoFit/>
          </a:bodyPr>
          <a:lstStyle/>
          <a:p>
            <a:pPr lvl="0"/>
            <a:r>
              <a:rPr lang="zh-CN" altLang="en-US" sz="2667" dirty="0" smtClean="0">
                <a:solidFill>
                  <a:srgbClr val="000000"/>
                </a:solidFill>
                <a:latin typeface="Segoe UI" charset="0"/>
                <a:ea typeface="微软雅黑" panose="020B0503020204020204" pitchFamily="34" charset="-122"/>
                <a:cs typeface="+mn-ea"/>
              </a:rPr>
              <a:t>寶島購萌店全球購店鋪頁面</a:t>
            </a:r>
            <a:endParaRPr lang="en-US" altLang="zh-CN" sz="2667" dirty="0">
              <a:solidFill>
                <a:srgbClr val="000000"/>
              </a:solidFill>
              <a:latin typeface="Segoe UI" charset="0"/>
              <a:ea typeface="微软雅黑" panose="020B0503020204020204" pitchFamily="34" charset="-122"/>
              <a:cs typeface="+mn-ea"/>
            </a:endParaRPr>
          </a:p>
        </p:txBody>
      </p:sp>
      <p:pic>
        <p:nvPicPr>
          <p:cNvPr id="6" name="图片 5"/>
          <p:cNvPicPr>
            <a:picLocks noChangeAspect="1"/>
          </p:cNvPicPr>
          <p:nvPr/>
        </p:nvPicPr>
        <p:blipFill>
          <a:blip r:embed="rId2"/>
          <a:stretch>
            <a:fillRect/>
          </a:stretch>
        </p:blipFill>
        <p:spPr>
          <a:xfrm>
            <a:off x="719667" y="1989667"/>
            <a:ext cx="2489200" cy="4405207"/>
          </a:xfrm>
          <a:prstGeom prst="rect">
            <a:avLst/>
          </a:prstGeom>
        </p:spPr>
      </p:pic>
      <p:pic>
        <p:nvPicPr>
          <p:cNvPr id="8" name="图片 7"/>
          <p:cNvPicPr>
            <a:picLocks noChangeAspect="1"/>
          </p:cNvPicPr>
          <p:nvPr/>
        </p:nvPicPr>
        <p:blipFill>
          <a:blip r:embed="rId3"/>
          <a:stretch>
            <a:fillRect/>
          </a:stretch>
        </p:blipFill>
        <p:spPr>
          <a:xfrm>
            <a:off x="4273127" y="1987127"/>
            <a:ext cx="2491740" cy="4405207"/>
          </a:xfrm>
          <a:prstGeom prst="rect">
            <a:avLst/>
          </a:prstGeom>
        </p:spPr>
      </p:pic>
      <p:pic>
        <p:nvPicPr>
          <p:cNvPr id="9" name="图片 8"/>
          <p:cNvPicPr>
            <a:picLocks noChangeAspect="1"/>
          </p:cNvPicPr>
          <p:nvPr/>
        </p:nvPicPr>
        <p:blipFill>
          <a:blip r:embed="rId4"/>
          <a:stretch>
            <a:fillRect/>
          </a:stretch>
        </p:blipFill>
        <p:spPr>
          <a:xfrm>
            <a:off x="7919721" y="1988821"/>
            <a:ext cx="2490047" cy="4415367"/>
          </a:xfrm>
          <a:prstGeom prst="rect">
            <a:avLst/>
          </a:prstGeom>
        </p:spPr>
      </p:pic>
    </p:spTree>
    <p:extLst>
      <p:ext uri="{BB962C8B-B14F-4D97-AF65-F5344CB8AC3E}">
        <p14:creationId xmlns:p14="http://schemas.microsoft.com/office/powerpoint/2010/main" val="28652234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113</a:t>
            </a:fld>
            <a:endParaRPr lang="zh-CN" altLang="en-US" dirty="0"/>
          </a:p>
        </p:txBody>
      </p:sp>
      <p:sp>
        <p:nvSpPr>
          <p:cNvPr id="5129" name="文本框 1"/>
          <p:cNvSpPr/>
          <p:nvPr/>
        </p:nvSpPr>
        <p:spPr>
          <a:xfrm>
            <a:off x="95674" y="260773"/>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三</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寶島購微盟佈局</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502766"/>
          </a:xfrm>
          <a:prstGeom prst="rect">
            <a:avLst/>
          </a:prstGeom>
          <a:noFill/>
          <a:ln w="9525">
            <a:noFill/>
            <a:miter/>
          </a:ln>
        </p:spPr>
        <p:txBody>
          <a:bodyPr vert="horz" wrap="square" anchor="t">
            <a:spAutoFit/>
          </a:bodyPr>
          <a:lstStyle/>
          <a:p>
            <a:pPr lvl="0"/>
            <a:r>
              <a:rPr lang="zh-CN" altLang="en-US" sz="2667" dirty="0" smtClean="0">
                <a:solidFill>
                  <a:srgbClr val="000000"/>
                </a:solidFill>
                <a:latin typeface="Segoe UI" charset="0"/>
                <a:ea typeface="微软雅黑" panose="020B0503020204020204" pitchFamily="34" charset="-122"/>
                <a:cs typeface="+mn-ea"/>
              </a:rPr>
              <a:t>寶島購萌店全球購訂單頁面</a:t>
            </a:r>
            <a:endParaRPr lang="en-US" altLang="zh-CN" sz="2667" dirty="0">
              <a:solidFill>
                <a:srgbClr val="000000"/>
              </a:solidFill>
              <a:latin typeface="Segoe UI" charset="0"/>
              <a:ea typeface="微软雅黑" panose="020B0503020204020204" pitchFamily="34" charset="-122"/>
              <a:cs typeface="+mn-ea"/>
            </a:endParaRPr>
          </a:p>
        </p:txBody>
      </p:sp>
      <p:pic>
        <p:nvPicPr>
          <p:cNvPr id="2" name="图片 1"/>
          <p:cNvPicPr>
            <a:picLocks noChangeAspect="1"/>
          </p:cNvPicPr>
          <p:nvPr/>
        </p:nvPicPr>
        <p:blipFill>
          <a:blip r:embed="rId2"/>
          <a:stretch>
            <a:fillRect/>
          </a:stretch>
        </p:blipFill>
        <p:spPr>
          <a:xfrm>
            <a:off x="143933" y="1894840"/>
            <a:ext cx="5621867" cy="1915160"/>
          </a:xfrm>
          <a:prstGeom prst="rect">
            <a:avLst/>
          </a:prstGeom>
        </p:spPr>
      </p:pic>
      <p:pic>
        <p:nvPicPr>
          <p:cNvPr id="3" name="图片 2"/>
          <p:cNvPicPr>
            <a:picLocks noChangeAspect="1"/>
          </p:cNvPicPr>
          <p:nvPr/>
        </p:nvPicPr>
        <p:blipFill>
          <a:blip r:embed="rId3"/>
          <a:stretch>
            <a:fillRect/>
          </a:stretch>
        </p:blipFill>
        <p:spPr>
          <a:xfrm>
            <a:off x="147320" y="4111414"/>
            <a:ext cx="5696373" cy="1931247"/>
          </a:xfrm>
          <a:prstGeom prst="rect">
            <a:avLst/>
          </a:prstGeom>
        </p:spPr>
      </p:pic>
      <p:pic>
        <p:nvPicPr>
          <p:cNvPr id="7" name="图片 6"/>
          <p:cNvPicPr>
            <a:picLocks noChangeAspect="1"/>
          </p:cNvPicPr>
          <p:nvPr/>
        </p:nvPicPr>
        <p:blipFill>
          <a:blip r:embed="rId4"/>
          <a:stretch>
            <a:fillRect/>
          </a:stretch>
        </p:blipFill>
        <p:spPr>
          <a:xfrm>
            <a:off x="6000327" y="1412240"/>
            <a:ext cx="6096847" cy="1876213"/>
          </a:xfrm>
          <a:prstGeom prst="rect">
            <a:avLst/>
          </a:prstGeom>
        </p:spPr>
      </p:pic>
      <p:pic>
        <p:nvPicPr>
          <p:cNvPr id="10" name="图片 9"/>
          <p:cNvPicPr>
            <a:picLocks noChangeAspect="1"/>
          </p:cNvPicPr>
          <p:nvPr/>
        </p:nvPicPr>
        <p:blipFill>
          <a:blip r:embed="rId5"/>
          <a:stretch>
            <a:fillRect/>
          </a:stretch>
        </p:blipFill>
        <p:spPr>
          <a:xfrm>
            <a:off x="5904654" y="3333327"/>
            <a:ext cx="6217073" cy="1612053"/>
          </a:xfrm>
          <a:prstGeom prst="rect">
            <a:avLst/>
          </a:prstGeom>
        </p:spPr>
      </p:pic>
      <p:pic>
        <p:nvPicPr>
          <p:cNvPr id="11" name="图片 10"/>
          <p:cNvPicPr>
            <a:picLocks noChangeAspect="1"/>
          </p:cNvPicPr>
          <p:nvPr/>
        </p:nvPicPr>
        <p:blipFill>
          <a:blip r:embed="rId6"/>
          <a:stretch>
            <a:fillRect/>
          </a:stretch>
        </p:blipFill>
        <p:spPr>
          <a:xfrm>
            <a:off x="5904654" y="4869181"/>
            <a:ext cx="5996940" cy="1319953"/>
          </a:xfrm>
          <a:prstGeom prst="rect">
            <a:avLst/>
          </a:prstGeom>
        </p:spPr>
      </p:pic>
    </p:spTree>
    <p:extLst>
      <p:ext uri="{BB962C8B-B14F-4D97-AF65-F5344CB8AC3E}">
        <p14:creationId xmlns:p14="http://schemas.microsoft.com/office/powerpoint/2010/main" val="9197203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114</a:t>
            </a:fld>
            <a:endParaRPr lang="zh-CN" altLang="en-US" dirty="0"/>
          </a:p>
        </p:txBody>
      </p:sp>
      <p:sp>
        <p:nvSpPr>
          <p:cNvPr id="5129" name="文本框 1"/>
          <p:cNvSpPr/>
          <p:nvPr/>
        </p:nvSpPr>
        <p:spPr>
          <a:xfrm>
            <a:off x="-33020" y="260773"/>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三</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寶島購微盟佈局</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502766"/>
          </a:xfrm>
          <a:prstGeom prst="rect">
            <a:avLst/>
          </a:prstGeom>
          <a:noFill/>
          <a:ln w="9525">
            <a:noFill/>
            <a:miter/>
          </a:ln>
        </p:spPr>
        <p:txBody>
          <a:bodyPr vert="horz" wrap="square" anchor="t">
            <a:spAutoFit/>
          </a:bodyPr>
          <a:lstStyle/>
          <a:p>
            <a:pPr lvl="0"/>
            <a:r>
              <a:rPr lang="zh-CN" altLang="en-US" sz="2667" dirty="0" smtClean="0">
                <a:solidFill>
                  <a:srgbClr val="000000"/>
                </a:solidFill>
                <a:latin typeface="Segoe UI" charset="0"/>
                <a:ea typeface="微软雅黑" panose="020B0503020204020204" pitchFamily="34" charset="-122"/>
                <a:cs typeface="+mn-ea"/>
              </a:rPr>
              <a:t>寶島購萌店全球購佈局</a:t>
            </a:r>
            <a:endParaRPr lang="zh-CN" altLang="en-US" sz="2667" dirty="0">
              <a:solidFill>
                <a:srgbClr val="000000"/>
              </a:solidFill>
              <a:latin typeface="Segoe UI" charset="0"/>
              <a:ea typeface="微软雅黑" panose="020B0503020204020204" pitchFamily="34" charset="-122"/>
              <a:cs typeface="+mn-ea"/>
            </a:endParaRPr>
          </a:p>
        </p:txBody>
      </p:sp>
      <p:sp>
        <p:nvSpPr>
          <p:cNvPr id="8217" name="TextBox 5"/>
          <p:cNvSpPr/>
          <p:nvPr/>
        </p:nvSpPr>
        <p:spPr>
          <a:xfrm>
            <a:off x="422487" y="2562014"/>
            <a:ext cx="518160" cy="2348656"/>
          </a:xfrm>
          <a:prstGeom prst="rect">
            <a:avLst/>
          </a:prstGeom>
          <a:solidFill>
            <a:srgbClr val="FF0000"/>
          </a:solidFill>
          <a:ln w="9525">
            <a:noFill/>
            <a:miter/>
          </a:ln>
        </p:spPr>
        <p:txBody>
          <a:bodyPr wrap="square">
            <a:spAutoFit/>
          </a:bodyPr>
          <a:lstStyle/>
          <a:p>
            <a:pPr lvl="0" eaLnBrk="1" hangingPunct="1"/>
            <a:r>
              <a:rPr lang="zh-CN" altLang="en-US" sz="1333" b="1" dirty="0" smtClean="0">
                <a:solidFill>
                  <a:schemeClr val="bg1"/>
                </a:solidFill>
                <a:latin typeface="黑体" charset="0"/>
                <a:ea typeface="黑体" charset="0"/>
                <a:sym typeface="Verdana" pitchFamily="34" charset="0"/>
              </a:rPr>
              <a:t>生產商</a:t>
            </a:r>
            <a:r>
              <a:rPr lang="en-US" altLang="zh-CN" sz="1333" b="1" dirty="0" smtClean="0">
                <a:solidFill>
                  <a:schemeClr val="bg1"/>
                </a:solidFill>
                <a:latin typeface="黑体" charset="0"/>
                <a:ea typeface="黑体" charset="0"/>
                <a:sym typeface="Verdana" pitchFamily="34" charset="0"/>
              </a:rPr>
              <a:t>/</a:t>
            </a:r>
            <a:r>
              <a:rPr lang="zh-CN" altLang="en-US" sz="1333" b="1" dirty="0" smtClean="0">
                <a:solidFill>
                  <a:schemeClr val="bg1"/>
                </a:solidFill>
                <a:latin typeface="黑体" charset="0"/>
                <a:ea typeface="黑体" charset="0"/>
                <a:sym typeface="Verdana" pitchFamily="34" charset="0"/>
              </a:rPr>
              <a:t>製造商</a:t>
            </a:r>
            <a:r>
              <a:rPr lang="en-US" altLang="zh-CN" sz="1333" b="1" dirty="0" smtClean="0">
                <a:solidFill>
                  <a:schemeClr val="bg1"/>
                </a:solidFill>
                <a:latin typeface="黑体" charset="0"/>
                <a:ea typeface="黑体" charset="0"/>
                <a:sym typeface="Verdana" pitchFamily="34" charset="0"/>
              </a:rPr>
              <a:t>/</a:t>
            </a:r>
            <a:r>
              <a:rPr lang="zh-CN" altLang="en-US" sz="1333" b="1" dirty="0">
                <a:solidFill>
                  <a:schemeClr val="bg1"/>
                </a:solidFill>
                <a:latin typeface="黑体" charset="0"/>
                <a:ea typeface="黑体" charset="0"/>
                <a:sym typeface="Verdana" pitchFamily="34" charset="0"/>
              </a:rPr>
              <a:t>品牌代理商</a:t>
            </a:r>
          </a:p>
        </p:txBody>
      </p:sp>
      <p:sp>
        <p:nvSpPr>
          <p:cNvPr id="8195" name="右箭头 26"/>
          <p:cNvSpPr/>
          <p:nvPr/>
        </p:nvSpPr>
        <p:spPr>
          <a:xfrm>
            <a:off x="1120565" y="3520018"/>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p:cNvGrpSpPr/>
          <p:nvPr/>
        </p:nvGrpSpPr>
        <p:grpSpPr>
          <a:xfrm>
            <a:off x="1871133" y="2084071"/>
            <a:ext cx="3071285" cy="1013883"/>
            <a:chOff x="0" y="0"/>
            <a:chExt cx="1451" cy="494"/>
          </a:xfrm>
        </p:grpSpPr>
        <p:grpSp>
          <p:nvGrpSpPr>
            <p:cNvPr id="3" name="组合 2"/>
            <p:cNvGrpSpPr/>
            <p:nvPr/>
          </p:nvGrpSpPr>
          <p:grpSpPr>
            <a:xfrm>
              <a:off x="0" y="0"/>
              <a:ext cx="1451" cy="453"/>
              <a:chOff x="0" y="0"/>
              <a:chExt cx="1800225" cy="468312"/>
            </a:xfrm>
          </p:grpSpPr>
          <p:sp>
            <p:nvSpPr>
              <p:cNvPr id="11"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12"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13" name="Text Box 229"/>
            <p:cNvSpPr txBox="1"/>
            <p:nvPr/>
          </p:nvSpPr>
          <p:spPr>
            <a:xfrm>
              <a:off x="5" y="139"/>
              <a:ext cx="1442" cy="140"/>
            </a:xfrm>
            <a:prstGeom prst="rect">
              <a:avLst/>
            </a:prstGeom>
            <a:noFill/>
            <a:ln w="9525">
              <a:noFill/>
              <a:miter/>
            </a:ln>
          </p:spPr>
          <p:txBody>
            <a:bodyPr wrap="none" lIns="0" tIns="0" rIns="0" bIns="0">
              <a:spAutoFit/>
            </a:bodyPr>
            <a:lstStyle/>
            <a:p>
              <a:pPr lvl="0" algn="ctr"/>
              <a:r>
                <a:rPr lang="zh-CN" altLang="en-US" sz="1867" b="1" dirty="0" smtClean="0">
                  <a:solidFill>
                    <a:schemeClr val="bg1"/>
                  </a:solidFill>
                  <a:latin typeface="微软雅黑" panose="020B0503020204020204" pitchFamily="34" charset="-122"/>
                  <a:ea typeface="微软雅黑" panose="020B0503020204020204" pitchFamily="34" charset="-122"/>
                </a:rPr>
                <a:t>兩岸分銷交易子系統</a:t>
              </a:r>
              <a:r>
                <a:rPr lang="en-US" altLang="zh-CN" sz="1867" b="1" dirty="0" smtClean="0">
                  <a:solidFill>
                    <a:schemeClr val="bg1"/>
                  </a:solidFill>
                  <a:latin typeface="微软雅黑" panose="020B0503020204020204" pitchFamily="34" charset="-122"/>
                  <a:ea typeface="微软雅黑" panose="020B0503020204020204" pitchFamily="34" charset="-122"/>
                </a:rPr>
                <a:t>(</a:t>
              </a:r>
              <a:r>
                <a:rPr lang="zh-CN" altLang="en-US" sz="1867" b="1" dirty="0" smtClean="0">
                  <a:solidFill>
                    <a:schemeClr val="bg1"/>
                  </a:solidFill>
                  <a:latin typeface="微软雅黑" panose="020B0503020204020204" pitchFamily="34" charset="-122"/>
                  <a:ea typeface="微软雅黑" panose="020B0503020204020204" pitchFamily="34" charset="-122"/>
                </a:rPr>
                <a:t>寶島購</a:t>
              </a:r>
              <a:r>
                <a:rPr lang="en-US" altLang="zh-CN" sz="1867" b="1" dirty="0" smtClean="0">
                  <a:solidFill>
                    <a:schemeClr val="bg1"/>
                  </a:solidFill>
                  <a:latin typeface="微软雅黑" panose="020B0503020204020204" pitchFamily="34" charset="-122"/>
                  <a:ea typeface="微软雅黑" panose="020B0503020204020204" pitchFamily="34" charset="-122"/>
                </a:rPr>
                <a:t>)</a:t>
              </a:r>
              <a:endParaRPr lang="en-US" altLang="zh-CN" sz="1867" b="1" dirty="0">
                <a:solidFill>
                  <a:schemeClr val="bg1"/>
                </a:solidFill>
                <a:latin typeface="微软雅黑" panose="020B0503020204020204" pitchFamily="34" charset="-122"/>
                <a:ea typeface="微软雅黑" panose="020B0503020204020204" pitchFamily="34" charset="-122"/>
              </a:endParaRPr>
            </a:p>
          </p:txBody>
        </p:sp>
        <p:sp>
          <p:nvSpPr>
            <p:cNvPr id="14"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1967654" y="3141133"/>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2294891" y="3465407"/>
            <a:ext cx="2093383" cy="1723549"/>
          </a:xfrm>
          <a:prstGeom prst="rect">
            <a:avLst/>
          </a:prstGeom>
          <a:noFill/>
          <a:ln w="9525">
            <a:noFill/>
            <a:miter/>
          </a:ln>
        </p:spPr>
        <p:txBody>
          <a:bodyPr lIns="0" tIns="0" rIns="0" bIns="0">
            <a:spAutoFit/>
          </a:bodyPr>
          <a:lstStyle/>
          <a:p>
            <a:pPr lvl="0" algn="ctr"/>
            <a:r>
              <a:rPr lang="zh-CN" altLang="en-US" sz="1600" dirty="0" smtClean="0">
                <a:latin typeface="微软雅黑" panose="020B0503020204020204" pitchFamily="34" charset="-122"/>
                <a:ea typeface="微软雅黑" panose="020B0503020204020204" pitchFamily="34" charset="-122"/>
              </a:rPr>
              <a:t>對接萌店全球購微商城</a:t>
            </a:r>
            <a:r>
              <a:rPr lang="en-US" altLang="zh-CN" sz="1600" dirty="0" smtClean="0">
                <a:latin typeface="微软雅黑" panose="020B0503020204020204" pitchFamily="34" charset="-122"/>
                <a:ea typeface="微软雅黑" panose="020B0503020204020204" pitchFamily="34" charset="-122"/>
              </a:rPr>
              <a:t>APP</a:t>
            </a:r>
            <a:r>
              <a:rPr lang="zh-CN" altLang="en-US" sz="1600" dirty="0" smtClean="0">
                <a:latin typeface="微软雅黑" panose="020B0503020204020204" pitchFamily="34" charset="-122"/>
                <a:ea typeface="微软雅黑" panose="020B0503020204020204" pitchFamily="34" charset="-122"/>
              </a:rPr>
              <a:t>，以巨大客戶流量為驅動力，建立分銷管道，實現店鋪、商品、訂單、客戶、售後、一鍵代發等日常電商操作一站式管理</a:t>
            </a:r>
            <a:endParaRPr lang="zh-CN" altLang="en-US" sz="1600" dirty="0">
              <a:latin typeface="微软雅黑" panose="020B0503020204020204" pitchFamily="34" charset="-122"/>
              <a:ea typeface="微软雅黑" panose="020B0503020204020204" pitchFamily="34" charset="-122"/>
            </a:endParaRPr>
          </a:p>
        </p:txBody>
      </p:sp>
      <p:sp>
        <p:nvSpPr>
          <p:cNvPr id="15" name="右箭头 26"/>
          <p:cNvSpPr/>
          <p:nvPr/>
        </p:nvSpPr>
        <p:spPr>
          <a:xfrm>
            <a:off x="5116832" y="3498005"/>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AutoShape 196"/>
          <p:cNvSpPr/>
          <p:nvPr/>
        </p:nvSpPr>
        <p:spPr>
          <a:xfrm>
            <a:off x="5676901" y="2545080"/>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17" name="Text Box 228"/>
          <p:cNvSpPr txBox="1"/>
          <p:nvPr/>
        </p:nvSpPr>
        <p:spPr>
          <a:xfrm>
            <a:off x="6004138" y="3156373"/>
            <a:ext cx="2093383" cy="984885"/>
          </a:xfrm>
          <a:prstGeom prst="rect">
            <a:avLst/>
          </a:prstGeom>
          <a:noFill/>
          <a:ln w="9525">
            <a:noFill/>
            <a:miter/>
          </a:ln>
        </p:spPr>
        <p:txBody>
          <a:bodyPr lIns="0" tIns="0" rIns="0" bIns="0">
            <a:spAutoFit/>
          </a:bodyPr>
          <a:lstStyle/>
          <a:p>
            <a:pPr lvl="0" algn="ctr"/>
            <a:r>
              <a:rPr lang="zh-CN" altLang="en-US" sz="1600" dirty="0" smtClean="0">
                <a:latin typeface="微软雅黑" panose="020B0503020204020204" pitchFamily="34" charset="-122"/>
                <a:ea typeface="微软雅黑" panose="020B0503020204020204" pitchFamily="34" charset="-122"/>
              </a:rPr>
              <a:t>線下</a:t>
            </a:r>
            <a:r>
              <a:rPr lang="en-US" altLang="zh-CN" sz="1600" dirty="0" smtClean="0">
                <a:latin typeface="微软雅黑" panose="020B0503020204020204" pitchFamily="34" charset="-122"/>
                <a:ea typeface="微软雅黑" panose="020B0503020204020204" pitchFamily="34" charset="-122"/>
              </a:rPr>
              <a:t>MIT</a:t>
            </a:r>
            <a:r>
              <a:rPr lang="zh-CN" altLang="en-US" sz="1600" dirty="0" smtClean="0">
                <a:latin typeface="微软雅黑" panose="020B0503020204020204" pitchFamily="34" charset="-122"/>
                <a:ea typeface="微软雅黑" panose="020B0503020204020204" pitchFamily="34" charset="-122"/>
              </a:rPr>
              <a:t>臺灣展示行銷中心、各地跨境展示店、全國各大中小型臺灣商品售賣店</a:t>
            </a:r>
            <a:endParaRPr lang="zh-CN" altLang="en-US" sz="1600" dirty="0">
              <a:latin typeface="微软雅黑" panose="020B0503020204020204" pitchFamily="34" charset="-122"/>
              <a:ea typeface="微软雅黑" panose="020B0503020204020204" pitchFamily="34" charset="-122"/>
            </a:endParaRPr>
          </a:p>
        </p:txBody>
      </p:sp>
      <p:sp>
        <p:nvSpPr>
          <p:cNvPr id="18" name="右箭头 26"/>
          <p:cNvSpPr/>
          <p:nvPr/>
        </p:nvSpPr>
        <p:spPr>
          <a:xfrm>
            <a:off x="8634732" y="3475991"/>
            <a:ext cx="486833" cy="342900"/>
          </a:xfrm>
          <a:prstGeom prst="rightArrow">
            <a:avLst>
              <a:gd name="adj1" fmla="val 50000"/>
              <a:gd name="adj2" fmla="val 49993"/>
            </a:avLst>
          </a:prstGeom>
          <a:solidFill>
            <a:srgbClr val="FFC000"/>
          </a:solidFill>
          <a:ln w="9525">
            <a:noFill/>
            <a:miter/>
          </a:ln>
        </p:spPr>
        <p:txBody>
          <a:bodyPr anchor="ctr"/>
          <a:lstStyle/>
          <a:p>
            <a:pPr lvl="0" algn="ctr" eaLnBrk="1" hangingPunct="1"/>
            <a:endParaRPr lang="zh-CN" altLang="zh-CN" sz="2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AutoShape 196"/>
          <p:cNvSpPr/>
          <p:nvPr/>
        </p:nvSpPr>
        <p:spPr>
          <a:xfrm>
            <a:off x="9194801" y="2618740"/>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20" name="Text Box 228"/>
          <p:cNvSpPr txBox="1"/>
          <p:nvPr/>
        </p:nvSpPr>
        <p:spPr>
          <a:xfrm>
            <a:off x="9617711" y="3230033"/>
            <a:ext cx="2093383" cy="984885"/>
          </a:xfrm>
          <a:prstGeom prst="rect">
            <a:avLst/>
          </a:prstGeom>
          <a:noFill/>
          <a:ln w="9525">
            <a:noFill/>
            <a:miter/>
          </a:ln>
        </p:spPr>
        <p:txBody>
          <a:bodyPr lIns="0" tIns="0" rIns="0" bIns="0">
            <a:spAutoFit/>
          </a:bodyPr>
          <a:lstStyle/>
          <a:p>
            <a:pPr lvl="0" algn="ctr"/>
            <a:r>
              <a:rPr lang="zh-CN" altLang="en-US" sz="1600" dirty="0" smtClean="0">
                <a:latin typeface="微软雅黑" panose="020B0503020204020204" pitchFamily="34" charset="-122"/>
                <a:ea typeface="微软雅黑" panose="020B0503020204020204" pitchFamily="34" charset="-122"/>
              </a:rPr>
              <a:t>線上、線下全管道打通，大力發展微分銷商，打造萌店最大的臺灣商品分銷中心</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9099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115</a:t>
            </a:fld>
            <a:endParaRPr lang="zh-CN" altLang="en-US" dirty="0"/>
          </a:p>
        </p:txBody>
      </p:sp>
      <p:sp>
        <p:nvSpPr>
          <p:cNvPr id="5129" name="文本框 1"/>
          <p:cNvSpPr/>
          <p:nvPr/>
        </p:nvSpPr>
        <p:spPr>
          <a:xfrm>
            <a:off x="-33020" y="260773"/>
            <a:ext cx="6366933" cy="502766"/>
          </a:xfrm>
          <a:prstGeom prst="rect">
            <a:avLst/>
          </a:prstGeom>
          <a:noFill/>
          <a:ln w="9525">
            <a:noFill/>
            <a:miter/>
          </a:ln>
        </p:spPr>
        <p:txBody>
          <a:bodyPr vert="horz" wrap="square" anchor="t">
            <a:spAutoFit/>
          </a:bodyPr>
          <a:lstStyle/>
          <a:p>
            <a:pPr lvl="0"/>
            <a:r>
              <a:rPr lang="zh-CN" altLang="en-US" sz="2667" dirty="0">
                <a:solidFill>
                  <a:srgbClr val="000000"/>
                </a:solidFill>
                <a:latin typeface="Segoe UI" charset="0"/>
                <a:ea typeface="微软雅黑" panose="020B0503020204020204" pitchFamily="34" charset="-122"/>
                <a:cs typeface="+mn-ea"/>
                <a:sym typeface="Segoe UI" charset="0"/>
              </a:rPr>
              <a:t>三</a:t>
            </a:r>
            <a:r>
              <a:rPr lang="zh-CN" altLang="en-US" sz="2667" dirty="0" smtClean="0">
                <a:solidFill>
                  <a:srgbClr val="000000"/>
                </a:solidFill>
                <a:latin typeface="Segoe UI" charset="0"/>
                <a:ea typeface="微软雅黑" panose="020B0503020204020204" pitchFamily="34" charset="-122"/>
                <a:cs typeface="+mn-ea"/>
                <a:sym typeface="Segoe UI" charset="0"/>
              </a:rPr>
              <a:t>、</a:t>
            </a:r>
            <a:r>
              <a:rPr lang="zh-CN" altLang="en-US" sz="2667" b="1" dirty="0" smtClean="0">
                <a:solidFill>
                  <a:srgbClr val="000000"/>
                </a:solidFill>
                <a:latin typeface="Segoe UI" charset="0"/>
                <a:ea typeface="微软雅黑" panose="020B0503020204020204" pitchFamily="34" charset="-122"/>
                <a:sym typeface="Segoe UI" charset="0"/>
              </a:rPr>
              <a:t>寶島購微盟佈局</a:t>
            </a:r>
            <a:endParaRPr lang="zh-CN" altLang="en-US" sz="2667" dirty="0">
              <a:solidFill>
                <a:srgbClr val="000000"/>
              </a:solidFill>
              <a:latin typeface="Segoe UI" charset="0"/>
              <a:ea typeface="微软雅黑" panose="020B0503020204020204" pitchFamily="34" charset="-122"/>
              <a:cs typeface="+mn-ea"/>
            </a:endParaRPr>
          </a:p>
        </p:txBody>
      </p:sp>
      <p:sp>
        <p:nvSpPr>
          <p:cNvPr id="5" name="文本框 1"/>
          <p:cNvSpPr/>
          <p:nvPr/>
        </p:nvSpPr>
        <p:spPr>
          <a:xfrm>
            <a:off x="0" y="1315720"/>
            <a:ext cx="6366933" cy="502766"/>
          </a:xfrm>
          <a:prstGeom prst="rect">
            <a:avLst/>
          </a:prstGeom>
          <a:noFill/>
          <a:ln w="9525">
            <a:noFill/>
            <a:miter/>
          </a:ln>
        </p:spPr>
        <p:txBody>
          <a:bodyPr vert="horz" wrap="square" anchor="t">
            <a:spAutoFit/>
          </a:bodyPr>
          <a:lstStyle/>
          <a:p>
            <a:pPr lvl="0"/>
            <a:r>
              <a:rPr lang="zh-CN" altLang="en-US" sz="2667" dirty="0" smtClean="0">
                <a:solidFill>
                  <a:srgbClr val="000000"/>
                </a:solidFill>
                <a:latin typeface="Segoe UI" charset="0"/>
                <a:ea typeface="微软雅黑" panose="020B0503020204020204" pitchFamily="34" charset="-122"/>
                <a:cs typeface="+mn-ea"/>
              </a:rPr>
              <a:t>寶島購萌店全球購入駐要求</a:t>
            </a:r>
            <a:endParaRPr lang="zh-CN" altLang="en-US" sz="2667" dirty="0">
              <a:solidFill>
                <a:srgbClr val="000000"/>
              </a:solidFill>
              <a:latin typeface="Segoe UI" charset="0"/>
              <a:ea typeface="微软雅黑" panose="020B0503020204020204" pitchFamily="34" charset="-122"/>
              <a:cs typeface="+mn-ea"/>
            </a:endParaRPr>
          </a:p>
        </p:txBody>
      </p:sp>
      <p:grpSp>
        <p:nvGrpSpPr>
          <p:cNvPr id="2" name="组合 1"/>
          <p:cNvGrpSpPr/>
          <p:nvPr/>
        </p:nvGrpSpPr>
        <p:grpSpPr>
          <a:xfrm>
            <a:off x="436034" y="2084071"/>
            <a:ext cx="3071284" cy="1013883"/>
            <a:chOff x="0" y="0"/>
            <a:chExt cx="1451" cy="494"/>
          </a:xfrm>
        </p:grpSpPr>
        <p:grpSp>
          <p:nvGrpSpPr>
            <p:cNvPr id="3" name="组合 2"/>
            <p:cNvGrpSpPr/>
            <p:nvPr/>
          </p:nvGrpSpPr>
          <p:grpSpPr>
            <a:xfrm>
              <a:off x="0" y="0"/>
              <a:ext cx="1451" cy="453"/>
              <a:chOff x="0" y="0"/>
              <a:chExt cx="1800225" cy="468312"/>
            </a:xfrm>
          </p:grpSpPr>
          <p:sp>
            <p:nvSpPr>
              <p:cNvPr id="11"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12"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13" name="Text Box 229"/>
            <p:cNvSpPr txBox="1"/>
            <p:nvPr/>
          </p:nvSpPr>
          <p:spPr>
            <a:xfrm>
              <a:off x="499" y="139"/>
              <a:ext cx="451"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公司資質</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14"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7189" name="AutoShape 196"/>
          <p:cNvSpPr/>
          <p:nvPr/>
        </p:nvSpPr>
        <p:spPr>
          <a:xfrm>
            <a:off x="532554" y="3236807"/>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7190" name="Text Box 228"/>
          <p:cNvSpPr txBox="1"/>
          <p:nvPr/>
        </p:nvSpPr>
        <p:spPr>
          <a:xfrm>
            <a:off x="859791" y="3943774"/>
            <a:ext cx="2093383" cy="738664"/>
          </a:xfrm>
          <a:prstGeom prst="rect">
            <a:avLst/>
          </a:prstGeom>
          <a:noFill/>
          <a:ln w="9525">
            <a:noFill/>
            <a:miter/>
          </a:ln>
        </p:spPr>
        <p:txBody>
          <a:bodyPr lIns="0" tIns="0" rIns="0" bIns="0">
            <a:spAutoFit/>
          </a:bodyPr>
          <a:lstStyle/>
          <a:p>
            <a:pPr lvl="0" algn="ctr"/>
            <a:r>
              <a:rPr sz="1600" dirty="0" smtClean="0">
                <a:latin typeface="微软雅黑" panose="020B0503020204020204" pitchFamily="34" charset="-122"/>
                <a:ea typeface="微软雅黑" panose="020B0503020204020204" pitchFamily="34" charset="-122"/>
              </a:rPr>
              <a:t>1.營業執照；</a:t>
            </a:r>
          </a:p>
          <a:p>
            <a:pPr lvl="0" algn="ctr"/>
            <a:r>
              <a:rPr sz="1600" dirty="0" smtClean="0">
                <a:latin typeface="微软雅黑" panose="020B0503020204020204" pitchFamily="34" charset="-122"/>
                <a:ea typeface="微软雅黑" panose="020B0503020204020204" pitchFamily="34" charset="-122"/>
              </a:rPr>
              <a:t>2.法人身份證；</a:t>
            </a:r>
          </a:p>
          <a:p>
            <a:pPr lvl="0" algn="ctr"/>
            <a:r>
              <a:rPr sz="1600" dirty="0" smtClean="0">
                <a:latin typeface="微软雅黑" panose="020B0503020204020204" pitchFamily="34" charset="-122"/>
                <a:ea typeface="微软雅黑" panose="020B0503020204020204" pitchFamily="34" charset="-122"/>
              </a:rPr>
              <a:t>3.公司帳戶開戶證明；</a:t>
            </a:r>
            <a:endParaRPr sz="1600"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4432301" y="2062057"/>
            <a:ext cx="3071284" cy="1013883"/>
            <a:chOff x="0" y="0"/>
            <a:chExt cx="1451" cy="494"/>
          </a:xfrm>
        </p:grpSpPr>
        <p:grpSp>
          <p:nvGrpSpPr>
            <p:cNvPr id="7" name="组合 6"/>
            <p:cNvGrpSpPr/>
            <p:nvPr/>
          </p:nvGrpSpPr>
          <p:grpSpPr>
            <a:xfrm>
              <a:off x="0" y="0"/>
              <a:ext cx="1451" cy="453"/>
              <a:chOff x="0" y="0"/>
              <a:chExt cx="1800225" cy="468312"/>
            </a:xfrm>
          </p:grpSpPr>
          <p:sp>
            <p:nvSpPr>
              <p:cNvPr id="8"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9"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10" name="Text Box 229"/>
            <p:cNvSpPr txBox="1"/>
            <p:nvPr/>
          </p:nvSpPr>
          <p:spPr>
            <a:xfrm>
              <a:off x="499" y="139"/>
              <a:ext cx="451"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品牌資質</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21"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22" name="AutoShape 196"/>
          <p:cNvSpPr/>
          <p:nvPr/>
        </p:nvSpPr>
        <p:spPr>
          <a:xfrm>
            <a:off x="4528821" y="3214793"/>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grpSp>
        <p:nvGrpSpPr>
          <p:cNvPr id="24" name="组合 23"/>
          <p:cNvGrpSpPr/>
          <p:nvPr/>
        </p:nvGrpSpPr>
        <p:grpSpPr>
          <a:xfrm>
            <a:off x="8332894" y="2040044"/>
            <a:ext cx="3071284" cy="1013883"/>
            <a:chOff x="0" y="0"/>
            <a:chExt cx="1451" cy="494"/>
          </a:xfrm>
        </p:grpSpPr>
        <p:grpSp>
          <p:nvGrpSpPr>
            <p:cNvPr id="25" name="组合 24"/>
            <p:cNvGrpSpPr/>
            <p:nvPr/>
          </p:nvGrpSpPr>
          <p:grpSpPr>
            <a:xfrm>
              <a:off x="0" y="0"/>
              <a:ext cx="1451" cy="453"/>
              <a:chOff x="0" y="0"/>
              <a:chExt cx="1800225" cy="468312"/>
            </a:xfrm>
          </p:grpSpPr>
          <p:sp>
            <p:nvSpPr>
              <p:cNvPr id="26" name="AutoShape 3"/>
              <p:cNvSpPr/>
              <p:nvPr/>
            </p:nvSpPr>
            <p:spPr>
              <a:xfrm>
                <a:off x="0" y="0"/>
                <a:ext cx="1800225" cy="468312"/>
              </a:xfrm>
              <a:prstGeom prst="roundRect">
                <a:avLst>
                  <a:gd name="adj" fmla="val 16667"/>
                </a:avLst>
              </a:prstGeom>
              <a:solidFill>
                <a:srgbClr val="99B5B3">
                  <a:alpha val="70999"/>
                </a:srgbClr>
              </a:solidFill>
              <a:ln w="9525">
                <a:noFill/>
              </a:ln>
            </p:spPr>
            <p:txBody>
              <a:bodyPr anchor="ctr"/>
              <a:lstStyle/>
              <a:p>
                <a:pPr lvl="0"/>
                <a:endParaRPr lang="zh-CN" altLang="en-US" sz="2400" dirty="0">
                  <a:latin typeface="Calibri" pitchFamily="2" charset="0"/>
                  <a:ea typeface="宋体" charset="-122"/>
                </a:endParaRPr>
              </a:p>
            </p:txBody>
          </p:sp>
          <p:sp>
            <p:nvSpPr>
              <p:cNvPr id="27" name="AutoShape 3"/>
              <p:cNvSpPr/>
              <p:nvPr/>
            </p:nvSpPr>
            <p:spPr>
              <a:xfrm>
                <a:off x="0" y="58539"/>
                <a:ext cx="1800225" cy="351234"/>
              </a:xfrm>
              <a:prstGeom prst="roundRect">
                <a:avLst>
                  <a:gd name="adj" fmla="val 16667"/>
                </a:avLst>
              </a:prstGeom>
              <a:solidFill>
                <a:srgbClr val="969696">
                  <a:alpha val="70999"/>
                </a:srgbClr>
              </a:solidFill>
              <a:ln w="25400" cap="flat" cmpd="sng">
                <a:solidFill>
                  <a:schemeClr val="bg1"/>
                </a:solidFill>
                <a:prstDash val="solid"/>
                <a:headEnd type="none" w="med" len="med"/>
                <a:tailEnd type="none" w="med" len="med"/>
              </a:ln>
            </p:spPr>
            <p:txBody>
              <a:bodyPr wrap="none" anchor="ctr"/>
              <a:lstStyle/>
              <a:p>
                <a:pPr lvl="0" algn="ctr" eaLnBrk="0" hangingPunct="0"/>
                <a:endParaRPr lang="zh-CN" altLang="en-US" sz="2667" dirty="0">
                  <a:solidFill>
                    <a:schemeClr val="tx2"/>
                  </a:solidFill>
                  <a:latin typeface="Calibri" pitchFamily="2" charset="0"/>
                  <a:ea typeface="微软雅黑" panose="020B0503020204020204" pitchFamily="34" charset="-122"/>
                </a:endParaRPr>
              </a:p>
            </p:txBody>
          </p:sp>
        </p:grpSp>
        <p:sp>
          <p:nvSpPr>
            <p:cNvPr id="28" name="Text Box 229"/>
            <p:cNvSpPr txBox="1"/>
            <p:nvPr/>
          </p:nvSpPr>
          <p:spPr>
            <a:xfrm>
              <a:off x="330" y="139"/>
              <a:ext cx="790" cy="140"/>
            </a:xfrm>
            <a:prstGeom prst="rect">
              <a:avLst/>
            </a:prstGeom>
            <a:noFill/>
            <a:ln w="9525">
              <a:noFill/>
              <a:miter/>
            </a:ln>
          </p:spPr>
          <p:txBody>
            <a:bodyPr wrap="none" lIns="0" tIns="0" rIns="0" bIns="0">
              <a:spAutoFit/>
            </a:bodyPr>
            <a:lstStyle/>
            <a:p>
              <a:pPr lvl="0" algn="ctr"/>
              <a:r>
                <a:rPr sz="1867" b="1" dirty="0" err="1" smtClean="0">
                  <a:solidFill>
                    <a:schemeClr val="bg1"/>
                  </a:solidFill>
                  <a:latin typeface="微软雅黑" panose="020B0503020204020204" pitchFamily="34" charset="-122"/>
                  <a:ea typeface="微软雅黑" panose="020B0503020204020204" pitchFamily="34" charset="-122"/>
                </a:rPr>
                <a:t>圖片、文字要求</a:t>
              </a:r>
              <a:endParaRPr sz="1867" b="1" dirty="0">
                <a:solidFill>
                  <a:schemeClr val="bg1"/>
                </a:solidFill>
                <a:latin typeface="微软雅黑" panose="020B0503020204020204" pitchFamily="34" charset="-122"/>
                <a:ea typeface="微软雅黑" panose="020B0503020204020204" pitchFamily="34" charset="-122"/>
              </a:endParaRPr>
            </a:p>
          </p:txBody>
        </p:sp>
        <p:sp>
          <p:nvSpPr>
            <p:cNvPr id="29" name="AutoShape 222"/>
            <p:cNvSpPr/>
            <p:nvPr/>
          </p:nvSpPr>
          <p:spPr>
            <a:xfrm>
              <a:off x="48" y="447"/>
              <a:ext cx="1361" cy="47"/>
            </a:xfrm>
            <a:custGeom>
              <a:avLst/>
              <a:gdLst>
                <a:gd name="txL" fmla="*/ 2205 w 21600"/>
                <a:gd name="txT" fmla="*/ 2205 h 21600"/>
                <a:gd name="txR" fmla="*/ 19395 w 21600"/>
                <a:gd name="txB" fmla="*/ 19395 h 21600"/>
              </a:gdLst>
              <a:ahLst/>
              <a:cxnLst>
                <a:cxn ang="0">
                  <a:pos x="237087214" y="123384"/>
                </a:cxn>
                <a:cxn ang="0">
                  <a:pos x="120808806" y="246765"/>
                </a:cxn>
                <a:cxn ang="0">
                  <a:pos x="4530300" y="123384"/>
                </a:cxn>
                <a:cxn ang="0">
                  <a:pos x="120808806" y="0"/>
                </a:cxn>
              </a:cxnLst>
              <a:rect l="txL" t="txT" r="txR" b="txB"/>
              <a:pathLst>
                <a:path w="21600" h="21600">
                  <a:moveTo>
                    <a:pt x="0" y="0"/>
                  </a:moveTo>
                  <a:lnTo>
                    <a:pt x="810" y="21600"/>
                  </a:lnTo>
                  <a:lnTo>
                    <a:pt x="20790" y="21600"/>
                  </a:lnTo>
                  <a:lnTo>
                    <a:pt x="21600" y="0"/>
                  </a:lnTo>
                  <a:close/>
                </a:path>
              </a:pathLst>
            </a:custGeom>
            <a:gradFill rotWithShape="1">
              <a:gsLst>
                <a:gs pos="0">
                  <a:srgbClr val="404040"/>
                </a:gs>
                <a:gs pos="100000">
                  <a:srgbClr val="FFFFFF">
                    <a:alpha val="0"/>
                  </a:srgbClr>
                </a:gs>
              </a:gsLst>
              <a:lin ang="5400000" scaled="1"/>
              <a:tileRect/>
            </a:gradFill>
            <a:ln w="9525">
              <a:noFill/>
              <a:miter/>
            </a:ln>
          </p:spPr>
          <p:txBody>
            <a:bodyPr wrap="none" anchor="ctr"/>
            <a:lstStyle/>
            <a:p>
              <a:pPr lvl="0"/>
              <a:endParaRPr lang="zh-CN" altLang="en-US" sz="2400" dirty="0">
                <a:solidFill>
                  <a:schemeClr val="bg1"/>
                </a:solidFill>
                <a:latin typeface="Calibri" pitchFamily="2" charset="0"/>
                <a:ea typeface="宋体" charset="-122"/>
              </a:endParaRPr>
            </a:p>
          </p:txBody>
        </p:sp>
      </p:grpSp>
      <p:sp>
        <p:nvSpPr>
          <p:cNvPr id="31" name="AutoShape 196"/>
          <p:cNvSpPr/>
          <p:nvPr/>
        </p:nvSpPr>
        <p:spPr>
          <a:xfrm>
            <a:off x="8429414" y="3192780"/>
            <a:ext cx="2825327" cy="2462107"/>
          </a:xfrm>
          <a:prstGeom prst="roundRect">
            <a:avLst>
              <a:gd name="adj" fmla="val 3727"/>
            </a:avLst>
          </a:prstGeom>
          <a:solidFill>
            <a:srgbClr val="C0C0C0">
              <a:alpha val="12000"/>
            </a:srgbClr>
          </a:solidFill>
          <a:ln w="12700" cap="flat" cmpd="sng">
            <a:solidFill>
              <a:srgbClr val="BFBFBF"/>
            </a:solidFill>
            <a:prstDash val="solid"/>
            <a:headEnd type="none" w="med" len="med"/>
            <a:tailEnd type="none" w="med" len="med"/>
          </a:ln>
        </p:spPr>
        <p:txBody>
          <a:bodyPr anchor="ctr"/>
          <a:lstStyle/>
          <a:p>
            <a:pPr lvl="0" algn="ctr">
              <a:lnSpc>
                <a:spcPct val="140000"/>
              </a:lnSpc>
              <a:buClr>
                <a:srgbClr val="000000"/>
              </a:buClr>
            </a:pPr>
            <a:endParaRPr lang="zh-CN" altLang="en-US" sz="2400" dirty="0">
              <a:solidFill>
                <a:schemeClr val="bg1"/>
              </a:solidFill>
              <a:latin typeface="Calibri" pitchFamily="2" charset="0"/>
              <a:ea typeface="宋体" charset="-122"/>
            </a:endParaRPr>
          </a:p>
        </p:txBody>
      </p:sp>
      <p:sp>
        <p:nvSpPr>
          <p:cNvPr id="33" name="Text Box 228"/>
          <p:cNvSpPr txBox="1"/>
          <p:nvPr/>
        </p:nvSpPr>
        <p:spPr>
          <a:xfrm>
            <a:off x="4951731" y="3539067"/>
            <a:ext cx="2093383" cy="1723549"/>
          </a:xfrm>
          <a:prstGeom prst="rect">
            <a:avLst/>
          </a:prstGeom>
          <a:noFill/>
          <a:ln w="9525">
            <a:noFill/>
            <a:miter/>
          </a:ln>
        </p:spPr>
        <p:txBody>
          <a:bodyPr lIns="0" tIns="0" rIns="0" bIns="0">
            <a:spAutoFit/>
          </a:bodyPr>
          <a:lstStyle/>
          <a:p>
            <a:pPr lvl="0" algn="ctr"/>
            <a:r>
              <a:rPr sz="1600" dirty="0">
                <a:latin typeface="微软雅黑" panose="020B0503020204020204" pitchFamily="34" charset="-122"/>
                <a:ea typeface="微软雅黑" panose="020B0503020204020204" pitchFamily="34" charset="-122"/>
              </a:rPr>
              <a:t>1.品牌logo；</a:t>
            </a:r>
          </a:p>
          <a:p>
            <a:pPr lvl="0" algn="ctr"/>
            <a:r>
              <a:rPr sz="1600" dirty="0" smtClean="0">
                <a:latin typeface="微软雅黑" panose="020B0503020204020204" pitchFamily="34" charset="-122"/>
                <a:ea typeface="微软雅黑" panose="020B0503020204020204" pitchFamily="34" charset="-122"/>
              </a:rPr>
              <a:t>2.商標註冊證；</a:t>
            </a:r>
          </a:p>
          <a:p>
            <a:pPr lvl="0" algn="ctr"/>
            <a:r>
              <a:rPr sz="1600" dirty="0" smtClean="0">
                <a:latin typeface="微软雅黑" panose="020B0503020204020204" pitchFamily="34" charset="-122"/>
                <a:ea typeface="微软雅黑" panose="020B0503020204020204" pitchFamily="34" charset="-122"/>
              </a:rPr>
              <a:t>3</a:t>
            </a:r>
            <a:r>
              <a:rPr sz="1600" dirty="0">
                <a:latin typeface="微软雅黑" panose="020B0503020204020204" pitchFamily="34" charset="-122"/>
                <a:ea typeface="微软雅黑" panose="020B0503020204020204" pitchFamily="34" charset="-122"/>
              </a:rPr>
              <a:t>.品牌英文名；</a:t>
            </a:r>
          </a:p>
          <a:p>
            <a:pPr lvl="0" algn="ctr"/>
            <a:r>
              <a:rPr sz="1600" dirty="0" smtClean="0">
                <a:latin typeface="微软雅黑" panose="020B0503020204020204" pitchFamily="34" charset="-122"/>
                <a:ea typeface="微软雅黑" panose="020B0503020204020204" pitchFamily="34" charset="-122"/>
              </a:rPr>
              <a:t>4.品牌授權書</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lvl="0" algn="ctr"/>
            <a:r>
              <a:rPr lang="en-US" altLang="zh-CN" sz="1600" dirty="0">
                <a:latin typeface="微软雅黑" panose="020B0503020204020204" pitchFamily="34" charset="-122"/>
                <a:ea typeface="微软雅黑" panose="020B0503020204020204" pitchFamily="34" charset="-122"/>
              </a:rPr>
              <a:t>5</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進口商品類品牌需相應的進出口檢疫檢驗文件</a:t>
            </a:r>
            <a:r>
              <a:rPr lang="en-US" altLang="zh-CN" sz="1600" dirty="0" smtClean="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選擇性提供</a:t>
            </a:r>
            <a:r>
              <a:rPr lang="en-US" altLang="zh-CN" sz="1600" dirty="0" smtClean="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34" name="Text Box 228"/>
          <p:cNvSpPr txBox="1"/>
          <p:nvPr/>
        </p:nvSpPr>
        <p:spPr>
          <a:xfrm>
            <a:off x="8852325" y="3612727"/>
            <a:ext cx="2093383" cy="1477328"/>
          </a:xfrm>
          <a:prstGeom prst="rect">
            <a:avLst/>
          </a:prstGeom>
          <a:noFill/>
          <a:ln w="9525">
            <a:noFill/>
            <a:miter/>
          </a:ln>
        </p:spPr>
        <p:txBody>
          <a:bodyPr lIns="0" tIns="0" rIns="0" bIns="0">
            <a:spAutoFit/>
          </a:bodyPr>
          <a:lstStyle/>
          <a:p>
            <a:pPr lvl="0" algn="ctr"/>
            <a:r>
              <a:rPr sz="1600" dirty="0" smtClean="0">
                <a:latin typeface="微软雅黑" panose="020B0503020204020204" pitchFamily="34" charset="-122"/>
                <a:ea typeface="微软雅黑" panose="020B0503020204020204" pitchFamily="34" charset="-122"/>
              </a:rPr>
              <a:t>1.產品主圖3-5張；</a:t>
            </a:r>
          </a:p>
          <a:p>
            <a:pPr lvl="0" algn="ctr"/>
            <a:r>
              <a:rPr sz="1600" dirty="0" smtClean="0">
                <a:latin typeface="微软雅黑" panose="020B0503020204020204" pitchFamily="34" charset="-122"/>
                <a:ea typeface="微软雅黑" panose="020B0503020204020204" pitchFamily="34" charset="-122"/>
              </a:rPr>
              <a:t>2.產品詳情頁圖片7-10張；</a:t>
            </a:r>
          </a:p>
          <a:p>
            <a:pPr lvl="0" algn="ctr"/>
            <a:r>
              <a:rPr sz="1600" dirty="0" smtClean="0">
                <a:latin typeface="微软雅黑" panose="020B0503020204020204" pitchFamily="34" charset="-122"/>
                <a:ea typeface="微软雅黑" panose="020B0503020204020204" pitchFamily="34" charset="-122"/>
              </a:rPr>
              <a:t>3.產品資料詳細說明；</a:t>
            </a:r>
          </a:p>
          <a:p>
            <a:pPr lvl="0" algn="ctr"/>
            <a:r>
              <a:rPr sz="1600" dirty="0" smtClean="0">
                <a:latin typeface="微软雅黑" panose="020B0503020204020204" pitchFamily="34" charset="-122"/>
                <a:ea typeface="微软雅黑" panose="020B0503020204020204" pitchFamily="34" charset="-122"/>
              </a:rPr>
              <a:t>4.品牌故事、公司發展歷程、市場容量說明等</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738679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838200" y="1228437"/>
            <a:ext cx="9873438" cy="6594330"/>
          </a:xfrm>
          <a:prstGeom prst="rect">
            <a:avLst/>
          </a:prstGeom>
        </p:spPr>
      </p:pic>
      <p:sp>
        <p:nvSpPr>
          <p:cNvPr id="3" name="竖排文字占位符 2"/>
          <p:cNvSpPr>
            <a:spLocks noGrp="1"/>
          </p:cNvSpPr>
          <p:nvPr>
            <p:ph type="body" orient="vert" idx="1"/>
          </p:nvPr>
        </p:nvSpPr>
        <p:spPr/>
        <p:txBody>
          <a:bodyPr/>
          <a:lstStyle/>
          <a:p>
            <a:endParaRPr lang="zh-CN" altLang="en-US" dirty="0"/>
          </a:p>
        </p:txBody>
      </p:sp>
    </p:spTree>
    <p:extLst>
      <p:ext uri="{BB962C8B-B14F-4D97-AF65-F5344CB8AC3E}">
        <p14:creationId xmlns:p14="http://schemas.microsoft.com/office/powerpoint/2010/main" val="16402982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45" y="170121"/>
            <a:ext cx="11549136" cy="6505412"/>
          </a:xfrm>
          <a:prstGeom prst="rect">
            <a:avLst/>
          </a:prstGeom>
        </p:spPr>
      </p:pic>
    </p:spTree>
    <p:extLst>
      <p:ext uri="{BB962C8B-B14F-4D97-AF65-F5344CB8AC3E}">
        <p14:creationId xmlns:p14="http://schemas.microsoft.com/office/powerpoint/2010/main" val="2778968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2"/>
          <a:stretch>
            <a:fillRect/>
          </a:stretch>
        </p:blipFill>
        <p:spPr>
          <a:xfrm>
            <a:off x="1348561" y="1360628"/>
            <a:ext cx="9390321" cy="6246515"/>
          </a:xfrm>
          <a:prstGeom prst="rect">
            <a:avLst/>
          </a:prstGeom>
        </p:spPr>
      </p:pic>
    </p:spTree>
    <p:extLst>
      <p:ext uri="{BB962C8B-B14F-4D97-AF65-F5344CB8AC3E}">
        <p14:creationId xmlns:p14="http://schemas.microsoft.com/office/powerpoint/2010/main" val="3118249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微行銷“有贊”第一單</a:t>
            </a:r>
            <a:endParaRPr lang="zh-CN" altLang="en-US"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037" y="1597450"/>
            <a:ext cx="7336466" cy="5566543"/>
          </a:xfrm>
        </p:spPr>
      </p:pic>
    </p:spTree>
    <p:extLst>
      <p:ext uri="{BB962C8B-B14F-4D97-AF65-F5344CB8AC3E}">
        <p14:creationId xmlns:p14="http://schemas.microsoft.com/office/powerpoint/2010/main" val="422977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9662" y="3176337"/>
            <a:ext cx="4759597" cy="2187227"/>
          </a:xfrm>
        </p:spPr>
        <p:txBody>
          <a:bodyPr/>
          <a:lstStyle/>
          <a:p>
            <a:r>
              <a:rPr lang="zh-CN" altLang="en-US" sz="4000" dirty="0" smtClean="0">
                <a:solidFill>
                  <a:srgbClr val="E36C09"/>
                </a:solidFill>
                <a:latin typeface="Adobe 繁黑體 Std B" panose="020B0700000000000000" pitchFamily="34" charset="-128"/>
                <a:ea typeface="Adobe 繁黑體 Std B" panose="020B0700000000000000" pitchFamily="34" charset="-128"/>
              </a:rPr>
              <a:t>選好品</a:t>
            </a:r>
            <a:r>
              <a:rPr lang="en-US" altLang="zh-CN" sz="2400" dirty="0" smtClean="0">
                <a:solidFill>
                  <a:srgbClr val="E36C09"/>
                </a:solidFill>
                <a:latin typeface="Batang" pitchFamily="18" charset="-127"/>
                <a:ea typeface="Batang" pitchFamily="18" charset="-127"/>
              </a:rPr>
              <a:t/>
            </a:r>
            <a:br>
              <a:rPr lang="en-US" altLang="zh-CN" sz="2400" dirty="0" smtClean="0">
                <a:solidFill>
                  <a:srgbClr val="E36C09"/>
                </a:solidFill>
                <a:latin typeface="Batang" pitchFamily="18" charset="-127"/>
                <a:ea typeface="Batang" pitchFamily="18" charset="-127"/>
              </a:rPr>
            </a:br>
            <a:r>
              <a:rPr lang="en-US" altLang="zh-CN" sz="2400" dirty="0" smtClean="0">
                <a:solidFill>
                  <a:srgbClr val="E36C09"/>
                </a:solidFill>
                <a:latin typeface="Batang" pitchFamily="18" charset="-127"/>
                <a:ea typeface="Batang" pitchFamily="18" charset="-127"/>
              </a:rPr>
              <a:t/>
            </a:r>
            <a:br>
              <a:rPr lang="en-US" altLang="zh-CN" sz="2400" dirty="0" smtClean="0">
                <a:solidFill>
                  <a:srgbClr val="E36C09"/>
                </a:solidFill>
                <a:latin typeface="Batang" pitchFamily="18" charset="-127"/>
                <a:ea typeface="Batang" pitchFamily="18" charset="-127"/>
              </a:rPr>
            </a:br>
            <a:r>
              <a:rPr lang="zh-CN" altLang="en-US" sz="2400" dirty="0" smtClean="0">
                <a:solidFill>
                  <a:schemeClr val="tx1"/>
                </a:solidFill>
              </a:rPr>
              <a:t>新經濟，</a:t>
            </a:r>
            <a:r>
              <a:rPr lang="en-US" altLang="zh-CN" sz="2400" dirty="0">
                <a:solidFill>
                  <a:schemeClr val="tx1"/>
                </a:solidFill>
              </a:rPr>
              <a:t/>
            </a:r>
            <a:br>
              <a:rPr lang="en-US" altLang="zh-CN" sz="2400" dirty="0">
                <a:solidFill>
                  <a:schemeClr val="tx1"/>
                </a:solidFill>
              </a:rPr>
            </a:br>
            <a:r>
              <a:rPr lang="zh-CN" altLang="en-US" sz="2400" dirty="0" smtClean="0">
                <a:solidFill>
                  <a:schemeClr val="tx1"/>
                </a:solidFill>
              </a:rPr>
              <a:t>什麼樣的臺灣企業在大陸有機會？</a:t>
            </a:r>
            <a:r>
              <a:rPr lang="en-US" altLang="zh-CN" sz="2400" dirty="0">
                <a:solidFill>
                  <a:schemeClr val="tx1"/>
                </a:solidFill>
              </a:rPr>
              <a:t/>
            </a:r>
            <a:br>
              <a:rPr lang="en-US" altLang="zh-CN" sz="2400" dirty="0">
                <a:solidFill>
                  <a:schemeClr val="tx1"/>
                </a:solidFill>
              </a:rPr>
            </a:br>
            <a:r>
              <a:rPr lang="zh-CN" altLang="en-US" sz="2400" dirty="0" smtClean="0">
                <a:solidFill>
                  <a:schemeClr val="tx1"/>
                </a:solidFill>
              </a:rPr>
              <a:t>在網上，</a:t>
            </a:r>
            <a:r>
              <a:rPr lang="en-US" altLang="zh-CN" sz="2400" dirty="0" smtClean="0">
                <a:solidFill>
                  <a:schemeClr val="tx1"/>
                </a:solidFill>
                <a:latin typeface="Batang" pitchFamily="18" charset="-127"/>
                <a:ea typeface="Batang" pitchFamily="18" charset="-127"/>
              </a:rPr>
              <a:t/>
            </a:r>
            <a:br>
              <a:rPr lang="en-US" altLang="zh-CN" sz="2400" dirty="0" smtClean="0">
                <a:solidFill>
                  <a:schemeClr val="tx1"/>
                </a:solidFill>
                <a:latin typeface="Batang" pitchFamily="18" charset="-127"/>
                <a:ea typeface="Batang" pitchFamily="18" charset="-127"/>
              </a:rPr>
            </a:br>
            <a:r>
              <a:rPr lang="zh-CN" altLang="en-US" sz="2400" dirty="0" smtClean="0">
                <a:solidFill>
                  <a:schemeClr val="tx1"/>
                </a:solidFill>
              </a:rPr>
              <a:t>什麼樣的臺灣商品在大陸好賣</a:t>
            </a:r>
            <a:r>
              <a:rPr lang="en-US" altLang="zh-CN" sz="2400" dirty="0" smtClean="0">
                <a:solidFill>
                  <a:schemeClr val="tx1"/>
                </a:solidFill>
              </a:rPr>
              <a:t>?</a:t>
            </a:r>
            <a:endParaRPr lang="zh-CN" altLang="en-US" sz="2400" dirty="0">
              <a:solidFill>
                <a:schemeClr val="tx1"/>
              </a:solidFill>
            </a:endParaRPr>
          </a:p>
        </p:txBody>
      </p:sp>
      <p:sp>
        <p:nvSpPr>
          <p:cNvPr id="5" name="文本占位符 4"/>
          <p:cNvSpPr>
            <a:spLocks noGrp="1"/>
          </p:cNvSpPr>
          <p:nvPr>
            <p:ph type="body" idx="1"/>
          </p:nvPr>
        </p:nvSpPr>
        <p:spPr/>
        <p:txBody>
          <a:bodyPr/>
          <a:lstStyle/>
          <a:p>
            <a:endParaRPr lang="zh-CN" altLang="en-US" dirty="0"/>
          </a:p>
        </p:txBody>
      </p:sp>
      <p:sp>
        <p:nvSpPr>
          <p:cNvPr id="6" name="文本框 5"/>
          <p:cNvSpPr txBox="1"/>
          <p:nvPr/>
        </p:nvSpPr>
        <p:spPr>
          <a:xfrm>
            <a:off x="2319453" y="2129882"/>
            <a:ext cx="877163" cy="923330"/>
          </a:xfrm>
          <a:prstGeom prst="rect">
            <a:avLst/>
          </a:prstGeom>
          <a:noFill/>
        </p:spPr>
        <p:txBody>
          <a:bodyPr wrap="none" rtlCol="0">
            <a:spAutoFit/>
          </a:bodyPr>
          <a:lstStyle/>
          <a:p>
            <a:r>
              <a:rPr lang="zh-CN" altLang="en-US" sz="5400" dirty="0" smtClean="0">
                <a:solidFill>
                  <a:srgbClr val="D24726"/>
                </a:solidFill>
              </a:rPr>
              <a:t>壹</a:t>
            </a:r>
            <a:endParaRPr lang="zh-CN" altLang="en-US" sz="5400" dirty="0">
              <a:solidFill>
                <a:srgbClr val="D24726"/>
              </a:solidFill>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0443" y="2462913"/>
            <a:ext cx="6521557" cy="2134561"/>
          </a:xfrm>
          <a:prstGeom prst="rect">
            <a:avLst/>
          </a:prstGeom>
        </p:spPr>
      </p:pic>
    </p:spTree>
    <p:extLst>
      <p:ext uri="{BB962C8B-B14F-4D97-AF65-F5344CB8AC3E}">
        <p14:creationId xmlns:p14="http://schemas.microsoft.com/office/powerpoint/2010/main" val="33584097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solidFill>
                  <a:schemeClr val="accent6">
                    <a:lumMod val="75000"/>
                  </a:schemeClr>
                </a:solidFill>
              </a:rPr>
              <a:t>兩岸跨境電商O2O解決方案</a:t>
            </a:r>
            <a:endParaRPr lang="zh-CN" altLang="en-US" dirty="0"/>
          </a:p>
        </p:txBody>
      </p:sp>
      <p:sp>
        <p:nvSpPr>
          <p:cNvPr id="5" name="文本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905809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mn-ea"/>
              </a:rPr>
              <a:t>出路：跨境</a:t>
            </a:r>
            <a:r>
              <a:rPr lang="en-US" altLang="zh-CN" dirty="0">
                <a:sym typeface="+mn-ea"/>
              </a:rPr>
              <a:t>O2O</a:t>
            </a:r>
            <a:r>
              <a:rPr lang="zh-CN" altLang="en-US" dirty="0">
                <a:sym typeface="+mn-ea"/>
              </a:rPr>
              <a:t>模式</a:t>
            </a:r>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121</a:t>
            </a:fld>
            <a:endParaRPr lang="zh-CN" altLang="en-US" dirty="0"/>
          </a:p>
        </p:txBody>
      </p:sp>
      <p:pic>
        <p:nvPicPr>
          <p:cNvPr id="5" name="图片 4"/>
          <p:cNvPicPr>
            <a:picLocks noChangeAspect="1"/>
          </p:cNvPicPr>
          <p:nvPr/>
        </p:nvPicPr>
        <p:blipFill>
          <a:blip r:embed="rId2"/>
          <a:srcRect t="12910"/>
          <a:stretch>
            <a:fillRect/>
          </a:stretch>
        </p:blipFill>
        <p:spPr>
          <a:xfrm>
            <a:off x="-31717" y="1179474"/>
            <a:ext cx="12218008" cy="4980832"/>
          </a:xfrm>
          <a:prstGeom prst="rect">
            <a:avLst/>
          </a:prstGeom>
        </p:spPr>
      </p:pic>
    </p:spTree>
    <p:extLst>
      <p:ext uri="{BB962C8B-B14F-4D97-AF65-F5344CB8AC3E}">
        <p14:creationId xmlns:p14="http://schemas.microsoft.com/office/powerpoint/2010/main" val="25547942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0448686-830D-4281-9B6B-79162D576DDC}" type="slidenum">
              <a:rPr lang="zh-CN" altLang="en-US" smtClean="0"/>
              <a:t>122</a:t>
            </a:fld>
            <a:endParaRPr lang="zh-CN" altLang="en-US" dirty="0"/>
          </a:p>
        </p:txBody>
      </p:sp>
      <p:sp>
        <p:nvSpPr>
          <p:cNvPr id="6" name="标题 1"/>
          <p:cNvSpPr>
            <a:spLocks noGrp="1"/>
          </p:cNvSpPr>
          <p:nvPr/>
        </p:nvSpPr>
        <p:spPr>
          <a:xfrm>
            <a:off x="736468" y="412817"/>
            <a:ext cx="6350496" cy="541507"/>
          </a:xfrm>
          <a:prstGeom prst="rect">
            <a:avLst/>
          </a:prstGeom>
        </p:spPr>
        <p:txBody>
          <a:bodyPr vert="horz" lIns="91345" tIns="45672" rIns="91345" bIns="45672" rtlCol="0" anchor="ctr">
            <a:normAutofit/>
          </a:bodyPr>
          <a:lstStyle>
            <a:lvl1pPr algn="l" defTabSz="914400" rtl="0" eaLnBrk="1" latinLnBrk="0" hangingPunct="1">
              <a:spcBef>
                <a:spcPct val="0"/>
              </a:spcBef>
              <a:buNone/>
              <a:defRPr sz="1800" b="1" kern="1200">
                <a:solidFill>
                  <a:schemeClr val="accent6"/>
                </a:solidFill>
                <a:latin typeface="微软雅黑" panose="020B0503020204020204" pitchFamily="34" charset="-122"/>
                <a:ea typeface="微软雅黑" panose="020B0503020204020204" pitchFamily="34" charset="-122"/>
                <a:cs typeface="+mj-cs"/>
              </a:defRPr>
            </a:lvl1pPr>
          </a:lstStyle>
          <a:p>
            <a:r>
              <a:rPr lang="zh-CN" altLang="en-US" sz="1798" dirty="0" smtClean="0"/>
              <a:t>戰略三步曲</a:t>
            </a:r>
            <a:endParaRPr lang="zh-CN" altLang="en-US" sz="1798" dirty="0"/>
          </a:p>
        </p:txBody>
      </p:sp>
      <p:grpSp>
        <p:nvGrpSpPr>
          <p:cNvPr id="14338" name="Group 3"/>
          <p:cNvGrpSpPr/>
          <p:nvPr/>
        </p:nvGrpSpPr>
        <p:grpSpPr>
          <a:xfrm>
            <a:off x="1826897" y="1990478"/>
            <a:ext cx="8260683" cy="718389"/>
            <a:chOff x="1152" y="1247"/>
            <a:chExt cx="5209" cy="453"/>
          </a:xfrm>
        </p:grpSpPr>
        <p:grpSp>
          <p:nvGrpSpPr>
            <p:cNvPr id="14364" name="Group 4"/>
            <p:cNvGrpSpPr/>
            <p:nvPr/>
          </p:nvGrpSpPr>
          <p:grpSpPr>
            <a:xfrm>
              <a:off x="1152" y="1275"/>
              <a:ext cx="480" cy="419"/>
              <a:chOff x="1110" y="2656"/>
              <a:chExt cx="1549" cy="1351"/>
            </a:xfrm>
          </p:grpSpPr>
          <p:sp>
            <p:nvSpPr>
              <p:cNvPr id="14368" name="AutoShape 5"/>
              <p:cNvSpPr/>
              <p:nvPr/>
            </p:nvSpPr>
            <p:spPr>
              <a:xfrm>
                <a:off x="1123" y="2679"/>
                <a:ext cx="1536" cy="1328"/>
              </a:xfrm>
              <a:prstGeom prst="hexagon">
                <a:avLst>
                  <a:gd name="adj" fmla="val 28915"/>
                  <a:gd name="vf" fmla="val 115470"/>
                </a:avLst>
              </a:prstGeom>
              <a:solidFill>
                <a:srgbClr val="808080"/>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4369" name="AutoShape 6"/>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lstStyle/>
              <a:p>
                <a:pPr lvl="0" eaLnBrk="1" hangingPunct="1"/>
                <a:endParaRPr lang="zh-CN" altLang="en-US" sz="1798" dirty="0">
                  <a:latin typeface="Arial" pitchFamily="34" charset="0"/>
                  <a:ea typeface="宋体" pitchFamily="2" charset="-122"/>
                </a:endParaRPr>
              </a:p>
            </p:txBody>
          </p:sp>
          <p:sp>
            <p:nvSpPr>
              <p:cNvPr id="4608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grpSp>
        <p:sp>
          <p:nvSpPr>
            <p:cNvPr id="14365" name="Line 8"/>
            <p:cNvSpPr/>
            <p:nvPr/>
          </p:nvSpPr>
          <p:spPr>
            <a:xfrm flipV="1">
              <a:off x="1536" y="1655"/>
              <a:ext cx="4643" cy="45"/>
            </a:xfrm>
            <a:prstGeom prst="line">
              <a:avLst/>
            </a:prstGeom>
            <a:ln w="25400" cap="flat" cmpd="sng">
              <a:solidFill>
                <a:schemeClr val="tx2"/>
              </a:solidFill>
              <a:prstDash val="sysDot"/>
              <a:headEnd type="none" w="med" len="med"/>
              <a:tailEnd type="oval" w="med" len="med"/>
            </a:ln>
          </p:spPr>
          <p:txBody>
            <a:bodyPr/>
            <a:lstStyle/>
            <a:p>
              <a:endParaRPr lang="zh-CN" altLang="en-US" sz="1798"/>
            </a:p>
          </p:txBody>
        </p:sp>
        <p:sp>
          <p:nvSpPr>
            <p:cNvPr id="14366" name="Text Box 9"/>
            <p:cNvSpPr txBox="1"/>
            <p:nvPr/>
          </p:nvSpPr>
          <p:spPr>
            <a:xfrm>
              <a:off x="1668" y="1247"/>
              <a:ext cx="4693" cy="387"/>
            </a:xfrm>
            <a:prstGeom prst="rect">
              <a:avLst/>
            </a:prstGeom>
            <a:noFill/>
            <a:ln w="9525">
              <a:noFill/>
              <a:miter/>
            </a:ln>
          </p:spPr>
          <p:txBody>
            <a:bodyPr wrap="none">
              <a:spAutoFit/>
            </a:bodyPr>
            <a:lstStyle/>
            <a:p>
              <a:pPr lvl="0" algn="l" eaLnBrk="0" hangingPunct="0"/>
              <a:r>
                <a:rPr lang="en-US" altLang="zh-CN" sz="1598" dirty="0" smtClean="0">
                  <a:solidFill>
                    <a:schemeClr val="tx2"/>
                  </a:solidFill>
                  <a:latin typeface="Arial" pitchFamily="34" charset="0"/>
                  <a:ea typeface="宋体" pitchFamily="2" charset="-122"/>
                </a:rPr>
                <a:t>通</a:t>
              </a:r>
              <a:r>
                <a:rPr lang="zh-CN" altLang="en-US" sz="1598" dirty="0" smtClean="0">
                  <a:solidFill>
                    <a:schemeClr val="tx2"/>
                  </a:solidFill>
                  <a:latin typeface="Arial" pitchFamily="34" charset="0"/>
                  <a:ea typeface="宋体" pitchFamily="2" charset="-122"/>
                </a:rPr>
                <a:t>過</a:t>
              </a:r>
              <a:r>
                <a:rPr lang="en-US" altLang="zh-CN" sz="1798" b="1" dirty="0" err="1" smtClean="0">
                  <a:solidFill>
                    <a:schemeClr val="accent6"/>
                  </a:solidFill>
                  <a:latin typeface="Arial" pitchFamily="34" charset="0"/>
                  <a:ea typeface="宋体" pitchFamily="2" charset="-122"/>
                </a:rPr>
                <a:t>寶島購跨境平臺系統</a:t>
              </a:r>
              <a:r>
                <a:rPr lang="en-US" altLang="zh-CN" sz="1598" dirty="0" err="1" smtClean="0">
                  <a:solidFill>
                    <a:schemeClr val="tx2"/>
                  </a:solidFill>
                  <a:latin typeface="Arial" pitchFamily="34" charset="0"/>
                  <a:ea typeface="宋体" pitchFamily="2" charset="-122"/>
                </a:rPr>
                <a:t>對接線上多個銷售平臺，實現</a:t>
              </a:r>
              <a:r>
                <a:rPr lang="en-US" altLang="zh-CN" sz="1598" dirty="0" smtClean="0">
                  <a:solidFill>
                    <a:schemeClr val="tx2"/>
                  </a:solidFill>
                  <a:latin typeface="Arial" pitchFamily="34" charset="0"/>
                  <a:ea typeface="宋体" pitchFamily="2" charset="-122"/>
                </a:rPr>
                <a:t> </a:t>
              </a:r>
              <a:r>
                <a:rPr lang="en-US" altLang="zh-CN" sz="1598" b="1" dirty="0" err="1" smtClean="0">
                  <a:solidFill>
                    <a:schemeClr val="accent6"/>
                  </a:solidFill>
                  <a:latin typeface="Arial" pitchFamily="34" charset="0"/>
                  <a:ea typeface="宋体" pitchFamily="2" charset="-122"/>
                </a:rPr>
                <a:t>跨境商品</a:t>
              </a:r>
              <a:r>
                <a:rPr lang="en-US" altLang="zh-CN" sz="1598" dirty="0" err="1" smtClean="0">
                  <a:solidFill>
                    <a:schemeClr val="tx2"/>
                  </a:solidFill>
                  <a:latin typeface="Arial" pitchFamily="34" charset="0"/>
                  <a:ea typeface="宋体" pitchFamily="2" charset="-122"/>
                </a:rPr>
                <a:t>在倉儲庫存</a:t>
              </a:r>
              <a:r>
                <a:rPr lang="en-US" altLang="zh-CN" sz="1598" dirty="0" smtClean="0">
                  <a:solidFill>
                    <a:schemeClr val="tx2"/>
                  </a:solidFill>
                  <a:latin typeface="Arial" pitchFamily="34" charset="0"/>
                  <a:ea typeface="宋体" pitchFamily="2" charset="-122"/>
                </a:rPr>
                <a:t>、</a:t>
              </a:r>
              <a:endParaRPr lang="en-US" altLang="zh-CN" sz="1598" dirty="0">
                <a:solidFill>
                  <a:schemeClr val="tx2"/>
                </a:solidFill>
                <a:latin typeface="Arial" pitchFamily="34" charset="0"/>
                <a:ea typeface="宋体" pitchFamily="2" charset="-122"/>
              </a:endParaRPr>
            </a:p>
            <a:p>
              <a:pPr lvl="0" algn="l" eaLnBrk="0" hangingPunct="0"/>
              <a:r>
                <a:rPr lang="en-US" altLang="zh-CN" sz="1598" dirty="0" err="1" smtClean="0">
                  <a:solidFill>
                    <a:schemeClr val="tx2"/>
                  </a:solidFill>
                  <a:latin typeface="Arial" pitchFamily="34" charset="0"/>
                  <a:ea typeface="宋体" pitchFamily="2" charset="-122"/>
                </a:rPr>
                <a:t>物流運輸到終端銷售的</a:t>
              </a:r>
              <a:r>
                <a:rPr lang="en-US" altLang="zh-CN" sz="1598" b="1" dirty="0" err="1" smtClean="0">
                  <a:solidFill>
                    <a:schemeClr val="accent6"/>
                  </a:solidFill>
                  <a:latin typeface="Arial" pitchFamily="34" charset="0"/>
                  <a:ea typeface="宋体" pitchFamily="2" charset="-122"/>
                </a:rPr>
                <a:t>全方位管理</a:t>
              </a:r>
              <a:r>
                <a:rPr lang="en-US" altLang="zh-CN" sz="1598" dirty="0">
                  <a:solidFill>
                    <a:schemeClr val="tx2"/>
                  </a:solidFill>
                  <a:latin typeface="Arial" pitchFamily="34" charset="0"/>
                  <a:ea typeface="宋体" pitchFamily="2" charset="-122"/>
                </a:rPr>
                <a:t>， </a:t>
              </a:r>
              <a:r>
                <a:rPr lang="en-US" altLang="zh-CN" sz="1598" dirty="0" err="1" smtClean="0">
                  <a:solidFill>
                    <a:schemeClr val="tx2"/>
                  </a:solidFill>
                  <a:latin typeface="Arial" pitchFamily="34" charset="0"/>
                  <a:ea typeface="宋体" pitchFamily="2" charset="-122"/>
                </a:rPr>
                <a:t>有效提升供</a:t>
              </a:r>
              <a:r>
                <a:rPr lang="en-US" altLang="zh-CN" sz="1598" b="1" dirty="0" err="1" smtClean="0">
                  <a:solidFill>
                    <a:schemeClr val="accent6"/>
                  </a:solidFill>
                  <a:latin typeface="Arial" pitchFamily="34" charset="0"/>
                  <a:ea typeface="宋体" pitchFamily="2" charset="-122"/>
                </a:rPr>
                <a:t>應鏈管理效率</a:t>
              </a:r>
              <a:r>
                <a:rPr lang="en-US" altLang="zh-CN" sz="1598" b="1" dirty="0" smtClean="0">
                  <a:solidFill>
                    <a:schemeClr val="accent6"/>
                  </a:solidFill>
                  <a:latin typeface="Arial" pitchFamily="34" charset="0"/>
                  <a:ea typeface="宋体" pitchFamily="2" charset="-122"/>
                </a:rPr>
                <a:t> </a:t>
              </a:r>
              <a:r>
                <a:rPr lang="en-US" altLang="zh-CN" sz="1598" dirty="0" smtClean="0">
                  <a:solidFill>
                    <a:schemeClr val="tx2"/>
                  </a:solidFill>
                  <a:latin typeface="Arial" pitchFamily="34" charset="0"/>
                  <a:ea typeface="宋体" pitchFamily="2" charset="-122"/>
                </a:rPr>
                <a:t>。</a:t>
              </a:r>
              <a:endParaRPr lang="en-US" altLang="zh-CN" sz="1598" dirty="0">
                <a:solidFill>
                  <a:schemeClr val="tx2"/>
                </a:solidFill>
                <a:latin typeface="Arial" pitchFamily="34" charset="0"/>
                <a:ea typeface="宋体" pitchFamily="2" charset="-122"/>
              </a:endParaRPr>
            </a:p>
          </p:txBody>
        </p:sp>
        <p:sp>
          <p:nvSpPr>
            <p:cNvPr id="14367" name="Text Box 10"/>
            <p:cNvSpPr txBox="1"/>
            <p:nvPr/>
          </p:nvSpPr>
          <p:spPr>
            <a:xfrm>
              <a:off x="1275" y="1337"/>
              <a:ext cx="225" cy="291"/>
            </a:xfrm>
            <a:prstGeom prst="rect">
              <a:avLst/>
            </a:prstGeom>
            <a:noFill/>
            <a:ln w="9525">
              <a:noFill/>
              <a:miter/>
            </a:ln>
          </p:spPr>
          <p:txBody>
            <a:bodyPr wrap="none">
              <a:spAutoFit/>
            </a:bodyPr>
            <a:lstStyle/>
            <a:p>
              <a:pPr lvl="0" algn="ctr" eaLnBrk="0" hangingPunct="0"/>
              <a:r>
                <a:rPr lang="en-US" altLang="zh-CN" sz="2398" b="1" dirty="0">
                  <a:solidFill>
                    <a:schemeClr val="bg1"/>
                  </a:solidFill>
                  <a:latin typeface="Arial" pitchFamily="34" charset="0"/>
                  <a:ea typeface="宋体" pitchFamily="2" charset="-122"/>
                </a:rPr>
                <a:t>1</a:t>
              </a:r>
            </a:p>
          </p:txBody>
        </p:sp>
      </p:grpSp>
      <p:grpSp>
        <p:nvGrpSpPr>
          <p:cNvPr id="14339" name="Group 11"/>
          <p:cNvGrpSpPr/>
          <p:nvPr/>
        </p:nvGrpSpPr>
        <p:grpSpPr>
          <a:xfrm>
            <a:off x="1826897" y="3096448"/>
            <a:ext cx="8216279" cy="802438"/>
            <a:chOff x="1152" y="1764"/>
            <a:chExt cx="5181" cy="506"/>
          </a:xfrm>
        </p:grpSpPr>
        <p:grpSp>
          <p:nvGrpSpPr>
            <p:cNvPr id="14357" name="Group 12"/>
            <p:cNvGrpSpPr/>
            <p:nvPr/>
          </p:nvGrpSpPr>
          <p:grpSpPr>
            <a:xfrm>
              <a:off x="1152" y="1851"/>
              <a:ext cx="480" cy="419"/>
              <a:chOff x="3174" y="2656"/>
              <a:chExt cx="1549" cy="1351"/>
            </a:xfrm>
          </p:grpSpPr>
          <p:sp>
            <p:nvSpPr>
              <p:cNvPr id="14361" name="AutoShape 13"/>
              <p:cNvSpPr/>
              <p:nvPr/>
            </p:nvSpPr>
            <p:spPr>
              <a:xfrm>
                <a:off x="3187" y="2679"/>
                <a:ext cx="1536" cy="1328"/>
              </a:xfrm>
              <a:prstGeom prst="hexagon">
                <a:avLst>
                  <a:gd name="adj" fmla="val 28915"/>
                  <a:gd name="vf" fmla="val 115470"/>
                </a:avLst>
              </a:prstGeom>
              <a:solidFill>
                <a:srgbClr val="808080"/>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4362" name="AutoShape 14"/>
              <p:cNvSpPr/>
              <p:nvPr/>
            </p:nvSpPr>
            <p:spPr>
              <a:xfrm>
                <a:off x="3174"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lstStyle/>
              <a:p>
                <a:pPr lvl="0" eaLnBrk="1" hangingPunct="1"/>
                <a:endParaRPr lang="zh-CN" altLang="en-US" sz="1798" dirty="0">
                  <a:latin typeface="Arial" pitchFamily="34" charset="0"/>
                  <a:ea typeface="宋体" pitchFamily="2" charset="-122"/>
                </a:endParaRPr>
              </a:p>
            </p:txBody>
          </p:sp>
          <p:sp>
            <p:nvSpPr>
              <p:cNvPr id="4609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ln>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grpSp>
        <p:sp>
          <p:nvSpPr>
            <p:cNvPr id="14358" name="Line 16"/>
            <p:cNvSpPr/>
            <p:nvPr/>
          </p:nvSpPr>
          <p:spPr>
            <a:xfrm>
              <a:off x="1536" y="2204"/>
              <a:ext cx="4672" cy="28"/>
            </a:xfrm>
            <a:prstGeom prst="line">
              <a:avLst/>
            </a:prstGeom>
            <a:ln w="25400" cap="flat" cmpd="sng">
              <a:solidFill>
                <a:schemeClr val="tx2"/>
              </a:solidFill>
              <a:prstDash val="sysDot"/>
              <a:headEnd type="none" w="med" len="med"/>
              <a:tailEnd type="oval" w="med" len="med"/>
            </a:ln>
          </p:spPr>
          <p:txBody>
            <a:bodyPr/>
            <a:lstStyle/>
            <a:p>
              <a:endParaRPr lang="zh-CN" altLang="en-US" sz="1798"/>
            </a:p>
          </p:txBody>
        </p:sp>
        <p:sp>
          <p:nvSpPr>
            <p:cNvPr id="14359" name="Text Box 17"/>
            <p:cNvSpPr txBox="1"/>
            <p:nvPr/>
          </p:nvSpPr>
          <p:spPr>
            <a:xfrm>
              <a:off x="1620" y="1764"/>
              <a:ext cx="4713" cy="407"/>
            </a:xfrm>
            <a:prstGeom prst="rect">
              <a:avLst/>
            </a:prstGeom>
            <a:noFill/>
            <a:ln w="9525">
              <a:noFill/>
              <a:miter/>
            </a:ln>
          </p:spPr>
          <p:txBody>
            <a:bodyPr wrap="none">
              <a:spAutoFit/>
            </a:bodyPr>
            <a:lstStyle/>
            <a:p>
              <a:pPr lvl="0" algn="l" eaLnBrk="0" hangingPunct="0"/>
              <a:r>
                <a:rPr lang="en-US" altLang="zh-CN" sz="1798" dirty="0" err="1" smtClean="0">
                  <a:solidFill>
                    <a:schemeClr val="tx2"/>
                  </a:solidFill>
                  <a:latin typeface="Arial" pitchFamily="34" charset="0"/>
                  <a:ea typeface="宋体" pitchFamily="2" charset="-122"/>
                </a:rPr>
                <a:t>開設</a:t>
              </a:r>
              <a:r>
                <a:rPr lang="en-US" altLang="zh-CN" sz="1798" b="1" dirty="0" err="1" smtClean="0">
                  <a:solidFill>
                    <a:schemeClr val="accent6"/>
                  </a:solidFill>
                  <a:latin typeface="Arial" pitchFamily="34" charset="0"/>
                  <a:ea typeface="宋体" pitchFamily="2" charset="-122"/>
                </a:rPr>
                <a:t>寶島購跨境體驗店</a:t>
              </a:r>
              <a:r>
                <a:rPr lang="en-US" altLang="zh-CN" sz="1798" b="1" dirty="0" smtClean="0">
                  <a:solidFill>
                    <a:schemeClr val="accent6"/>
                  </a:solidFill>
                  <a:latin typeface="Arial" pitchFamily="34" charset="0"/>
                  <a:ea typeface="宋体" pitchFamily="2" charset="-122"/>
                </a:rPr>
                <a:t> </a:t>
              </a:r>
              <a:r>
                <a:rPr lang="en-US" altLang="zh-CN" sz="1798" dirty="0" smtClean="0">
                  <a:solidFill>
                    <a:schemeClr val="tx2"/>
                  </a:solidFill>
                  <a:latin typeface="Arial" pitchFamily="34" charset="0"/>
                  <a:ea typeface="宋体" pitchFamily="2" charset="-122"/>
                </a:rPr>
                <a:t>，</a:t>
              </a:r>
              <a:r>
                <a:rPr lang="en-US" altLang="zh-CN" sz="1798" dirty="0" err="1" smtClean="0">
                  <a:solidFill>
                    <a:schemeClr val="tx2"/>
                  </a:solidFill>
                  <a:latin typeface="Arial" pitchFamily="34" charset="0"/>
                  <a:ea typeface="宋体" pitchFamily="2" charset="-122"/>
                </a:rPr>
                <a:t>推廣運營</a:t>
              </a:r>
              <a:r>
                <a:rPr lang="zh-CN" altLang="en-US" sz="1798" dirty="0" smtClean="0">
                  <a:solidFill>
                    <a:schemeClr val="tx2"/>
                  </a:solidFill>
                  <a:latin typeface="Arial" pitchFamily="34" charset="0"/>
                  <a:ea typeface="宋体" pitchFamily="2" charset="-122"/>
                </a:rPr>
                <a:t>寶島購</a:t>
              </a:r>
              <a:r>
                <a:rPr lang="en-US" sz="1798" dirty="0" smtClean="0">
                  <a:solidFill>
                    <a:schemeClr val="tx2"/>
                  </a:solidFill>
                  <a:latin typeface="Arial" pitchFamily="34" charset="0"/>
                  <a:ea typeface="宋体" pitchFamily="2" charset="-122"/>
                </a:rPr>
                <a:t>-</a:t>
              </a:r>
              <a:r>
                <a:rPr lang="zh-CN" altLang="en-US" sz="1798" dirty="0" smtClean="0">
                  <a:solidFill>
                    <a:schemeClr val="tx2"/>
                  </a:solidFill>
                  <a:latin typeface="Arial" pitchFamily="34" charset="0"/>
                  <a:ea typeface="宋体" pitchFamily="2" charset="-122"/>
                </a:rPr>
                <a:t>來店易</a:t>
              </a:r>
              <a:r>
                <a:rPr lang="en-US" altLang="zh-CN" sz="1798" dirty="0" err="1" smtClean="0">
                  <a:solidFill>
                    <a:schemeClr val="tx2"/>
                  </a:solidFill>
                  <a:latin typeface="Arial" pitchFamily="34" charset="0"/>
                  <a:ea typeface="宋体" pitchFamily="2" charset="-122"/>
                </a:rPr>
                <a:t>產品</a:t>
              </a:r>
              <a:r>
                <a:rPr lang="zh-CN" altLang="en-US" sz="1798" dirty="0" smtClean="0">
                  <a:solidFill>
                    <a:schemeClr val="tx2"/>
                  </a:solidFill>
                  <a:latin typeface="Arial" pitchFamily="34" charset="0"/>
                  <a:ea typeface="宋体" pitchFamily="2" charset="-122"/>
                </a:rPr>
                <a:t>，</a:t>
              </a:r>
              <a:r>
                <a:rPr lang="en-US" altLang="zh-CN" sz="1798" dirty="0" err="1" smtClean="0">
                  <a:solidFill>
                    <a:schemeClr val="tx2"/>
                  </a:solidFill>
                  <a:latin typeface="Arial" pitchFamily="34" charset="0"/>
                  <a:ea typeface="宋体" pitchFamily="2" charset="-122"/>
                </a:rPr>
                <a:t>打造</a:t>
              </a:r>
              <a:r>
                <a:rPr lang="en-US" altLang="zh-CN" sz="1798" b="1" dirty="0" err="1" smtClean="0">
                  <a:solidFill>
                    <a:schemeClr val="accent6"/>
                  </a:solidFill>
                  <a:latin typeface="Arial" pitchFamily="34" charset="0"/>
                  <a:ea typeface="宋体" pitchFamily="2" charset="-122"/>
                </a:rPr>
                <a:t>多種購物場</a:t>
              </a:r>
              <a:endParaRPr lang="en-US" altLang="zh-CN" sz="1798" b="1" dirty="0" smtClean="0">
                <a:solidFill>
                  <a:schemeClr val="accent6"/>
                </a:solidFill>
                <a:latin typeface="Arial" pitchFamily="34" charset="0"/>
                <a:ea typeface="宋体" pitchFamily="2" charset="-122"/>
              </a:endParaRPr>
            </a:p>
            <a:p>
              <a:pPr lvl="0" algn="l" eaLnBrk="0" hangingPunct="0"/>
              <a:r>
                <a:rPr lang="en-US" altLang="zh-CN" sz="1798" b="1" dirty="0" err="1" smtClean="0">
                  <a:solidFill>
                    <a:schemeClr val="accent6"/>
                  </a:solidFill>
                  <a:latin typeface="Arial" pitchFamily="34" charset="0"/>
                  <a:ea typeface="宋体" pitchFamily="2" charset="-122"/>
                </a:rPr>
                <a:t>景模式</a:t>
              </a:r>
              <a:r>
                <a:rPr lang="en-US" altLang="zh-CN" sz="1798" b="1" dirty="0" smtClean="0">
                  <a:solidFill>
                    <a:schemeClr val="accent6"/>
                  </a:solidFill>
                  <a:latin typeface="Arial" pitchFamily="34" charset="0"/>
                  <a:ea typeface="宋体" pitchFamily="2" charset="-122"/>
                </a:rPr>
                <a:t> </a:t>
              </a:r>
              <a:r>
                <a:rPr lang="en-US" altLang="zh-CN" sz="1798" dirty="0" smtClean="0">
                  <a:solidFill>
                    <a:schemeClr val="tx2"/>
                  </a:solidFill>
                  <a:latin typeface="Arial" pitchFamily="34" charset="0"/>
                  <a:ea typeface="宋体" pitchFamily="2" charset="-122"/>
                </a:rPr>
                <a:t>，</a:t>
              </a:r>
              <a:r>
                <a:rPr lang="en-US" altLang="zh-CN" sz="1798" dirty="0" err="1" smtClean="0">
                  <a:solidFill>
                    <a:schemeClr val="tx2"/>
                  </a:solidFill>
                  <a:latin typeface="Arial" pitchFamily="34" charset="0"/>
                  <a:ea typeface="宋体" pitchFamily="2" charset="-122"/>
                </a:rPr>
                <a:t>有效提升顧寵體驗</a:t>
              </a:r>
              <a:r>
                <a:rPr lang="en-US" altLang="zh-CN" sz="1798" dirty="0" smtClean="0">
                  <a:solidFill>
                    <a:schemeClr val="tx2"/>
                  </a:solidFill>
                  <a:latin typeface="Arial" pitchFamily="34" charset="0"/>
                  <a:ea typeface="宋体" pitchFamily="2" charset="-122"/>
                </a:rPr>
                <a:t> ，實現跨境電商O2O模式的成功落地 。</a:t>
              </a:r>
              <a:endParaRPr lang="en-US" altLang="zh-CN" sz="1798" dirty="0">
                <a:solidFill>
                  <a:schemeClr val="tx2"/>
                </a:solidFill>
                <a:latin typeface="Arial" pitchFamily="34" charset="0"/>
                <a:ea typeface="宋体" pitchFamily="2" charset="-122"/>
              </a:endParaRPr>
            </a:p>
          </p:txBody>
        </p:sp>
        <p:sp>
          <p:nvSpPr>
            <p:cNvPr id="14360" name="Text Box 18"/>
            <p:cNvSpPr txBox="1"/>
            <p:nvPr/>
          </p:nvSpPr>
          <p:spPr>
            <a:xfrm>
              <a:off x="1275" y="1913"/>
              <a:ext cx="225" cy="291"/>
            </a:xfrm>
            <a:prstGeom prst="rect">
              <a:avLst/>
            </a:prstGeom>
            <a:noFill/>
            <a:ln w="9525">
              <a:noFill/>
              <a:miter/>
            </a:ln>
          </p:spPr>
          <p:txBody>
            <a:bodyPr wrap="none">
              <a:spAutoFit/>
            </a:bodyPr>
            <a:lstStyle/>
            <a:p>
              <a:pPr lvl="0" algn="ctr" eaLnBrk="0" hangingPunct="0"/>
              <a:r>
                <a:rPr lang="en-US" altLang="zh-CN" sz="2398" b="1" dirty="0">
                  <a:solidFill>
                    <a:schemeClr val="bg1"/>
                  </a:solidFill>
                  <a:latin typeface="Arial" pitchFamily="34" charset="0"/>
                  <a:ea typeface="宋体" pitchFamily="2" charset="-122"/>
                </a:rPr>
                <a:t>2</a:t>
              </a:r>
            </a:p>
          </p:txBody>
        </p:sp>
      </p:grpSp>
      <p:grpSp>
        <p:nvGrpSpPr>
          <p:cNvPr id="14340" name="Group 19"/>
          <p:cNvGrpSpPr/>
          <p:nvPr/>
        </p:nvGrpSpPr>
        <p:grpSpPr>
          <a:xfrm>
            <a:off x="1826897" y="4489140"/>
            <a:ext cx="8059280" cy="731075"/>
            <a:chOff x="1152" y="2371"/>
            <a:chExt cx="5082" cy="461"/>
          </a:xfrm>
        </p:grpSpPr>
        <p:grpSp>
          <p:nvGrpSpPr>
            <p:cNvPr id="14350" name="Group 20"/>
            <p:cNvGrpSpPr/>
            <p:nvPr/>
          </p:nvGrpSpPr>
          <p:grpSpPr>
            <a:xfrm>
              <a:off x="1152" y="2413"/>
              <a:ext cx="480" cy="419"/>
              <a:chOff x="1110" y="2656"/>
              <a:chExt cx="1549" cy="1351"/>
            </a:xfrm>
          </p:grpSpPr>
          <p:sp>
            <p:nvSpPr>
              <p:cNvPr id="14354" name="AutoShape 21"/>
              <p:cNvSpPr/>
              <p:nvPr/>
            </p:nvSpPr>
            <p:spPr>
              <a:xfrm>
                <a:off x="1123" y="2679"/>
                <a:ext cx="1536" cy="1328"/>
              </a:xfrm>
              <a:prstGeom prst="hexagon">
                <a:avLst>
                  <a:gd name="adj" fmla="val 28915"/>
                  <a:gd name="vf" fmla="val 115470"/>
                </a:avLst>
              </a:prstGeom>
              <a:solidFill>
                <a:srgbClr val="808080"/>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4355" name="AutoShape 22"/>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lstStyle/>
              <a:p>
                <a:pPr lvl="0" eaLnBrk="1" hangingPunct="1"/>
                <a:endParaRPr lang="zh-CN" altLang="en-US" sz="1798" dirty="0">
                  <a:latin typeface="Arial" pitchFamily="34" charset="0"/>
                  <a:ea typeface="宋体" pitchFamily="2" charset="-122"/>
                </a:endParaRPr>
              </a:p>
            </p:txBody>
          </p:sp>
          <p:sp>
            <p:nvSpPr>
              <p:cNvPr id="46103" name="AutoShape 23"/>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grpSp>
        <p:sp>
          <p:nvSpPr>
            <p:cNvPr id="14351" name="Line 24"/>
            <p:cNvSpPr/>
            <p:nvPr/>
          </p:nvSpPr>
          <p:spPr>
            <a:xfrm>
              <a:off x="1536" y="2793"/>
              <a:ext cx="4698" cy="32"/>
            </a:xfrm>
            <a:prstGeom prst="line">
              <a:avLst/>
            </a:prstGeom>
            <a:ln w="25400" cap="flat" cmpd="sng">
              <a:solidFill>
                <a:schemeClr val="tx2"/>
              </a:solidFill>
              <a:prstDash val="sysDot"/>
              <a:headEnd type="none" w="med" len="med"/>
              <a:tailEnd type="oval" w="med" len="med"/>
            </a:ln>
          </p:spPr>
          <p:txBody>
            <a:bodyPr/>
            <a:lstStyle/>
            <a:p>
              <a:endParaRPr lang="zh-CN" altLang="en-US" sz="1798"/>
            </a:p>
          </p:txBody>
        </p:sp>
        <p:sp>
          <p:nvSpPr>
            <p:cNvPr id="14352" name="Text Box 25"/>
            <p:cNvSpPr txBox="1"/>
            <p:nvPr/>
          </p:nvSpPr>
          <p:spPr>
            <a:xfrm>
              <a:off x="1665" y="2371"/>
              <a:ext cx="4331" cy="387"/>
            </a:xfrm>
            <a:prstGeom prst="rect">
              <a:avLst/>
            </a:prstGeom>
            <a:noFill/>
            <a:ln w="9525">
              <a:noFill/>
              <a:miter/>
            </a:ln>
          </p:spPr>
          <p:txBody>
            <a:bodyPr wrap="none">
              <a:spAutoFit/>
            </a:bodyPr>
            <a:lstStyle/>
            <a:p>
              <a:pPr lvl="0" algn="l" eaLnBrk="0" hangingPunct="0"/>
              <a:r>
                <a:rPr lang="en-US" altLang="zh-CN" sz="1598" dirty="0" err="1" smtClean="0">
                  <a:solidFill>
                    <a:schemeClr val="tx2"/>
                  </a:solidFill>
                  <a:latin typeface="Arial" pitchFamily="34" charset="0"/>
                  <a:ea typeface="宋体" pitchFamily="2" charset="-122"/>
                </a:rPr>
                <a:t>依託</a:t>
              </a:r>
              <a:r>
                <a:rPr lang="en-US" altLang="zh-CN" sz="1798" b="1" dirty="0" err="1" smtClean="0">
                  <a:solidFill>
                    <a:schemeClr val="accent6"/>
                  </a:solidFill>
                  <a:latin typeface="Arial" pitchFamily="34" charset="0"/>
                  <a:ea typeface="宋体" pitchFamily="2" charset="-122"/>
                </a:rPr>
                <a:t>寶島購之來店易</a:t>
              </a:r>
              <a:r>
                <a:rPr lang="zh-CN" altLang="en-US" sz="1598" dirty="0" smtClean="0">
                  <a:solidFill>
                    <a:schemeClr val="tx2"/>
                  </a:solidFill>
                  <a:latin typeface="Arial" pitchFamily="34" charset="0"/>
                  <a:ea typeface="宋体" pitchFamily="2" charset="-122"/>
                </a:rPr>
                <a:t>（</a:t>
              </a:r>
              <a:r>
                <a:rPr lang="en-US" altLang="zh-CN" sz="1598" dirty="0">
                  <a:solidFill>
                    <a:schemeClr val="tx2"/>
                  </a:solidFill>
                  <a:latin typeface="Arial" pitchFamily="34" charset="0"/>
                  <a:ea typeface="宋体" pitchFamily="2" charset="-122"/>
                </a:rPr>
                <a:t>APP)</a:t>
              </a:r>
              <a:r>
                <a:rPr lang="en-US" altLang="zh-CN" sz="1598" dirty="0" err="1" smtClean="0">
                  <a:solidFill>
                    <a:schemeClr val="tx2"/>
                  </a:solidFill>
                  <a:latin typeface="Arial" pitchFamily="34" charset="0"/>
                  <a:ea typeface="宋体" pitchFamily="2" charset="-122"/>
                </a:rPr>
                <a:t>和</a:t>
              </a:r>
              <a:r>
                <a:rPr lang="en-US" altLang="zh-CN" sz="1798" b="1" dirty="0" err="1" smtClean="0">
                  <a:solidFill>
                    <a:schemeClr val="accent6"/>
                  </a:solidFill>
                  <a:latin typeface="Arial" pitchFamily="34" charset="0"/>
                  <a:ea typeface="宋体" pitchFamily="2" charset="-122"/>
                  <a:sym typeface="+mn-ea"/>
                </a:rPr>
                <a:t>寶島購跨境平臺系統</a:t>
              </a:r>
              <a:r>
                <a:rPr lang="en-US" altLang="zh-CN" sz="1598" dirty="0" err="1" smtClean="0">
                  <a:solidFill>
                    <a:schemeClr val="tx2"/>
                  </a:solidFill>
                  <a:latin typeface="Arial" pitchFamily="34" charset="0"/>
                  <a:ea typeface="宋体" pitchFamily="2" charset="-122"/>
                </a:rPr>
                <a:t>，收集資料</a:t>
              </a:r>
              <a:r>
                <a:rPr lang="en-US" altLang="zh-CN" sz="1598" dirty="0" smtClean="0">
                  <a:solidFill>
                    <a:schemeClr val="tx2"/>
                  </a:solidFill>
                  <a:latin typeface="Arial" pitchFamily="34" charset="0"/>
                  <a:ea typeface="宋体" pitchFamily="2" charset="-122"/>
                </a:rPr>
                <a:t> </a:t>
              </a:r>
              <a:r>
                <a:rPr lang="en-US" altLang="zh-CN" sz="1598" dirty="0" err="1" smtClean="0">
                  <a:solidFill>
                    <a:schemeClr val="tx2"/>
                  </a:solidFill>
                  <a:latin typeface="Arial" pitchFamily="34" charset="0"/>
                  <a:ea typeface="宋体" pitchFamily="2" charset="-122"/>
                </a:rPr>
                <a:t>資訊</a:t>
              </a:r>
              <a:r>
                <a:rPr lang="en-US" altLang="zh-CN" sz="1598" dirty="0" smtClean="0">
                  <a:solidFill>
                    <a:schemeClr val="tx2"/>
                  </a:solidFill>
                  <a:latin typeface="Arial" pitchFamily="34" charset="0"/>
                  <a:ea typeface="宋体" pitchFamily="2" charset="-122"/>
                </a:rPr>
                <a:t>，</a:t>
              </a:r>
            </a:p>
            <a:p>
              <a:pPr lvl="0" algn="l" eaLnBrk="0" hangingPunct="0"/>
              <a:r>
                <a:rPr lang="en-US" altLang="zh-CN" sz="1598" dirty="0" err="1" smtClean="0">
                  <a:solidFill>
                    <a:schemeClr val="tx2"/>
                  </a:solidFill>
                  <a:latin typeface="Arial" pitchFamily="34" charset="0"/>
                  <a:ea typeface="宋体" pitchFamily="2" charset="-122"/>
                </a:rPr>
                <a:t>打通線上線下數據，形成自有的大</a:t>
              </a:r>
              <a:r>
                <a:rPr lang="en-US" altLang="zh-CN" sz="1598" dirty="0" smtClean="0">
                  <a:solidFill>
                    <a:schemeClr val="tx2"/>
                  </a:solidFill>
                  <a:latin typeface="Arial" pitchFamily="34" charset="0"/>
                  <a:ea typeface="宋体" pitchFamily="2" charset="-122"/>
                </a:rPr>
                <a:t> </a:t>
              </a:r>
              <a:r>
                <a:rPr lang="en-US" altLang="zh-CN" sz="1598" dirty="0" err="1" smtClean="0">
                  <a:solidFill>
                    <a:schemeClr val="tx2"/>
                  </a:solidFill>
                  <a:latin typeface="Arial" pitchFamily="34" charset="0"/>
                  <a:ea typeface="宋体" pitchFamily="2" charset="-122"/>
                </a:rPr>
                <a:t>資料資訊庫</a:t>
              </a:r>
              <a:r>
                <a:rPr lang="en-US" altLang="zh-CN" sz="1598" dirty="0" smtClean="0">
                  <a:solidFill>
                    <a:schemeClr val="tx2"/>
                  </a:solidFill>
                  <a:latin typeface="Arial" pitchFamily="34" charset="0"/>
                  <a:ea typeface="宋体" pitchFamily="2" charset="-122"/>
                </a:rPr>
                <a:t> 。</a:t>
              </a:r>
              <a:endParaRPr lang="en-US" altLang="zh-CN" sz="1598" dirty="0">
                <a:solidFill>
                  <a:schemeClr val="tx2"/>
                </a:solidFill>
                <a:latin typeface="Arial" pitchFamily="34" charset="0"/>
                <a:ea typeface="宋体" pitchFamily="2" charset="-122"/>
              </a:endParaRPr>
            </a:p>
          </p:txBody>
        </p:sp>
        <p:sp>
          <p:nvSpPr>
            <p:cNvPr id="14353" name="Text Box 26"/>
            <p:cNvSpPr txBox="1"/>
            <p:nvPr/>
          </p:nvSpPr>
          <p:spPr>
            <a:xfrm>
              <a:off x="1275" y="2475"/>
              <a:ext cx="225" cy="291"/>
            </a:xfrm>
            <a:prstGeom prst="rect">
              <a:avLst/>
            </a:prstGeom>
            <a:noFill/>
            <a:ln w="9525">
              <a:noFill/>
              <a:miter/>
            </a:ln>
          </p:spPr>
          <p:txBody>
            <a:bodyPr wrap="none">
              <a:spAutoFit/>
            </a:bodyPr>
            <a:lstStyle/>
            <a:p>
              <a:pPr lvl="0" algn="ctr" eaLnBrk="0" hangingPunct="0"/>
              <a:r>
                <a:rPr lang="en-US" altLang="zh-CN" sz="2398" b="1" dirty="0">
                  <a:solidFill>
                    <a:schemeClr val="bg1"/>
                  </a:solidFill>
                  <a:latin typeface="Arial" pitchFamily="34" charset="0"/>
                  <a:ea typeface="宋体" pitchFamily="2" charset="-122"/>
                </a:rPr>
                <a:t>3</a:t>
              </a:r>
            </a:p>
          </p:txBody>
        </p:sp>
      </p:grpSp>
    </p:spTree>
    <p:extLst>
      <p:ext uri="{BB962C8B-B14F-4D97-AF65-F5344CB8AC3E}">
        <p14:creationId xmlns:p14="http://schemas.microsoft.com/office/powerpoint/2010/main" val="38488899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O2O</a:t>
            </a:r>
            <a:r>
              <a:rPr lang="zh-CN" altLang="en-US" dirty="0" smtClean="0"/>
              <a:t>跨境體驗店</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123</a:t>
            </a:fld>
            <a:endParaRPr lang="zh-CN" altLang="en-US" dirty="0"/>
          </a:p>
        </p:txBody>
      </p:sp>
      <p:pic>
        <p:nvPicPr>
          <p:cNvPr id="5" name="图片 4"/>
          <p:cNvPicPr>
            <a:picLocks noChangeAspect="1"/>
          </p:cNvPicPr>
          <p:nvPr/>
        </p:nvPicPr>
        <p:blipFill>
          <a:blip r:embed="rId2"/>
          <a:stretch>
            <a:fillRect/>
          </a:stretch>
        </p:blipFill>
        <p:spPr>
          <a:xfrm>
            <a:off x="6978" y="1194064"/>
            <a:ext cx="12178045" cy="5042363"/>
          </a:xfrm>
          <a:prstGeom prst="rect">
            <a:avLst/>
          </a:prstGeom>
        </p:spPr>
      </p:pic>
      <p:sp>
        <p:nvSpPr>
          <p:cNvPr id="9" name="文本框 8"/>
          <p:cNvSpPr txBox="1"/>
          <p:nvPr/>
        </p:nvSpPr>
        <p:spPr>
          <a:xfrm>
            <a:off x="7378634" y="3356526"/>
            <a:ext cx="1955034" cy="8302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3596" b="1" dirty="0" smtClean="0"/>
              <a:t>寶島購</a:t>
            </a:r>
          </a:p>
          <a:p>
            <a:pPr algn="ctr"/>
            <a:r>
              <a:rPr lang="zh-CN" altLang="en-US" sz="1199" b="1" dirty="0" smtClean="0"/>
              <a:t>跨境電商平臺管理中心</a:t>
            </a:r>
            <a:endParaRPr lang="zh-CN" altLang="en-US" sz="1199" b="1" dirty="0"/>
          </a:p>
        </p:txBody>
      </p:sp>
    </p:spTree>
    <p:extLst>
      <p:ext uri="{BB962C8B-B14F-4D97-AF65-F5344CB8AC3E}">
        <p14:creationId xmlns:p14="http://schemas.microsoft.com/office/powerpoint/2010/main" val="5883193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場景一：線上選購</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124</a:t>
            </a:fld>
            <a:endParaRPr lang="zh-CN" altLang="en-US" dirty="0"/>
          </a:p>
        </p:txBody>
      </p:sp>
      <p:pic>
        <p:nvPicPr>
          <p:cNvPr id="5" name="图片 4"/>
          <p:cNvPicPr>
            <a:picLocks noChangeAspect="1"/>
          </p:cNvPicPr>
          <p:nvPr/>
        </p:nvPicPr>
        <p:blipFill>
          <a:blip r:embed="rId2"/>
          <a:stretch>
            <a:fillRect/>
          </a:stretch>
        </p:blipFill>
        <p:spPr>
          <a:xfrm>
            <a:off x="1903" y="1265110"/>
            <a:ext cx="12187560" cy="4614184"/>
          </a:xfrm>
          <a:prstGeom prst="rect">
            <a:avLst/>
          </a:prstGeom>
        </p:spPr>
      </p:pic>
      <p:sp>
        <p:nvSpPr>
          <p:cNvPr id="9" name="文本框 8"/>
          <p:cNvSpPr txBox="1"/>
          <p:nvPr/>
        </p:nvSpPr>
        <p:spPr>
          <a:xfrm>
            <a:off x="4152385" y="2565505"/>
            <a:ext cx="2423810" cy="8302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3596" b="1" dirty="0" smtClean="0"/>
              <a:t>寶島購</a:t>
            </a:r>
          </a:p>
          <a:p>
            <a:pPr algn="ctr"/>
            <a:r>
              <a:rPr lang="zh-CN" altLang="en-US" sz="1199" b="1" dirty="0" smtClean="0"/>
              <a:t>跨境電商平臺管理中心</a:t>
            </a:r>
            <a:endParaRPr lang="zh-CN" altLang="en-US" sz="1199" b="1" dirty="0"/>
          </a:p>
        </p:txBody>
      </p:sp>
    </p:spTree>
    <p:extLst>
      <p:ext uri="{BB962C8B-B14F-4D97-AF65-F5344CB8AC3E}">
        <p14:creationId xmlns:p14="http://schemas.microsoft.com/office/powerpoint/2010/main" val="22040499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場景圖二：線下選購</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125</a:t>
            </a:fld>
            <a:endParaRPr lang="zh-CN" altLang="en-US" dirty="0"/>
          </a:p>
        </p:txBody>
      </p:sp>
      <p:pic>
        <p:nvPicPr>
          <p:cNvPr id="5" name="图片 4"/>
          <p:cNvPicPr>
            <a:picLocks noChangeAspect="1"/>
          </p:cNvPicPr>
          <p:nvPr/>
        </p:nvPicPr>
        <p:blipFill>
          <a:blip r:embed="rId2"/>
          <a:stretch>
            <a:fillRect/>
          </a:stretch>
        </p:blipFill>
        <p:spPr>
          <a:xfrm>
            <a:off x="6978" y="1317126"/>
            <a:ext cx="12178045" cy="4366791"/>
          </a:xfrm>
          <a:prstGeom prst="rect">
            <a:avLst/>
          </a:prstGeom>
        </p:spPr>
      </p:pic>
      <p:sp>
        <p:nvSpPr>
          <p:cNvPr id="6" name="文本框 5"/>
          <p:cNvSpPr txBox="1"/>
          <p:nvPr/>
        </p:nvSpPr>
        <p:spPr>
          <a:xfrm>
            <a:off x="7395127" y="2637820"/>
            <a:ext cx="999719" cy="399789"/>
          </a:xfrm>
          <a:prstGeom prst="rect">
            <a:avLst/>
          </a:prstGeom>
          <a:solidFill>
            <a:schemeClr val="accent6">
              <a:lumMod val="75000"/>
            </a:schemeClr>
          </a:solidFill>
        </p:spPr>
        <p:txBody>
          <a:bodyPr wrap="square" rtlCol="0" anchor="t">
            <a:spAutoFit/>
          </a:bodyPr>
          <a:lstStyle/>
          <a:p>
            <a:r>
              <a:rPr lang="zh-CN" altLang="en-US" sz="1998" b="1" dirty="0" smtClean="0"/>
              <a:t>寶島購</a:t>
            </a:r>
            <a:endParaRPr lang="zh-CN" altLang="en-US" sz="1998" b="1" dirty="0"/>
          </a:p>
        </p:txBody>
      </p:sp>
    </p:spTree>
    <p:extLst>
      <p:ext uri="{BB962C8B-B14F-4D97-AF65-F5344CB8AC3E}">
        <p14:creationId xmlns:p14="http://schemas.microsoft.com/office/powerpoint/2010/main" val="22935150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O2O閉環</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126</a:t>
            </a:fld>
            <a:endParaRPr lang="zh-CN" altLang="en-US" dirty="0"/>
          </a:p>
        </p:txBody>
      </p:sp>
      <p:pic>
        <p:nvPicPr>
          <p:cNvPr id="6" name="图片 5"/>
          <p:cNvPicPr>
            <a:picLocks noChangeAspect="1"/>
          </p:cNvPicPr>
          <p:nvPr/>
        </p:nvPicPr>
        <p:blipFill>
          <a:blip r:embed="rId2"/>
          <a:stretch>
            <a:fillRect/>
          </a:stretch>
        </p:blipFill>
        <p:spPr>
          <a:xfrm>
            <a:off x="1903" y="1279700"/>
            <a:ext cx="12187560" cy="4871091"/>
          </a:xfrm>
          <a:prstGeom prst="rect">
            <a:avLst/>
          </a:prstGeom>
        </p:spPr>
      </p:pic>
    </p:spTree>
    <p:extLst>
      <p:ext uri="{BB962C8B-B14F-4D97-AF65-F5344CB8AC3E}">
        <p14:creationId xmlns:p14="http://schemas.microsoft.com/office/powerpoint/2010/main" val="12636677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連接</a:t>
            </a:r>
            <a:r>
              <a:rPr lang="en-US" altLang="zh-CN" dirty="0" smtClean="0"/>
              <a:t>-</a:t>
            </a:r>
            <a:r>
              <a:rPr lang="zh-CN" altLang="en-US" dirty="0" smtClean="0"/>
              <a:t>導販引流</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127</a:t>
            </a:fld>
            <a:endParaRPr lang="zh-CN" altLang="en-US" dirty="0"/>
          </a:p>
        </p:txBody>
      </p:sp>
      <p:pic>
        <p:nvPicPr>
          <p:cNvPr id="5" name="图片 4"/>
          <p:cNvPicPr>
            <a:picLocks noChangeAspect="1"/>
          </p:cNvPicPr>
          <p:nvPr/>
        </p:nvPicPr>
        <p:blipFill>
          <a:blip r:embed="rId2"/>
          <a:stretch>
            <a:fillRect/>
          </a:stretch>
        </p:blipFill>
        <p:spPr>
          <a:xfrm>
            <a:off x="1903" y="1185183"/>
            <a:ext cx="12187560" cy="5204119"/>
          </a:xfrm>
          <a:prstGeom prst="rect">
            <a:avLst/>
          </a:prstGeom>
        </p:spPr>
      </p:pic>
    </p:spTree>
    <p:extLst>
      <p:ext uri="{BB962C8B-B14F-4D97-AF65-F5344CB8AC3E}">
        <p14:creationId xmlns:p14="http://schemas.microsoft.com/office/powerpoint/2010/main" val="9215021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連接</a:t>
            </a:r>
            <a:r>
              <a:rPr lang="en-US" altLang="zh-CN" dirty="0" smtClean="0"/>
              <a:t>-</a:t>
            </a:r>
            <a:r>
              <a:rPr lang="zh-CN" altLang="en-US" dirty="0" smtClean="0"/>
              <a:t>顧客分享</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128</a:t>
            </a:fld>
            <a:endParaRPr lang="zh-CN" altLang="en-US" dirty="0"/>
          </a:p>
        </p:txBody>
      </p:sp>
      <p:pic>
        <p:nvPicPr>
          <p:cNvPr id="5" name="图片 4"/>
          <p:cNvPicPr>
            <a:picLocks noChangeAspect="1"/>
          </p:cNvPicPr>
          <p:nvPr/>
        </p:nvPicPr>
        <p:blipFill>
          <a:blip r:embed="rId2"/>
          <a:stretch>
            <a:fillRect/>
          </a:stretch>
        </p:blipFill>
        <p:spPr>
          <a:xfrm>
            <a:off x="6978" y="1294289"/>
            <a:ext cx="12178045" cy="4842546"/>
          </a:xfrm>
          <a:prstGeom prst="rect">
            <a:avLst/>
          </a:prstGeom>
        </p:spPr>
      </p:pic>
    </p:spTree>
    <p:extLst>
      <p:ext uri="{BB962C8B-B14F-4D97-AF65-F5344CB8AC3E}">
        <p14:creationId xmlns:p14="http://schemas.microsoft.com/office/powerpoint/2010/main" val="31837867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en-US" altLang="zh-CN" dirty="0" err="1" smtClean="0"/>
              <a:t>來店易</a:t>
            </a:r>
            <a:endParaRPr lang="en-US" altLang="zh-CN"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129</a:t>
            </a:fld>
            <a:endParaRPr lang="zh-CN" altLang="en-US" dirty="0"/>
          </a:p>
        </p:txBody>
      </p:sp>
      <p:pic>
        <p:nvPicPr>
          <p:cNvPr id="5" name="图片 4"/>
          <p:cNvPicPr>
            <a:picLocks noChangeAspect="1"/>
          </p:cNvPicPr>
          <p:nvPr/>
        </p:nvPicPr>
        <p:blipFill>
          <a:blip r:embed="rId2"/>
          <a:stretch>
            <a:fillRect/>
          </a:stretch>
        </p:blipFill>
        <p:spPr>
          <a:xfrm>
            <a:off x="-34254" y="1394516"/>
            <a:ext cx="12305547" cy="4357276"/>
          </a:xfrm>
          <a:prstGeom prst="rect">
            <a:avLst/>
          </a:prstGeom>
        </p:spPr>
      </p:pic>
    </p:spTree>
    <p:extLst>
      <p:ext uri="{BB962C8B-B14F-4D97-AF65-F5344CB8AC3E}">
        <p14:creationId xmlns:p14="http://schemas.microsoft.com/office/powerpoint/2010/main" val="2691580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機遇：從傳統外貿到跨境電商</a:t>
            </a:r>
            <a:endParaRPr lang="zh-CN" altLang="en-US" dirty="0"/>
          </a:p>
        </p:txBody>
      </p:sp>
      <p:sp>
        <p:nvSpPr>
          <p:cNvPr id="5" name="竖排文字占位符 4"/>
          <p:cNvSpPr>
            <a:spLocks noGrp="1"/>
          </p:cNvSpPr>
          <p:nvPr>
            <p:ph type="body" orient="vert" idx="1"/>
          </p:nvPr>
        </p:nvSpPr>
        <p:spPr/>
        <p:txBody>
          <a:bodyPr>
            <a:normAutofit lnSpcReduction="10000"/>
          </a:bodyPr>
          <a:lstStyle/>
          <a:p>
            <a:r>
              <a:rPr lang="zh-CN" altLang="en-US" dirty="0"/>
              <a:t>不要做</a:t>
            </a:r>
            <a:r>
              <a:rPr lang="en-US" altLang="zh-CN" dirty="0"/>
              <a:t>OEM/ODM</a:t>
            </a:r>
            <a:r>
              <a:rPr lang="zh-CN" altLang="en-US" dirty="0" smtClean="0"/>
              <a:t>代工廠！</a:t>
            </a:r>
            <a:endParaRPr lang="en-US" altLang="zh-CN" dirty="0" smtClean="0"/>
          </a:p>
          <a:p>
            <a:pPr lvl="1"/>
            <a:r>
              <a:rPr lang="zh-CN" altLang="en-US" dirty="0" smtClean="0"/>
              <a:t>突破經銷商對海外通路的掌控，直接瞭解大陸市場和客戶需求。</a:t>
            </a:r>
            <a:endParaRPr lang="en-US" altLang="zh-CN" dirty="0" smtClean="0"/>
          </a:p>
          <a:p>
            <a:r>
              <a:rPr lang="zh-CN" altLang="en-US" dirty="0" smtClean="0"/>
              <a:t>不以離岸價</a:t>
            </a:r>
            <a:r>
              <a:rPr lang="en-US" altLang="zh-CN" dirty="0" smtClean="0"/>
              <a:t>FOB</a:t>
            </a:r>
            <a:r>
              <a:rPr lang="zh-CN" altLang="en-US" dirty="0" smtClean="0"/>
              <a:t>計價</a:t>
            </a:r>
            <a:endParaRPr lang="en-US" altLang="zh-CN" dirty="0" smtClean="0"/>
          </a:p>
          <a:p>
            <a:pPr lvl="1"/>
            <a:r>
              <a:rPr lang="zh-CN" altLang="en-US" dirty="0" smtClean="0"/>
              <a:t>掌控終端價格，獲得數倍或十數倍</a:t>
            </a:r>
            <a:r>
              <a:rPr lang="en-US" altLang="zh-CN" dirty="0" smtClean="0"/>
              <a:t>FOB</a:t>
            </a:r>
            <a:r>
              <a:rPr lang="zh-CN" altLang="en-US" dirty="0" smtClean="0"/>
              <a:t>的利潤</a:t>
            </a:r>
            <a:endParaRPr lang="en-US" altLang="zh-CN" dirty="0" smtClean="0"/>
          </a:p>
          <a:p>
            <a:r>
              <a:rPr lang="zh-CN" altLang="en-US" dirty="0" smtClean="0"/>
              <a:t>不以遠期信用證（</a:t>
            </a:r>
            <a:r>
              <a:rPr lang="en-US" altLang="zh-CN" dirty="0" smtClean="0"/>
              <a:t>L/C</a:t>
            </a:r>
            <a:r>
              <a:rPr lang="zh-CN" altLang="en-US" dirty="0" smtClean="0"/>
              <a:t>）結算</a:t>
            </a:r>
            <a:endParaRPr lang="en-US" altLang="zh-CN" dirty="0" smtClean="0"/>
          </a:p>
          <a:p>
            <a:pPr lvl="1"/>
            <a:r>
              <a:rPr lang="zh-CN" altLang="en-US" dirty="0" smtClean="0"/>
              <a:t>中小企業可以不再被迫放放賬，減少呆帳和倒賬風險</a:t>
            </a:r>
            <a:endParaRPr lang="en-US" altLang="zh-CN" dirty="0" smtClean="0"/>
          </a:p>
          <a:p>
            <a:r>
              <a:rPr lang="zh-CN" altLang="en-US" dirty="0" smtClean="0"/>
              <a:t>不限於臺灣局部市場</a:t>
            </a:r>
            <a:endParaRPr lang="en-US" altLang="zh-CN" dirty="0"/>
          </a:p>
          <a:p>
            <a:pPr lvl="1"/>
            <a:r>
              <a:rPr lang="zh-CN" altLang="en-US" dirty="0" smtClean="0"/>
              <a:t>大陸內銷市場越來越開放，真正登陸大陸</a:t>
            </a:r>
            <a:r>
              <a:rPr lang="en-US" altLang="zh-CN" dirty="0" smtClean="0"/>
              <a:t>&amp;</a:t>
            </a:r>
            <a:r>
              <a:rPr lang="zh-CN" altLang="en-US" dirty="0"/>
              <a:t>全</a:t>
            </a:r>
            <a:r>
              <a:rPr lang="zh-CN" altLang="en-US" dirty="0" smtClean="0"/>
              <a:t>大市場</a:t>
            </a:r>
            <a:endParaRPr lang="en-US" altLang="zh-CN" dirty="0" smtClean="0"/>
          </a:p>
          <a:p>
            <a:r>
              <a:rPr lang="zh-CN" altLang="en-US" dirty="0"/>
              <a:t>做自有品牌</a:t>
            </a:r>
            <a:r>
              <a:rPr lang="en-US" altLang="zh-CN" dirty="0"/>
              <a:t>&amp;</a:t>
            </a:r>
            <a:r>
              <a:rPr lang="zh-CN" altLang="en-US" dirty="0"/>
              <a:t>名牌</a:t>
            </a:r>
            <a:endParaRPr lang="en-US" altLang="zh-CN" dirty="0"/>
          </a:p>
          <a:p>
            <a:pPr lvl="1"/>
            <a:r>
              <a:rPr lang="en-US" altLang="zh-CN" dirty="0" smtClean="0"/>
              <a:t>B2B</a:t>
            </a:r>
            <a:r>
              <a:rPr lang="zh-CN" altLang="en-US" dirty="0" smtClean="0"/>
              <a:t>可以獲得批發通路，建立品牌，做長期堅固的市場</a:t>
            </a:r>
            <a:endParaRPr lang="en-US" altLang="zh-CN" dirty="0"/>
          </a:p>
          <a:p>
            <a:pPr lvl="1"/>
            <a:endParaRPr lang="en-US" altLang="zh-CN" b="1" dirty="0"/>
          </a:p>
          <a:p>
            <a:pPr lvl="1"/>
            <a:endParaRPr lang="en-US" altLang="zh-CN" dirty="0"/>
          </a:p>
          <a:p>
            <a:pPr lvl="1"/>
            <a:endParaRPr lang="zh-CN" altLang="en-US" dirty="0"/>
          </a:p>
        </p:txBody>
      </p:sp>
      <p:sp>
        <p:nvSpPr>
          <p:cNvPr id="3" name="爆炸形 1 2"/>
          <p:cNvSpPr/>
          <p:nvPr/>
        </p:nvSpPr>
        <p:spPr>
          <a:xfrm>
            <a:off x="8909824" y="3902927"/>
            <a:ext cx="3066586" cy="2821258"/>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t>有態度</a:t>
            </a:r>
            <a:endParaRPr lang="zh-CN" altLang="en-US" sz="4000" dirty="0"/>
          </a:p>
        </p:txBody>
      </p:sp>
    </p:spTree>
    <p:extLst>
      <p:ext uri="{BB962C8B-B14F-4D97-AF65-F5344CB8AC3E}">
        <p14:creationId xmlns:p14="http://schemas.microsoft.com/office/powerpoint/2010/main" val="27893489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交易</a:t>
            </a:r>
            <a:r>
              <a:rPr lang="en-US" altLang="zh-CN" dirty="0" smtClean="0"/>
              <a:t>---</a:t>
            </a:r>
            <a:r>
              <a:rPr lang="zh-CN" altLang="en-US" dirty="0" smtClean="0"/>
              <a:t>全管道銷售</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130</a:t>
            </a:fld>
            <a:endParaRPr lang="zh-CN" altLang="en-US" dirty="0"/>
          </a:p>
        </p:txBody>
      </p:sp>
      <p:pic>
        <p:nvPicPr>
          <p:cNvPr id="5" name="图片 4"/>
          <p:cNvPicPr>
            <a:picLocks noChangeAspect="1"/>
          </p:cNvPicPr>
          <p:nvPr/>
        </p:nvPicPr>
        <p:blipFill>
          <a:blip r:embed="rId2"/>
          <a:stretch>
            <a:fillRect/>
          </a:stretch>
        </p:blipFill>
        <p:spPr>
          <a:xfrm>
            <a:off x="6978" y="1308879"/>
            <a:ext cx="12178045" cy="4956727"/>
          </a:xfrm>
          <a:prstGeom prst="rect">
            <a:avLst/>
          </a:prstGeom>
        </p:spPr>
      </p:pic>
    </p:spTree>
    <p:extLst>
      <p:ext uri="{BB962C8B-B14F-4D97-AF65-F5344CB8AC3E}">
        <p14:creationId xmlns:p14="http://schemas.microsoft.com/office/powerpoint/2010/main" val="30483217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交易</a:t>
            </a:r>
            <a:r>
              <a:rPr lang="en-US" altLang="zh-CN" dirty="0" smtClean="0"/>
              <a:t>---</a:t>
            </a:r>
            <a:r>
              <a:rPr lang="zh-CN" altLang="en-US" dirty="0" smtClean="0"/>
              <a:t>線下體驗</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131</a:t>
            </a:fld>
            <a:endParaRPr lang="zh-CN" altLang="en-US" dirty="0"/>
          </a:p>
        </p:txBody>
      </p:sp>
      <p:pic>
        <p:nvPicPr>
          <p:cNvPr id="6" name="图片 5"/>
          <p:cNvPicPr>
            <a:picLocks noChangeAspect="1"/>
          </p:cNvPicPr>
          <p:nvPr/>
        </p:nvPicPr>
        <p:blipFill>
          <a:blip r:embed="rId2"/>
          <a:stretch>
            <a:fillRect/>
          </a:stretch>
        </p:blipFill>
        <p:spPr>
          <a:xfrm>
            <a:off x="1903" y="1260670"/>
            <a:ext cx="12187560" cy="4909151"/>
          </a:xfrm>
          <a:prstGeom prst="rect">
            <a:avLst/>
          </a:prstGeom>
        </p:spPr>
      </p:pic>
    </p:spTree>
    <p:extLst>
      <p:ext uri="{BB962C8B-B14F-4D97-AF65-F5344CB8AC3E}">
        <p14:creationId xmlns:p14="http://schemas.microsoft.com/office/powerpoint/2010/main" val="38426471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資料資訊庫</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132</a:t>
            </a:fld>
            <a:endParaRPr lang="zh-CN" altLang="en-US" dirty="0"/>
          </a:p>
        </p:txBody>
      </p:sp>
      <p:pic>
        <p:nvPicPr>
          <p:cNvPr id="5" name="图片 4"/>
          <p:cNvPicPr>
            <a:picLocks noChangeAspect="1"/>
          </p:cNvPicPr>
          <p:nvPr/>
        </p:nvPicPr>
        <p:blipFill>
          <a:blip r:embed="rId2"/>
          <a:srcRect l="47546"/>
          <a:stretch>
            <a:fillRect/>
          </a:stretch>
        </p:blipFill>
        <p:spPr>
          <a:xfrm>
            <a:off x="5653231" y="1460487"/>
            <a:ext cx="6392871" cy="4366791"/>
          </a:xfrm>
          <a:prstGeom prst="rect">
            <a:avLst/>
          </a:prstGeom>
        </p:spPr>
      </p:pic>
      <p:sp>
        <p:nvSpPr>
          <p:cNvPr id="6" name="文本框 5"/>
          <p:cNvSpPr txBox="1"/>
          <p:nvPr/>
        </p:nvSpPr>
        <p:spPr>
          <a:xfrm>
            <a:off x="211235" y="2406287"/>
            <a:ext cx="5120386" cy="11900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endParaRPr lang="zh-CN" altLang="en-US" sz="1798" dirty="0"/>
          </a:p>
          <a:p>
            <a:r>
              <a:rPr lang="zh-CN" altLang="en-US" sz="1798" dirty="0" smtClean="0"/>
              <a:t>融合寶島購</a:t>
            </a:r>
            <a:r>
              <a:rPr lang="en-US" altLang="zh-CN" sz="1798" dirty="0" smtClean="0"/>
              <a:t>---</a:t>
            </a:r>
            <a:r>
              <a:rPr lang="zh-CN" altLang="en-US" sz="1798" dirty="0" smtClean="0"/>
              <a:t>來店易、寶島購跨境管理中心系統的資料資訊，形成資料資訊庫，統一管理。</a:t>
            </a:r>
          </a:p>
          <a:p>
            <a:endParaRPr lang="zh-CN" altLang="en-US" sz="1798" dirty="0"/>
          </a:p>
        </p:txBody>
      </p:sp>
      <p:sp>
        <p:nvSpPr>
          <p:cNvPr id="7" name="文本框 6"/>
          <p:cNvSpPr txBox="1"/>
          <p:nvPr/>
        </p:nvSpPr>
        <p:spPr>
          <a:xfrm>
            <a:off x="211869" y="1559443"/>
            <a:ext cx="5059490" cy="6456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3596" b="1" dirty="0" smtClean="0">
                <a:sym typeface="+mn-ea"/>
              </a:rPr>
              <a:t>資料資訊庫</a:t>
            </a:r>
            <a:endParaRPr lang="zh-CN" altLang="en-US" sz="3596" b="1" dirty="0">
              <a:sym typeface="+mn-ea"/>
            </a:endParaRPr>
          </a:p>
        </p:txBody>
      </p:sp>
      <p:sp>
        <p:nvSpPr>
          <p:cNvPr id="47108" name="Freeform 4"/>
          <p:cNvSpPr/>
          <p:nvPr/>
        </p:nvSpPr>
        <p:spPr bwMode="gray">
          <a:xfrm>
            <a:off x="851283" y="5670596"/>
            <a:ext cx="4529182" cy="567734"/>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hlink">
                  <a:gamma/>
                  <a:shade val="72941"/>
                  <a:invGamma/>
                </a:schemeClr>
              </a:gs>
              <a:gs pos="50000">
                <a:schemeClr val="hlink"/>
              </a:gs>
              <a:gs pos="100000">
                <a:schemeClr val="hlink">
                  <a:gamma/>
                  <a:shade val="72941"/>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47109" name="Freeform 5"/>
          <p:cNvSpPr/>
          <p:nvPr/>
        </p:nvSpPr>
        <p:spPr bwMode="gray">
          <a:xfrm>
            <a:off x="150338" y="5670596"/>
            <a:ext cx="608966" cy="567734"/>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hlink">
                  <a:gamma/>
                  <a:shade val="81961"/>
                  <a:invGamma/>
                </a:schemeClr>
              </a:gs>
              <a:gs pos="50000">
                <a:schemeClr val="hlink"/>
              </a:gs>
              <a:gs pos="100000">
                <a:schemeClr val="hlink">
                  <a:gamma/>
                  <a:shade val="81961"/>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17414" name="Text Box 6"/>
          <p:cNvSpPr txBox="1"/>
          <p:nvPr/>
        </p:nvSpPr>
        <p:spPr>
          <a:xfrm>
            <a:off x="1254089" y="5729273"/>
            <a:ext cx="3577673" cy="461345"/>
          </a:xfrm>
          <a:prstGeom prst="rect">
            <a:avLst/>
          </a:prstGeom>
          <a:noFill/>
          <a:ln w="9525">
            <a:noFill/>
            <a:miter/>
          </a:ln>
          <a:effectLst>
            <a:outerShdw dist="17961" dir="2699999" algn="ctr" rotWithShape="0">
              <a:srgbClr val="333333">
                <a:alpha val="50000"/>
              </a:srgbClr>
            </a:outerShdw>
          </a:effectLst>
        </p:spPr>
        <p:txBody>
          <a:bodyPr>
            <a:spAutoFit/>
          </a:bodyPr>
          <a:lstStyle/>
          <a:p>
            <a:pPr lvl="0" algn="ctr" eaLnBrk="1" hangingPunct="1">
              <a:spcBef>
                <a:spcPct val="50000"/>
              </a:spcBef>
            </a:pPr>
            <a:r>
              <a:rPr lang="en-US" altLang="zh-CN" sz="2398" b="1" dirty="0" err="1" smtClean="0">
                <a:solidFill>
                  <a:schemeClr val="bg1"/>
                </a:solidFill>
                <a:latin typeface="Arial" pitchFamily="34" charset="0"/>
                <a:ea typeface="宋体" pitchFamily="2" charset="-122"/>
              </a:rPr>
              <a:t>商品資料</a:t>
            </a:r>
            <a:endParaRPr lang="en-US" altLang="zh-CN" sz="2398" b="1" dirty="0">
              <a:solidFill>
                <a:schemeClr val="bg1"/>
              </a:solidFill>
              <a:latin typeface="Arial" pitchFamily="34" charset="0"/>
              <a:ea typeface="宋体" pitchFamily="2" charset="-122"/>
            </a:endParaRPr>
          </a:p>
        </p:txBody>
      </p:sp>
      <p:sp>
        <p:nvSpPr>
          <p:cNvPr id="47111" name="Freeform 7"/>
          <p:cNvSpPr/>
          <p:nvPr/>
        </p:nvSpPr>
        <p:spPr bwMode="gray">
          <a:xfrm>
            <a:off x="851283" y="4706401"/>
            <a:ext cx="4529182" cy="567734"/>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1"/>
              </a:gs>
              <a:gs pos="50000">
                <a:schemeClr val="accent1">
                  <a:gamma/>
                  <a:tint val="73725"/>
                  <a:invGamma/>
                </a:schemeClr>
              </a:gs>
              <a:gs pos="100000">
                <a:schemeClr val="accent1"/>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47112" name="Freeform 8"/>
          <p:cNvSpPr/>
          <p:nvPr/>
        </p:nvSpPr>
        <p:spPr bwMode="gray">
          <a:xfrm>
            <a:off x="150338" y="4706401"/>
            <a:ext cx="608966" cy="567734"/>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accent1"/>
              </a:gs>
              <a:gs pos="50000">
                <a:schemeClr val="accent1">
                  <a:gamma/>
                  <a:tint val="73725"/>
                  <a:invGamma/>
                </a:schemeClr>
              </a:gs>
              <a:gs pos="100000">
                <a:schemeClr val="accent1"/>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47113" name="Freeform 9"/>
          <p:cNvSpPr/>
          <p:nvPr/>
        </p:nvSpPr>
        <p:spPr bwMode="gray">
          <a:xfrm>
            <a:off x="851283" y="3777094"/>
            <a:ext cx="4529182" cy="567734"/>
          </a:xfrm>
          <a:custGeom>
            <a:avLst/>
            <a:gdLst/>
            <a:ahLst/>
            <a:cxnLst>
              <a:cxn ang="0">
                <a:pos x="0" y="5"/>
              </a:cxn>
              <a:cxn ang="0">
                <a:pos x="0" y="357"/>
              </a:cxn>
              <a:cxn ang="0">
                <a:pos x="2667" y="357"/>
              </a:cxn>
              <a:cxn ang="0">
                <a:pos x="2854" y="182"/>
              </a:cxn>
              <a:cxn ang="0">
                <a:pos x="2667" y="0"/>
              </a:cxn>
              <a:cxn ang="0">
                <a:pos x="0" y="5"/>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gradFill rotWithShape="1">
            <a:gsLst>
              <a:gs pos="0">
                <a:schemeClr val="accent2">
                  <a:gamma/>
                  <a:shade val="81961"/>
                  <a:invGamma/>
                </a:schemeClr>
              </a:gs>
              <a:gs pos="50000">
                <a:schemeClr val="accent2"/>
              </a:gs>
              <a:gs pos="100000">
                <a:schemeClr val="accent2">
                  <a:gamma/>
                  <a:shade val="81961"/>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47114" name="Freeform 10"/>
          <p:cNvSpPr/>
          <p:nvPr/>
        </p:nvSpPr>
        <p:spPr bwMode="gray">
          <a:xfrm>
            <a:off x="150338" y="3777094"/>
            <a:ext cx="608966" cy="567734"/>
          </a:xfrm>
          <a:custGeom>
            <a:avLst/>
            <a:gdLst/>
            <a:ahLst/>
            <a:cxnLst>
              <a:cxn ang="0">
                <a:pos x="372" y="1"/>
              </a:cxn>
              <a:cxn ang="0">
                <a:pos x="372" y="358"/>
              </a:cxn>
              <a:cxn ang="0">
                <a:pos x="165" y="357"/>
              </a:cxn>
              <a:cxn ang="0">
                <a:pos x="0" y="181"/>
              </a:cxn>
              <a:cxn ang="0">
                <a:pos x="164" y="1"/>
              </a:cxn>
              <a:cxn ang="0">
                <a:pos x="372" y="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gradFill rotWithShape="1">
            <a:gsLst>
              <a:gs pos="0">
                <a:schemeClr val="accent2">
                  <a:gamma/>
                  <a:shade val="81961"/>
                  <a:invGamma/>
                </a:schemeClr>
              </a:gs>
              <a:gs pos="50000">
                <a:schemeClr val="accent2"/>
              </a:gs>
              <a:gs pos="100000">
                <a:schemeClr val="accent2">
                  <a:gamma/>
                  <a:shade val="81961"/>
                  <a:invGamma/>
                </a:schemeClr>
              </a:gs>
            </a:gsLst>
            <a:lin ang="5400000" scaled="1"/>
          </a:gradFill>
          <a:ln w="28575" cap="flat" cmpd="sng">
            <a:solidFill>
              <a:schemeClr val="bg2"/>
            </a:solidFill>
            <a:prstDash val="solid"/>
            <a:round/>
          </a:ln>
          <a:effectLst>
            <a:outerShdw dist="35921" dir="2700000" algn="ctr" rotWithShape="0">
              <a:schemeClr val="bg2"/>
            </a:outerShdw>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17419" name="Text Box 11"/>
          <p:cNvSpPr txBox="1"/>
          <p:nvPr/>
        </p:nvSpPr>
        <p:spPr>
          <a:xfrm>
            <a:off x="1254089" y="3842114"/>
            <a:ext cx="3577673" cy="461345"/>
          </a:xfrm>
          <a:prstGeom prst="rect">
            <a:avLst/>
          </a:prstGeom>
          <a:noFill/>
          <a:ln w="9525">
            <a:noFill/>
            <a:miter/>
          </a:ln>
          <a:effectLst>
            <a:outerShdw dist="17961" dir="2699999" algn="ctr" rotWithShape="0">
              <a:srgbClr val="333333">
                <a:alpha val="50000"/>
              </a:srgbClr>
            </a:outerShdw>
          </a:effectLst>
        </p:spPr>
        <p:txBody>
          <a:bodyPr>
            <a:spAutoFit/>
          </a:bodyPr>
          <a:lstStyle/>
          <a:p>
            <a:pPr lvl="0" algn="ctr" eaLnBrk="1" hangingPunct="1">
              <a:spcBef>
                <a:spcPct val="50000"/>
              </a:spcBef>
            </a:pPr>
            <a:r>
              <a:rPr lang="en-US" altLang="zh-CN" sz="2398" b="1" dirty="0" err="1" smtClean="0">
                <a:solidFill>
                  <a:schemeClr val="bg1"/>
                </a:solidFill>
                <a:latin typeface="Arial" pitchFamily="34" charset="0"/>
                <a:ea typeface="宋体" pitchFamily="2" charset="-122"/>
              </a:rPr>
              <a:t>客戶資料</a:t>
            </a:r>
            <a:endParaRPr lang="en-US" altLang="zh-CN" sz="2398" b="1" dirty="0">
              <a:solidFill>
                <a:schemeClr val="bg1"/>
              </a:solidFill>
              <a:latin typeface="Arial" pitchFamily="34" charset="0"/>
              <a:ea typeface="宋体" pitchFamily="2" charset="-122"/>
            </a:endParaRPr>
          </a:p>
        </p:txBody>
      </p:sp>
      <p:sp>
        <p:nvSpPr>
          <p:cNvPr id="17420" name="Text Box 12"/>
          <p:cNvSpPr txBox="1"/>
          <p:nvPr/>
        </p:nvSpPr>
        <p:spPr>
          <a:xfrm>
            <a:off x="1254089" y="4765077"/>
            <a:ext cx="3577673" cy="461345"/>
          </a:xfrm>
          <a:prstGeom prst="rect">
            <a:avLst/>
          </a:prstGeom>
          <a:noFill/>
          <a:ln w="9525">
            <a:noFill/>
            <a:miter/>
          </a:ln>
          <a:effectLst>
            <a:outerShdw dist="17961" dir="2699999" algn="ctr" rotWithShape="0">
              <a:srgbClr val="333333">
                <a:alpha val="50000"/>
              </a:srgbClr>
            </a:outerShdw>
          </a:effectLst>
        </p:spPr>
        <p:txBody>
          <a:bodyPr>
            <a:spAutoFit/>
          </a:bodyPr>
          <a:lstStyle/>
          <a:p>
            <a:pPr lvl="0" algn="ctr" eaLnBrk="1" hangingPunct="1">
              <a:spcBef>
                <a:spcPct val="50000"/>
              </a:spcBef>
            </a:pPr>
            <a:r>
              <a:rPr lang="en-US" altLang="zh-CN" sz="2398" b="1" dirty="0" err="1" smtClean="0">
                <a:solidFill>
                  <a:schemeClr val="bg1"/>
                </a:solidFill>
                <a:latin typeface="Arial" pitchFamily="34" charset="0"/>
                <a:ea typeface="宋体" pitchFamily="2" charset="-122"/>
              </a:rPr>
              <a:t>銷售資料</a:t>
            </a:r>
            <a:endParaRPr lang="en-US" altLang="zh-CN" sz="2398" b="1" dirty="0">
              <a:solidFill>
                <a:schemeClr val="bg1"/>
              </a:solidFill>
              <a:latin typeface="Arial" pitchFamily="34" charset="0"/>
              <a:ea typeface="宋体" pitchFamily="2" charset="-122"/>
            </a:endParaRPr>
          </a:p>
        </p:txBody>
      </p:sp>
      <p:sp>
        <p:nvSpPr>
          <p:cNvPr id="17422" name="Text Box 14"/>
          <p:cNvSpPr txBox="1"/>
          <p:nvPr/>
        </p:nvSpPr>
        <p:spPr>
          <a:xfrm>
            <a:off x="283550" y="3729518"/>
            <a:ext cx="304483" cy="640683"/>
          </a:xfrm>
          <a:prstGeom prst="rect">
            <a:avLst/>
          </a:prstGeom>
          <a:noFill/>
          <a:ln w="9525">
            <a:noFill/>
            <a:miter/>
          </a:ln>
          <a:effectLst>
            <a:outerShdw dist="28398" dir="1593903" algn="ctr" rotWithShape="0">
              <a:srgbClr val="333333">
                <a:alpha val="50000"/>
              </a:srgbClr>
            </a:outerShdw>
          </a:effectLst>
        </p:spPr>
        <p:txBody>
          <a:bodyPr>
            <a:spAutoFit/>
          </a:bodyPr>
          <a:lstStyle/>
          <a:p>
            <a:pPr lvl="0" algn="ctr" eaLnBrk="1" hangingPunct="1">
              <a:spcBef>
                <a:spcPct val="50000"/>
              </a:spcBef>
            </a:pPr>
            <a:r>
              <a:rPr lang="en-US" altLang="zh-CN" sz="3596" b="1" dirty="0">
                <a:solidFill>
                  <a:schemeClr val="bg1"/>
                </a:solidFill>
                <a:latin typeface="Arial" pitchFamily="34" charset="0"/>
                <a:ea typeface="宋体" pitchFamily="2" charset="-122"/>
              </a:rPr>
              <a:t>1</a:t>
            </a:r>
          </a:p>
        </p:txBody>
      </p:sp>
      <p:sp>
        <p:nvSpPr>
          <p:cNvPr id="17423" name="Text Box 15"/>
          <p:cNvSpPr txBox="1"/>
          <p:nvPr/>
        </p:nvSpPr>
        <p:spPr>
          <a:xfrm>
            <a:off x="283550" y="4668340"/>
            <a:ext cx="304483" cy="640683"/>
          </a:xfrm>
          <a:prstGeom prst="rect">
            <a:avLst/>
          </a:prstGeom>
          <a:noFill/>
          <a:ln w="9525">
            <a:noFill/>
            <a:miter/>
          </a:ln>
          <a:effectLst>
            <a:outerShdw dist="28398" dir="1593903" algn="ctr" rotWithShape="0">
              <a:srgbClr val="333333">
                <a:alpha val="50000"/>
              </a:srgbClr>
            </a:outerShdw>
          </a:effectLst>
        </p:spPr>
        <p:txBody>
          <a:bodyPr>
            <a:spAutoFit/>
          </a:bodyPr>
          <a:lstStyle/>
          <a:p>
            <a:pPr lvl="0" algn="ctr" eaLnBrk="1" hangingPunct="1">
              <a:spcBef>
                <a:spcPct val="50000"/>
              </a:spcBef>
            </a:pPr>
            <a:r>
              <a:rPr lang="en-US" altLang="zh-CN" sz="3596" b="1" dirty="0">
                <a:solidFill>
                  <a:schemeClr val="bg1"/>
                </a:solidFill>
                <a:latin typeface="Arial" pitchFamily="34" charset="0"/>
                <a:ea typeface="宋体" pitchFamily="2" charset="-122"/>
              </a:rPr>
              <a:t>2</a:t>
            </a:r>
          </a:p>
        </p:txBody>
      </p:sp>
      <p:sp>
        <p:nvSpPr>
          <p:cNvPr id="17424" name="Text Box 16"/>
          <p:cNvSpPr txBox="1"/>
          <p:nvPr/>
        </p:nvSpPr>
        <p:spPr>
          <a:xfrm>
            <a:off x="283550" y="5619849"/>
            <a:ext cx="304483" cy="640683"/>
          </a:xfrm>
          <a:prstGeom prst="rect">
            <a:avLst/>
          </a:prstGeom>
          <a:noFill/>
          <a:ln w="9525">
            <a:noFill/>
            <a:miter/>
          </a:ln>
          <a:effectLst>
            <a:outerShdw dist="28398" dir="1593903" algn="ctr" rotWithShape="0">
              <a:srgbClr val="333333">
                <a:alpha val="50000"/>
              </a:srgbClr>
            </a:outerShdw>
          </a:effectLst>
        </p:spPr>
        <p:txBody>
          <a:bodyPr>
            <a:spAutoFit/>
          </a:bodyPr>
          <a:lstStyle/>
          <a:p>
            <a:pPr lvl="0" algn="ctr" eaLnBrk="1" hangingPunct="1">
              <a:spcBef>
                <a:spcPct val="50000"/>
              </a:spcBef>
            </a:pPr>
            <a:r>
              <a:rPr lang="en-US" altLang="zh-CN" sz="3596" b="1" dirty="0">
                <a:solidFill>
                  <a:schemeClr val="bg1"/>
                </a:solidFill>
                <a:latin typeface="Arial" pitchFamily="34" charset="0"/>
                <a:ea typeface="宋体" pitchFamily="2" charset="-122"/>
              </a:rPr>
              <a:t>3</a:t>
            </a:r>
          </a:p>
        </p:txBody>
      </p:sp>
    </p:spTree>
    <p:extLst>
      <p:ext uri="{BB962C8B-B14F-4D97-AF65-F5344CB8AC3E}">
        <p14:creationId xmlns:p14="http://schemas.microsoft.com/office/powerpoint/2010/main" val="17630794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IT</a:t>
            </a:r>
            <a:r>
              <a:rPr lang="zh-CN" altLang="en-US" dirty="0" smtClean="0"/>
              <a:t>系統架構</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133</a:t>
            </a:fld>
            <a:endParaRPr lang="zh-CN" altLang="en-US" dirty="0"/>
          </a:p>
        </p:txBody>
      </p:sp>
      <p:pic>
        <p:nvPicPr>
          <p:cNvPr id="6" name="图片 5"/>
          <p:cNvPicPr>
            <a:picLocks noChangeAspect="1"/>
          </p:cNvPicPr>
          <p:nvPr/>
        </p:nvPicPr>
        <p:blipFill>
          <a:blip r:embed="rId2"/>
          <a:stretch>
            <a:fillRect/>
          </a:stretch>
        </p:blipFill>
        <p:spPr>
          <a:xfrm>
            <a:off x="-92613" y="1466830"/>
            <a:ext cx="12348682" cy="4642729"/>
          </a:xfrm>
          <a:prstGeom prst="rect">
            <a:avLst/>
          </a:prstGeom>
        </p:spPr>
      </p:pic>
      <p:sp>
        <p:nvSpPr>
          <p:cNvPr id="7" name="文本框 6"/>
          <p:cNvSpPr txBox="1"/>
          <p:nvPr/>
        </p:nvSpPr>
        <p:spPr>
          <a:xfrm>
            <a:off x="3416551" y="2663194"/>
            <a:ext cx="2475192" cy="3997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dirty="0" smtClean="0"/>
              <a:t>寶島購雲伺服器</a:t>
            </a:r>
            <a:endParaRPr lang="zh-CN" altLang="en-US" sz="1998" dirty="0"/>
          </a:p>
        </p:txBody>
      </p:sp>
      <p:sp>
        <p:nvSpPr>
          <p:cNvPr id="8" name="文本框 7"/>
          <p:cNvSpPr txBox="1"/>
          <p:nvPr/>
        </p:nvSpPr>
        <p:spPr>
          <a:xfrm>
            <a:off x="6174658" y="2637820"/>
            <a:ext cx="1612490" cy="36901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798" dirty="0" smtClean="0"/>
              <a:t>寶島購管理端</a:t>
            </a:r>
            <a:endParaRPr lang="zh-CN" altLang="en-US" sz="1798" dirty="0"/>
          </a:p>
        </p:txBody>
      </p:sp>
      <p:sp>
        <p:nvSpPr>
          <p:cNvPr id="9" name="文本框 8"/>
          <p:cNvSpPr txBox="1"/>
          <p:nvPr/>
        </p:nvSpPr>
        <p:spPr>
          <a:xfrm>
            <a:off x="8038347" y="2637820"/>
            <a:ext cx="1646745" cy="36901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1798" dirty="0" smtClean="0"/>
              <a:t>寶島購銷售端</a:t>
            </a:r>
            <a:endParaRPr lang="zh-CN" altLang="en-US" sz="1798" dirty="0"/>
          </a:p>
        </p:txBody>
      </p:sp>
    </p:spTree>
    <p:extLst>
      <p:ext uri="{BB962C8B-B14F-4D97-AF65-F5344CB8AC3E}">
        <p14:creationId xmlns:p14="http://schemas.microsoft.com/office/powerpoint/2010/main" val="19456827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zh-CN" altLang="en-US" dirty="0"/>
              <a:t>跨境</a:t>
            </a:r>
            <a:r>
              <a:rPr lang="en-US" altLang="zh-CN" dirty="0" smtClean="0"/>
              <a:t>O2O</a:t>
            </a:r>
            <a:r>
              <a:rPr lang="zh-CN" altLang="en-US" dirty="0" smtClean="0"/>
              <a:t>管理系統</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134</a:t>
            </a:fld>
            <a:endParaRPr lang="zh-CN" altLang="en-US" dirty="0"/>
          </a:p>
        </p:txBody>
      </p:sp>
      <p:pic>
        <p:nvPicPr>
          <p:cNvPr id="5" name="图片 4"/>
          <p:cNvPicPr>
            <a:picLocks noChangeAspect="1"/>
          </p:cNvPicPr>
          <p:nvPr/>
        </p:nvPicPr>
        <p:blipFill>
          <a:blip r:embed="rId2"/>
          <a:stretch>
            <a:fillRect/>
          </a:stretch>
        </p:blipFill>
        <p:spPr>
          <a:xfrm>
            <a:off x="-2538" y="1218169"/>
            <a:ext cx="12197075" cy="4994787"/>
          </a:xfrm>
          <a:prstGeom prst="rect">
            <a:avLst/>
          </a:prstGeom>
        </p:spPr>
      </p:pic>
      <p:sp>
        <p:nvSpPr>
          <p:cNvPr id="6" name="文本框 5"/>
          <p:cNvSpPr txBox="1"/>
          <p:nvPr/>
        </p:nvSpPr>
        <p:spPr>
          <a:xfrm>
            <a:off x="954046" y="1316492"/>
            <a:ext cx="1905555" cy="58432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sz="3197" b="1" dirty="0" smtClean="0"/>
              <a:t>寶島購</a:t>
            </a:r>
            <a:endParaRPr lang="zh-CN" altLang="en-US" sz="3197" b="1" dirty="0"/>
          </a:p>
        </p:txBody>
      </p:sp>
      <p:sp>
        <p:nvSpPr>
          <p:cNvPr id="7" name="文本框 6"/>
          <p:cNvSpPr txBox="1"/>
          <p:nvPr/>
        </p:nvSpPr>
        <p:spPr>
          <a:xfrm>
            <a:off x="3363901" y="1414814"/>
            <a:ext cx="5329084" cy="461345"/>
          </a:xfrm>
          <a:prstGeom prst="rect">
            <a:avLst/>
          </a:prstGeom>
          <a:solidFill>
            <a:schemeClr val="bg1">
              <a:lumMod val="75000"/>
            </a:schemeClr>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l"/>
            <a:r>
              <a:rPr lang="zh-CN" altLang="en-US" sz="2398" b="1" dirty="0" smtClean="0"/>
              <a:t>兩岸領先的跨境電商平臺系統</a:t>
            </a:r>
            <a:endParaRPr lang="zh-CN" altLang="en-US" sz="2398" b="1" dirty="0"/>
          </a:p>
        </p:txBody>
      </p:sp>
    </p:spTree>
    <p:extLst>
      <p:ext uri="{BB962C8B-B14F-4D97-AF65-F5344CB8AC3E}">
        <p14:creationId xmlns:p14="http://schemas.microsoft.com/office/powerpoint/2010/main" val="27316714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en-US" altLang="zh-CN" dirty="0"/>
              <a:t>UPOS</a:t>
            </a:r>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135</a:t>
            </a:fld>
            <a:endParaRPr lang="zh-CN" altLang="en-US" dirty="0"/>
          </a:p>
        </p:txBody>
      </p:sp>
      <p:pic>
        <p:nvPicPr>
          <p:cNvPr id="5" name="图片 4"/>
          <p:cNvPicPr>
            <a:picLocks noChangeAspect="1"/>
          </p:cNvPicPr>
          <p:nvPr/>
        </p:nvPicPr>
        <p:blipFill>
          <a:blip r:embed="rId2"/>
          <a:stretch>
            <a:fillRect/>
          </a:stretch>
        </p:blipFill>
        <p:spPr>
          <a:xfrm>
            <a:off x="1903" y="1569593"/>
            <a:ext cx="12187560" cy="4147944"/>
          </a:xfrm>
          <a:prstGeom prst="rect">
            <a:avLst/>
          </a:prstGeom>
        </p:spPr>
      </p:pic>
    </p:spTree>
    <p:extLst>
      <p:ext uri="{BB962C8B-B14F-4D97-AF65-F5344CB8AC3E}">
        <p14:creationId xmlns:p14="http://schemas.microsoft.com/office/powerpoint/2010/main" val="4113280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zh-CN" altLang="en-US" dirty="0" smtClean="0"/>
              <a:t>來店易顧客端</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136</a:t>
            </a:fld>
            <a:endParaRPr lang="zh-CN" altLang="en-US" dirty="0"/>
          </a:p>
        </p:txBody>
      </p:sp>
      <p:pic>
        <p:nvPicPr>
          <p:cNvPr id="5" name="图片 4"/>
          <p:cNvPicPr>
            <a:picLocks noChangeAspect="1"/>
          </p:cNvPicPr>
          <p:nvPr/>
        </p:nvPicPr>
        <p:blipFill>
          <a:blip r:embed="rId2"/>
          <a:stretch>
            <a:fillRect/>
          </a:stretch>
        </p:blipFill>
        <p:spPr>
          <a:xfrm>
            <a:off x="0" y="1412911"/>
            <a:ext cx="12187560" cy="5270725"/>
          </a:xfrm>
          <a:prstGeom prst="rect">
            <a:avLst/>
          </a:prstGeom>
        </p:spPr>
      </p:pic>
    </p:spTree>
    <p:extLst>
      <p:ext uri="{BB962C8B-B14F-4D97-AF65-F5344CB8AC3E}">
        <p14:creationId xmlns:p14="http://schemas.microsoft.com/office/powerpoint/2010/main" val="21307745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144" y="360891"/>
            <a:ext cx="11729484" cy="6606996"/>
          </a:xfrm>
        </p:spPr>
      </p:pic>
    </p:spTree>
    <p:extLst>
      <p:ext uri="{BB962C8B-B14F-4D97-AF65-F5344CB8AC3E}">
        <p14:creationId xmlns:p14="http://schemas.microsoft.com/office/powerpoint/2010/main" val="10629677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265" y="551458"/>
            <a:ext cx="11196085" cy="6306542"/>
          </a:xfrm>
        </p:spPr>
      </p:pic>
    </p:spTree>
    <p:extLst>
      <p:ext uri="{BB962C8B-B14F-4D97-AF65-F5344CB8AC3E}">
        <p14:creationId xmlns:p14="http://schemas.microsoft.com/office/powerpoint/2010/main" val="8560930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8868" y="1698034"/>
            <a:ext cx="2451027" cy="4351338"/>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069" y="2023638"/>
            <a:ext cx="6568885" cy="3700130"/>
          </a:xfrm>
          <a:prstGeom prst="rect">
            <a:avLst/>
          </a:prstGeom>
        </p:spPr>
      </p:pic>
    </p:spTree>
    <p:extLst>
      <p:ext uri="{BB962C8B-B14F-4D97-AF65-F5344CB8AC3E}">
        <p14:creationId xmlns:p14="http://schemas.microsoft.com/office/powerpoint/2010/main" val="51528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新思維：從傳統外貿到跨境電商</a:t>
            </a:r>
            <a:endParaRPr lang="zh-CN" altLang="en-US" dirty="0"/>
          </a:p>
        </p:txBody>
      </p:sp>
      <p:sp>
        <p:nvSpPr>
          <p:cNvPr id="3" name="竖排文字占位符 2"/>
          <p:cNvSpPr>
            <a:spLocks noGrp="1"/>
          </p:cNvSpPr>
          <p:nvPr>
            <p:ph type="body" orient="vert" idx="1"/>
          </p:nvPr>
        </p:nvSpPr>
        <p:spPr/>
        <p:txBody>
          <a:bodyPr>
            <a:normAutofit lnSpcReduction="10000"/>
          </a:bodyPr>
          <a:lstStyle/>
          <a:p>
            <a:r>
              <a:rPr lang="zh-CN" altLang="en-US" dirty="0" smtClean="0"/>
              <a:t>適應“微而不微”的交易單位形態，一箱也發貨</a:t>
            </a:r>
            <a:endParaRPr lang="en-US" altLang="zh-CN" dirty="0"/>
          </a:p>
          <a:p>
            <a:r>
              <a:rPr lang="zh-CN" altLang="en-US" dirty="0" smtClean="0"/>
              <a:t>國際化的企業大格局，擴大多國銷售</a:t>
            </a:r>
            <a:endParaRPr lang="en-US" altLang="zh-CN" dirty="0"/>
          </a:p>
          <a:p>
            <a:r>
              <a:rPr lang="zh-CN" altLang="en-US" dirty="0" smtClean="0"/>
              <a:t>從製造導向向市場導向轉型，實驗性研發商品</a:t>
            </a:r>
            <a:endParaRPr lang="en-US" altLang="zh-CN" dirty="0"/>
          </a:p>
          <a:p>
            <a:r>
              <a:rPr lang="zh-CN" altLang="en-US" dirty="0" smtClean="0"/>
              <a:t>商品價金的交付，不是“銀貨兩訖”，而是有平臺匯賬期。</a:t>
            </a:r>
            <a:endParaRPr lang="en-US" altLang="zh-CN" dirty="0" smtClean="0"/>
          </a:p>
          <a:p>
            <a:r>
              <a:rPr lang="zh-CN" altLang="en-US" dirty="0" smtClean="0"/>
              <a:t>奉行產銷一體化架構的宗旨</a:t>
            </a:r>
            <a:endParaRPr lang="en-US" altLang="zh-CN" dirty="0"/>
          </a:p>
          <a:p>
            <a:r>
              <a:rPr lang="zh-CN" altLang="en-US" dirty="0" smtClean="0"/>
              <a:t>勇於投入資金，通過網路，在大陸建立品牌知名度。</a:t>
            </a:r>
            <a:endParaRPr lang="en-US" altLang="zh-CN" dirty="0" smtClean="0"/>
          </a:p>
          <a:p>
            <a:r>
              <a:rPr lang="zh-CN" altLang="en-US" dirty="0" smtClean="0"/>
              <a:t>按互聯網屬性重新定位產品，再造產品競爭力</a:t>
            </a:r>
            <a:endParaRPr lang="en-US" altLang="zh-CN" dirty="0" smtClean="0"/>
          </a:p>
          <a:p>
            <a:r>
              <a:rPr lang="zh-CN" altLang="en-US" dirty="0" smtClean="0"/>
              <a:t>價格不是唯一的交易取向，懂得打造新型網路競爭力</a:t>
            </a:r>
            <a:endParaRPr lang="en-US" altLang="zh-CN" dirty="0" smtClean="0"/>
          </a:p>
          <a:p>
            <a:r>
              <a:rPr lang="zh-CN" altLang="en-US" dirty="0" smtClean="0"/>
              <a:t>不追求眼前蠅頭小利，新行先試，敢於探索和創新</a:t>
            </a:r>
            <a:endParaRPr lang="zh-CN" altLang="en-US" dirty="0"/>
          </a:p>
        </p:txBody>
      </p:sp>
      <p:sp>
        <p:nvSpPr>
          <p:cNvPr id="4" name="爆炸形 1 3"/>
          <p:cNvSpPr/>
          <p:nvPr/>
        </p:nvSpPr>
        <p:spPr>
          <a:xfrm>
            <a:off x="9125414" y="3824868"/>
            <a:ext cx="3066586" cy="2821258"/>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t>有想法</a:t>
            </a:r>
            <a:endParaRPr lang="zh-CN" altLang="en-US" sz="4000" dirty="0"/>
          </a:p>
        </p:txBody>
      </p:sp>
    </p:spTree>
    <p:extLst>
      <p:ext uri="{BB962C8B-B14F-4D97-AF65-F5344CB8AC3E}">
        <p14:creationId xmlns:p14="http://schemas.microsoft.com/office/powerpoint/2010/main" val="12419909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zh-CN" altLang="en-US" dirty="0" smtClean="0"/>
              <a:t>來店易導購端</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140</a:t>
            </a:fld>
            <a:endParaRPr lang="zh-CN" altLang="en-US" dirty="0"/>
          </a:p>
        </p:txBody>
      </p:sp>
      <p:pic>
        <p:nvPicPr>
          <p:cNvPr id="5" name="图片 4"/>
          <p:cNvPicPr>
            <a:picLocks noChangeAspect="1"/>
          </p:cNvPicPr>
          <p:nvPr/>
        </p:nvPicPr>
        <p:blipFill>
          <a:blip r:embed="rId2"/>
          <a:stretch>
            <a:fillRect/>
          </a:stretch>
        </p:blipFill>
        <p:spPr>
          <a:xfrm>
            <a:off x="-17762" y="1414814"/>
            <a:ext cx="12264315" cy="5261210"/>
          </a:xfrm>
          <a:prstGeom prst="rect">
            <a:avLst/>
          </a:prstGeom>
        </p:spPr>
      </p:pic>
    </p:spTree>
    <p:extLst>
      <p:ext uri="{BB962C8B-B14F-4D97-AF65-F5344CB8AC3E}">
        <p14:creationId xmlns:p14="http://schemas.microsoft.com/office/powerpoint/2010/main" val="7319641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寶島購</a:t>
            </a:r>
            <a:r>
              <a:rPr lang="en-US" altLang="zh-CN" dirty="0" smtClean="0"/>
              <a:t>---</a:t>
            </a:r>
            <a:r>
              <a:rPr lang="zh-CN" altLang="en-US" dirty="0" smtClean="0"/>
              <a:t>來店易商家端</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141</a:t>
            </a:fld>
            <a:endParaRPr lang="zh-CN" altLang="en-US" dirty="0"/>
          </a:p>
        </p:txBody>
      </p:sp>
      <p:pic>
        <p:nvPicPr>
          <p:cNvPr id="5" name="图片 4"/>
          <p:cNvPicPr>
            <a:picLocks noChangeAspect="1"/>
          </p:cNvPicPr>
          <p:nvPr/>
        </p:nvPicPr>
        <p:blipFill>
          <a:blip r:embed="rId2"/>
          <a:stretch>
            <a:fillRect/>
          </a:stretch>
        </p:blipFill>
        <p:spPr>
          <a:xfrm>
            <a:off x="0" y="1414814"/>
            <a:ext cx="12197075" cy="5280240"/>
          </a:xfrm>
          <a:prstGeom prst="rect">
            <a:avLst/>
          </a:prstGeom>
        </p:spPr>
      </p:pic>
    </p:spTree>
    <p:extLst>
      <p:ext uri="{BB962C8B-B14F-4D97-AF65-F5344CB8AC3E}">
        <p14:creationId xmlns:p14="http://schemas.microsoft.com/office/powerpoint/2010/main" val="12492974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竖排文字占位符 2"/>
          <p:cNvSpPr>
            <a:spLocks noGrp="1"/>
          </p:cNvSpPr>
          <p:nvPr>
            <p:ph type="body" orient="vert" idx="4294967295"/>
          </p:nvPr>
        </p:nvSpPr>
        <p:spPr>
          <a:xfrm>
            <a:off x="1115600" y="4023287"/>
            <a:ext cx="10515600" cy="2310606"/>
          </a:xfrm>
        </p:spPr>
        <p:txBody>
          <a:bodyPr>
            <a:normAutofit/>
          </a:bodyPr>
          <a:lstStyle/>
          <a:p>
            <a:pPr marL="0" indent="0" algn="ctr">
              <a:buNone/>
            </a:pPr>
            <a:r>
              <a:rPr lang="zh-CN" altLang="en-US" dirty="0" smtClean="0">
                <a:solidFill>
                  <a:srgbClr val="D24726"/>
                </a:solidFill>
              </a:rPr>
              <a:t>服務所有台資企業在大陸做成網上交易！</a:t>
            </a:r>
            <a:endParaRPr lang="en-US" altLang="zh-CN" dirty="0" smtClean="0">
              <a:solidFill>
                <a:srgbClr val="D24726"/>
              </a:solidFill>
            </a:endParaRPr>
          </a:p>
          <a:p>
            <a:pPr marL="0" indent="0" algn="ctr">
              <a:buNone/>
            </a:pPr>
            <a:r>
              <a:rPr lang="en-US" altLang="zh-CN" dirty="0" smtClean="0">
                <a:solidFill>
                  <a:srgbClr val="D24726"/>
                </a:solidFill>
              </a:rPr>
              <a:t>www.99tw.com</a:t>
            </a:r>
            <a:endParaRPr lang="zh-CN" altLang="en-US" dirty="0">
              <a:solidFill>
                <a:srgbClr val="D24726"/>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273" y="1411610"/>
            <a:ext cx="2193449" cy="2231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902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大陸全網熱賣平臺</a:t>
            </a:r>
            <a:endParaRPr lang="zh-CN" altLang="en-US" dirty="0">
              <a:latin typeface="微软雅黑" pitchFamily="34" charset="-122"/>
              <a:ea typeface="微软雅黑" pitchFamily="34" charset="-122"/>
            </a:endParaRPr>
          </a:p>
        </p:txBody>
      </p:sp>
      <p:sp>
        <p:nvSpPr>
          <p:cNvPr id="3" name="内容占位符 2"/>
          <p:cNvSpPr>
            <a:spLocks noGrp="1"/>
          </p:cNvSpPr>
          <p:nvPr>
            <p:ph type="body" orient="vert" idx="1"/>
          </p:nvPr>
        </p:nvSpPr>
        <p:spPr>
          <a:prstGeom prst="rect">
            <a:avLst/>
          </a:prstGeom>
          <a:ln>
            <a:noFill/>
          </a:ln>
        </p:spPr>
        <p:txBody>
          <a:bodyPr>
            <a:normAutofit/>
          </a:bodyPr>
          <a:lstStyle/>
          <a:p>
            <a:r>
              <a:rPr lang="zh-CN" altLang="en-US" sz="3200" dirty="0" smtClean="0">
                <a:solidFill>
                  <a:schemeClr val="tx1">
                    <a:lumMod val="75000"/>
                    <a:lumOff val="25000"/>
                  </a:schemeClr>
                </a:solidFill>
                <a:latin typeface="+mn-ea"/>
              </a:rPr>
              <a:t>我們分析了臺灣商品主要彙集的四大平臺</a:t>
            </a:r>
            <a:r>
              <a:rPr lang="zh-CN" altLang="en-US" sz="3200" b="1" dirty="0" smtClean="0">
                <a:solidFill>
                  <a:srgbClr val="FF9933"/>
                </a:solidFill>
                <a:latin typeface="+mn-ea"/>
              </a:rPr>
              <a:t>淘寶、天貓、京東、蘇甯易購</a:t>
            </a:r>
            <a:r>
              <a:rPr lang="zh-CN" altLang="en-US" sz="3200" dirty="0" smtClean="0">
                <a:latin typeface="+mn-ea"/>
              </a:rPr>
              <a:t>上共約</a:t>
            </a:r>
            <a:r>
              <a:rPr lang="en-US" altLang="zh-CN" dirty="0" smtClean="0">
                <a:solidFill>
                  <a:srgbClr val="FF9933"/>
                </a:solidFill>
                <a:latin typeface="+mn-ea"/>
              </a:rPr>
              <a:t>231</a:t>
            </a:r>
            <a:r>
              <a:rPr lang="zh-CN" altLang="en-US" sz="3733" b="1" dirty="0" smtClean="0">
                <a:solidFill>
                  <a:srgbClr val="FF9933"/>
                </a:solidFill>
                <a:latin typeface="+mn-ea"/>
              </a:rPr>
              <a:t>萬</a:t>
            </a:r>
            <a:r>
              <a:rPr lang="zh-CN" altLang="en-US" sz="3200" dirty="0" smtClean="0">
                <a:solidFill>
                  <a:schemeClr val="tx1">
                    <a:lumMod val="75000"/>
                    <a:lumOff val="25000"/>
                  </a:schemeClr>
                </a:solidFill>
                <a:latin typeface="+mn-ea"/>
              </a:rPr>
              <a:t>件臺灣商品的分類情況，歸納出以下</a:t>
            </a:r>
            <a:r>
              <a:rPr lang="en-US" altLang="zh-CN" sz="3733" b="1" dirty="0" smtClean="0">
                <a:solidFill>
                  <a:srgbClr val="FF9933"/>
                </a:solidFill>
                <a:latin typeface="+mn-ea"/>
              </a:rPr>
              <a:t>10</a:t>
            </a:r>
            <a:r>
              <a:rPr lang="zh-CN" altLang="en-US" sz="3733" b="1" dirty="0" smtClean="0">
                <a:solidFill>
                  <a:srgbClr val="FF9933"/>
                </a:solidFill>
                <a:latin typeface="+mn-ea"/>
              </a:rPr>
              <a:t>個</a:t>
            </a:r>
            <a:r>
              <a:rPr lang="zh-CN" altLang="en-US" sz="3200" dirty="0" smtClean="0">
                <a:solidFill>
                  <a:schemeClr val="tx1">
                    <a:lumMod val="75000"/>
                    <a:lumOff val="25000"/>
                  </a:schemeClr>
                </a:solidFill>
                <a:latin typeface="+mn-ea"/>
              </a:rPr>
              <a:t>臺灣商品最為熱銷的類別：</a:t>
            </a:r>
            <a:endParaRPr lang="zh-CN" altLang="en-US" sz="3200" dirty="0">
              <a:solidFill>
                <a:schemeClr val="tx1">
                  <a:lumMod val="75000"/>
                  <a:lumOff val="25000"/>
                </a:schemeClr>
              </a:solidFill>
              <a:latin typeface="+mn-ea"/>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11" y="4286408"/>
            <a:ext cx="2806349" cy="1104761"/>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2" y="4381658"/>
            <a:ext cx="2361905" cy="952381"/>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266" y="4286408"/>
            <a:ext cx="3009524" cy="1142857"/>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383" y="4191157"/>
            <a:ext cx="3178868" cy="1206033"/>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656" y="5741175"/>
            <a:ext cx="1524000" cy="571500"/>
          </a:xfrm>
          <a:prstGeom prst="rect">
            <a:avLst/>
          </a:prstGeom>
        </p:spPr>
      </p:pic>
    </p:spTree>
    <p:extLst>
      <p:ext uri="{BB962C8B-B14F-4D97-AF65-F5344CB8AC3E}">
        <p14:creationId xmlns:p14="http://schemas.microsoft.com/office/powerpoint/2010/main" val="2899759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smtClean="0"/>
              <a:t>哪些類目最熱賣？</a:t>
            </a:r>
            <a:endParaRPr lang="zh-TW" altLang="en-US" dirty="0"/>
          </a:p>
        </p:txBody>
      </p:sp>
      <p:sp>
        <p:nvSpPr>
          <p:cNvPr id="3" name="内容占位符 2"/>
          <p:cNvSpPr>
            <a:spLocks noGrp="1"/>
          </p:cNvSpPr>
          <p:nvPr>
            <p:ph type="body" orient="vert" idx="1"/>
          </p:nvPr>
        </p:nvSpPr>
        <p:spPr>
          <a:xfrm>
            <a:off x="293284" y="2910147"/>
            <a:ext cx="5150585" cy="2629417"/>
          </a:xfrm>
          <a:prstGeom prst="rect">
            <a:avLst/>
          </a:prstGeom>
        </p:spPr>
        <p:txBody>
          <a:bodyPr numCol="2">
            <a:noAutofit/>
          </a:bodyPr>
          <a:lstStyle/>
          <a:p>
            <a:pPr marL="0" indent="0">
              <a:buNone/>
            </a:pPr>
            <a:r>
              <a:rPr lang="en-US" altLang="zh-CN" dirty="0">
                <a:solidFill>
                  <a:schemeClr val="tx1">
                    <a:lumMod val="75000"/>
                    <a:lumOff val="25000"/>
                  </a:schemeClr>
                </a:solidFill>
                <a:latin typeface="+mn-ea"/>
              </a:rPr>
              <a:t>1</a:t>
            </a:r>
            <a:r>
              <a:rPr lang="zh-CN" altLang="en-US" dirty="0" smtClean="0">
                <a:solidFill>
                  <a:schemeClr val="tx1">
                    <a:lumMod val="75000"/>
                    <a:lumOff val="25000"/>
                  </a:schemeClr>
                </a:solidFill>
                <a:latin typeface="+mn-ea"/>
              </a:rPr>
              <a:t>、</a:t>
            </a:r>
            <a:r>
              <a:rPr lang="zh-CN" altLang="en-US" dirty="0" smtClean="0">
                <a:solidFill>
                  <a:srgbClr val="DD462F"/>
                </a:solidFill>
                <a:latin typeface="+mn-ea"/>
              </a:rPr>
              <a:t>食品特產</a:t>
            </a:r>
            <a:endParaRPr lang="en-US" altLang="zh-CN" dirty="0">
              <a:solidFill>
                <a:srgbClr val="DD462F"/>
              </a:solidFill>
              <a:latin typeface="+mn-ea"/>
            </a:endParaRPr>
          </a:p>
          <a:p>
            <a:pPr marL="0" indent="0">
              <a:buNone/>
            </a:pPr>
            <a:r>
              <a:rPr lang="en-US" altLang="zh-CN" dirty="0">
                <a:solidFill>
                  <a:schemeClr val="tx1">
                    <a:lumMod val="75000"/>
                    <a:lumOff val="25000"/>
                  </a:schemeClr>
                </a:solidFill>
                <a:latin typeface="+mn-ea"/>
              </a:rPr>
              <a:t>2</a:t>
            </a:r>
            <a:r>
              <a:rPr lang="zh-CN" altLang="en-US" dirty="0" smtClean="0">
                <a:solidFill>
                  <a:schemeClr val="tx1">
                    <a:lumMod val="75000"/>
                    <a:lumOff val="25000"/>
                  </a:schemeClr>
                </a:solidFill>
                <a:latin typeface="+mn-ea"/>
              </a:rPr>
              <a:t>、</a:t>
            </a:r>
            <a:r>
              <a:rPr lang="zh-CN" altLang="en-US" dirty="0" smtClean="0">
                <a:solidFill>
                  <a:srgbClr val="DD462F"/>
                </a:solidFill>
                <a:latin typeface="+mn-ea"/>
              </a:rPr>
              <a:t>美容美妝</a:t>
            </a:r>
            <a:endParaRPr lang="en-US" altLang="zh-CN" dirty="0">
              <a:solidFill>
                <a:srgbClr val="DD462F"/>
              </a:solidFill>
              <a:latin typeface="+mn-ea"/>
            </a:endParaRPr>
          </a:p>
          <a:p>
            <a:pPr marL="0" indent="0">
              <a:buNone/>
            </a:pPr>
            <a:r>
              <a:rPr lang="en-US" altLang="zh-CN" dirty="0">
                <a:solidFill>
                  <a:schemeClr val="tx1">
                    <a:lumMod val="75000"/>
                    <a:lumOff val="25000"/>
                  </a:schemeClr>
                </a:solidFill>
                <a:latin typeface="+mn-ea"/>
              </a:rPr>
              <a:t>3</a:t>
            </a:r>
            <a:r>
              <a:rPr lang="zh-CN" altLang="en-US" dirty="0">
                <a:solidFill>
                  <a:schemeClr val="tx1">
                    <a:lumMod val="75000"/>
                    <a:lumOff val="25000"/>
                  </a:schemeClr>
                </a:solidFill>
                <a:latin typeface="+mn-ea"/>
              </a:rPr>
              <a:t>、</a:t>
            </a:r>
            <a:r>
              <a:rPr lang="zh-CN" altLang="en-US" dirty="0">
                <a:solidFill>
                  <a:srgbClr val="DD462F"/>
                </a:solidFill>
                <a:latin typeface="+mn-ea"/>
              </a:rPr>
              <a:t>保健品</a:t>
            </a:r>
            <a:endParaRPr lang="en-US" altLang="zh-CN" dirty="0">
              <a:solidFill>
                <a:srgbClr val="DD462F"/>
              </a:solidFill>
              <a:latin typeface="+mn-ea"/>
            </a:endParaRPr>
          </a:p>
          <a:p>
            <a:pPr marL="0" indent="0">
              <a:buNone/>
            </a:pPr>
            <a:r>
              <a:rPr lang="en-US" altLang="zh-CN" dirty="0" smtClean="0">
                <a:solidFill>
                  <a:schemeClr val="tx1">
                    <a:lumMod val="75000"/>
                    <a:lumOff val="25000"/>
                  </a:schemeClr>
                </a:solidFill>
                <a:latin typeface="+mn-ea"/>
              </a:rPr>
              <a:t>4</a:t>
            </a:r>
            <a:r>
              <a:rPr lang="zh-CN" altLang="en-US" dirty="0" smtClean="0">
                <a:solidFill>
                  <a:schemeClr val="tx1">
                    <a:lumMod val="75000"/>
                    <a:lumOff val="25000"/>
                  </a:schemeClr>
                </a:solidFill>
                <a:latin typeface="+mn-ea"/>
              </a:rPr>
              <a:t>、婦幼親子</a:t>
            </a:r>
            <a:endParaRPr lang="en-US" altLang="zh-CN" dirty="0">
              <a:solidFill>
                <a:schemeClr val="tx1">
                  <a:lumMod val="75000"/>
                  <a:lumOff val="25000"/>
                </a:schemeClr>
              </a:solidFill>
              <a:latin typeface="+mn-ea"/>
            </a:endParaRPr>
          </a:p>
          <a:p>
            <a:pPr marL="0" indent="0">
              <a:buNone/>
            </a:pPr>
            <a:r>
              <a:rPr lang="en-US" altLang="zh-CN" dirty="0">
                <a:solidFill>
                  <a:schemeClr val="tx1">
                    <a:lumMod val="75000"/>
                    <a:lumOff val="25000"/>
                  </a:schemeClr>
                </a:solidFill>
                <a:latin typeface="+mn-ea"/>
              </a:rPr>
              <a:t>5</a:t>
            </a:r>
            <a:r>
              <a:rPr lang="zh-CN" altLang="en-US" dirty="0">
                <a:solidFill>
                  <a:schemeClr val="tx1">
                    <a:lumMod val="75000"/>
                    <a:lumOff val="25000"/>
                  </a:schemeClr>
                </a:solidFill>
                <a:latin typeface="+mn-ea"/>
              </a:rPr>
              <a:t>、居家</a:t>
            </a:r>
            <a:r>
              <a:rPr lang="zh-CN" altLang="en-US" dirty="0" smtClean="0">
                <a:solidFill>
                  <a:schemeClr val="tx1">
                    <a:lumMod val="75000"/>
                    <a:lumOff val="25000"/>
                  </a:schemeClr>
                </a:solidFill>
                <a:latin typeface="+mn-ea"/>
              </a:rPr>
              <a:t>日用</a:t>
            </a:r>
            <a:endParaRPr lang="en-US" altLang="zh-CN" dirty="0" smtClean="0">
              <a:solidFill>
                <a:schemeClr val="tx1">
                  <a:lumMod val="75000"/>
                  <a:lumOff val="25000"/>
                </a:schemeClr>
              </a:solidFill>
              <a:latin typeface="+mn-ea"/>
            </a:endParaRPr>
          </a:p>
          <a:p>
            <a:pPr>
              <a:spcBef>
                <a:spcPct val="20000"/>
              </a:spcBef>
            </a:pPr>
            <a:r>
              <a:rPr lang="en-US" altLang="zh-CN" dirty="0">
                <a:solidFill>
                  <a:schemeClr val="tx1">
                    <a:lumMod val="75000"/>
                    <a:lumOff val="25000"/>
                  </a:schemeClr>
                </a:solidFill>
                <a:latin typeface="+mn-ea"/>
              </a:rPr>
              <a:t>6</a:t>
            </a:r>
            <a:r>
              <a:rPr lang="zh-CN" altLang="en-US" dirty="0" smtClean="0">
                <a:solidFill>
                  <a:schemeClr val="tx1">
                    <a:lumMod val="75000"/>
                    <a:lumOff val="25000"/>
                  </a:schemeClr>
                </a:solidFill>
                <a:latin typeface="+mn-ea"/>
              </a:rPr>
              <a:t>、</a:t>
            </a:r>
            <a:r>
              <a:rPr lang="zh-CN" altLang="en-US" dirty="0" smtClean="0">
                <a:solidFill>
                  <a:srgbClr val="DD462F"/>
                </a:solidFill>
                <a:latin typeface="+mn-ea"/>
              </a:rPr>
              <a:t>文創用品</a:t>
            </a:r>
            <a:endParaRPr lang="en-US" altLang="zh-CN" dirty="0">
              <a:solidFill>
                <a:srgbClr val="DD462F"/>
              </a:solidFill>
              <a:latin typeface="+mn-ea"/>
            </a:endParaRPr>
          </a:p>
          <a:p>
            <a:pPr>
              <a:spcBef>
                <a:spcPct val="20000"/>
              </a:spcBef>
            </a:pPr>
            <a:r>
              <a:rPr lang="en-US" altLang="zh-CN" dirty="0">
                <a:solidFill>
                  <a:schemeClr val="tx1">
                    <a:lumMod val="75000"/>
                    <a:lumOff val="25000"/>
                  </a:schemeClr>
                </a:solidFill>
                <a:latin typeface="+mn-ea"/>
              </a:rPr>
              <a:t>7</a:t>
            </a:r>
            <a:r>
              <a:rPr lang="zh-CN" altLang="en-US" dirty="0">
                <a:solidFill>
                  <a:schemeClr val="tx1">
                    <a:lumMod val="75000"/>
                    <a:lumOff val="25000"/>
                  </a:schemeClr>
                </a:solidFill>
                <a:latin typeface="+mn-ea"/>
              </a:rPr>
              <a:t>、衣服鞋帽</a:t>
            </a:r>
            <a:endParaRPr lang="en-US" altLang="zh-CN" dirty="0">
              <a:solidFill>
                <a:schemeClr val="tx1">
                  <a:lumMod val="75000"/>
                  <a:lumOff val="25000"/>
                </a:schemeClr>
              </a:solidFill>
              <a:latin typeface="+mn-ea"/>
            </a:endParaRPr>
          </a:p>
          <a:p>
            <a:pPr>
              <a:spcBef>
                <a:spcPct val="20000"/>
              </a:spcBef>
            </a:pPr>
            <a:r>
              <a:rPr lang="en-US" altLang="zh-CN" dirty="0">
                <a:solidFill>
                  <a:schemeClr val="tx1">
                    <a:lumMod val="75000"/>
                    <a:lumOff val="25000"/>
                  </a:schemeClr>
                </a:solidFill>
                <a:latin typeface="+mn-ea"/>
              </a:rPr>
              <a:t>8</a:t>
            </a:r>
            <a:r>
              <a:rPr lang="zh-CN" altLang="en-US" dirty="0" smtClean="0">
                <a:solidFill>
                  <a:schemeClr val="tx1">
                    <a:lumMod val="75000"/>
                    <a:lumOff val="25000"/>
                  </a:schemeClr>
                </a:solidFill>
                <a:latin typeface="+mn-ea"/>
              </a:rPr>
              <a:t>、</a:t>
            </a:r>
            <a:r>
              <a:rPr lang="zh-CN" altLang="en-US" dirty="0" smtClean="0">
                <a:solidFill>
                  <a:srgbClr val="DD462F"/>
                </a:solidFill>
                <a:latin typeface="+mn-ea"/>
              </a:rPr>
              <a:t>數碼辦公</a:t>
            </a:r>
            <a:endParaRPr lang="en-US" altLang="zh-CN" dirty="0">
              <a:solidFill>
                <a:srgbClr val="DD462F"/>
              </a:solidFill>
              <a:latin typeface="+mn-ea"/>
            </a:endParaRPr>
          </a:p>
          <a:p>
            <a:pPr>
              <a:spcBef>
                <a:spcPct val="20000"/>
              </a:spcBef>
            </a:pPr>
            <a:r>
              <a:rPr lang="en-US" altLang="zh-CN" dirty="0" smtClean="0">
                <a:solidFill>
                  <a:schemeClr val="tx1">
                    <a:lumMod val="75000"/>
                    <a:lumOff val="25000"/>
                  </a:schemeClr>
                </a:solidFill>
                <a:latin typeface="+mn-ea"/>
              </a:rPr>
              <a:t>9</a:t>
            </a:r>
            <a:r>
              <a:rPr lang="zh-CN" altLang="en-US" dirty="0" smtClean="0">
                <a:solidFill>
                  <a:schemeClr val="tx1">
                    <a:lumMod val="75000"/>
                    <a:lumOff val="25000"/>
                  </a:schemeClr>
                </a:solidFill>
                <a:latin typeface="+mn-ea"/>
              </a:rPr>
              <a:t>、家用電器</a:t>
            </a:r>
            <a:endParaRPr lang="en-US" altLang="zh-CN" dirty="0">
              <a:solidFill>
                <a:schemeClr val="tx1">
                  <a:lumMod val="75000"/>
                  <a:lumOff val="25000"/>
                </a:schemeClr>
              </a:solidFill>
              <a:latin typeface="+mn-ea"/>
            </a:endParaRPr>
          </a:p>
          <a:p>
            <a:pPr>
              <a:spcBef>
                <a:spcPct val="20000"/>
              </a:spcBef>
            </a:pPr>
            <a:r>
              <a:rPr lang="en-US" altLang="zh-CN" dirty="0" smtClean="0">
                <a:solidFill>
                  <a:schemeClr val="tx1">
                    <a:lumMod val="75000"/>
                    <a:lumOff val="25000"/>
                  </a:schemeClr>
                </a:solidFill>
                <a:latin typeface="+mn-ea"/>
              </a:rPr>
              <a:t>10</a:t>
            </a:r>
            <a:r>
              <a:rPr lang="zh-CN" altLang="en-US" dirty="0" smtClean="0">
                <a:solidFill>
                  <a:schemeClr val="tx1">
                    <a:lumMod val="75000"/>
                    <a:lumOff val="25000"/>
                  </a:schemeClr>
                </a:solidFill>
                <a:latin typeface="+mn-ea"/>
              </a:rPr>
              <a:t>、鐘錶眼鏡</a:t>
            </a:r>
            <a:endParaRPr lang="en-US" altLang="zh-CN" dirty="0">
              <a:solidFill>
                <a:schemeClr val="tx1">
                  <a:lumMod val="75000"/>
                  <a:lumOff val="25000"/>
                </a:schemeClr>
              </a:solidFill>
              <a:latin typeface="+mn-ea"/>
            </a:endParaRPr>
          </a:p>
        </p:txBody>
      </p:sp>
      <p:pic>
        <p:nvPicPr>
          <p:cNvPr id="4" name="图片 3"/>
          <p:cNvPicPr>
            <a:picLocks noChangeAspect="1"/>
          </p:cNvPicPr>
          <p:nvPr/>
        </p:nvPicPr>
        <p:blipFill>
          <a:blip r:embed="rId2"/>
          <a:stretch>
            <a:fillRect/>
          </a:stretch>
        </p:blipFill>
        <p:spPr>
          <a:xfrm>
            <a:off x="5603358" y="2333043"/>
            <a:ext cx="6343317" cy="401891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5575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天貓產品數統計</a:t>
            </a:r>
            <a:endParaRPr lang="zh-CN" altLang="en-US" dirty="0"/>
          </a:p>
        </p:txBody>
      </p:sp>
      <p:graphicFrame>
        <p:nvGraphicFramePr>
          <p:cNvPr id="5" name="内容占位符 4"/>
          <p:cNvGraphicFramePr>
            <a:graphicFrameLocks noGrp="1"/>
          </p:cNvGraphicFramePr>
          <p:nvPr>
            <p:ph idx="4294967295"/>
            <p:extLst/>
          </p:nvPr>
        </p:nvGraphicFramePr>
        <p:xfrm>
          <a:off x="0" y="1220788"/>
          <a:ext cx="10972800" cy="50657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429510" y="1428737"/>
            <a:ext cx="4187989" cy="379656"/>
          </a:xfrm>
          <a:prstGeom prst="rect">
            <a:avLst/>
          </a:prstGeom>
          <a:noFill/>
        </p:spPr>
        <p:txBody>
          <a:bodyPr wrap="square" rtlCol="0">
            <a:spAutoFit/>
          </a:bodyPr>
          <a:lstStyle/>
          <a:p>
            <a:r>
              <a:rPr lang="zh-CN" altLang="en-US" sz="1867" dirty="0" smtClean="0"/>
              <a:t>資料來源：</a:t>
            </a:r>
            <a:r>
              <a:rPr lang="en-US" altLang="zh-CN" sz="1867" dirty="0" smtClean="0"/>
              <a:t>http</a:t>
            </a:r>
            <a:r>
              <a:rPr lang="en-US" altLang="zh-CN" sz="1867" dirty="0"/>
              <a:t>://www.tmall.com/</a:t>
            </a:r>
            <a:endParaRPr lang="zh-CN" altLang="en-US" sz="1867" dirty="0"/>
          </a:p>
        </p:txBody>
      </p:sp>
    </p:spTree>
    <p:extLst>
      <p:ext uri="{BB962C8B-B14F-4D97-AF65-F5344CB8AC3E}">
        <p14:creationId xmlns:p14="http://schemas.microsoft.com/office/powerpoint/2010/main" val="3647352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smtClean="0"/>
              <a:t>哪些產品最好銷？</a:t>
            </a:r>
            <a:endParaRPr lang="zh-CN" altLang="en-US" dirty="0"/>
          </a:p>
        </p:txBody>
      </p:sp>
      <p:sp>
        <p:nvSpPr>
          <p:cNvPr id="3" name="内容占位符 2"/>
          <p:cNvSpPr>
            <a:spLocks noGrp="1"/>
          </p:cNvSpPr>
          <p:nvPr>
            <p:ph type="body" orient="vert" idx="1"/>
          </p:nvPr>
        </p:nvSpPr>
        <p:spPr>
          <a:prstGeom prst="rect">
            <a:avLst/>
          </a:prstGeom>
        </p:spPr>
        <p:txBody>
          <a:bodyPr>
            <a:normAutofit/>
          </a:bodyPr>
          <a:lstStyle/>
          <a:p>
            <a:r>
              <a:rPr lang="zh-CN" altLang="en-US" dirty="0" smtClean="0"/>
              <a:t>餡餅糕點和酒水</a:t>
            </a:r>
            <a:r>
              <a:rPr lang="zh-CN" altLang="en-US" dirty="0" smtClean="0"/>
              <a:t>，</a:t>
            </a:r>
            <a:r>
              <a:rPr lang="zh-CN" altLang="en-US" dirty="0" smtClean="0"/>
              <a:t>牛軋糖、麻糬、松塔、黑糖棒棒糖、鳳梨酥、金門貢糖</a:t>
            </a:r>
            <a:endParaRPr lang="en-US" altLang="zh-CN" dirty="0" smtClean="0">
              <a:solidFill>
                <a:schemeClr val="tx1">
                  <a:lumMod val="75000"/>
                  <a:lumOff val="25000"/>
                </a:schemeClr>
              </a:solidFill>
            </a:endParaRPr>
          </a:p>
          <a:p>
            <a:endParaRPr lang="en-US" altLang="zh-CN" sz="3200" dirty="0" smtClean="0">
              <a:solidFill>
                <a:schemeClr val="tx1">
                  <a:lumMod val="75000"/>
                  <a:lumOff val="25000"/>
                </a:schemeClr>
              </a:solidFill>
            </a:endParaRPr>
          </a:p>
          <a:p>
            <a:r>
              <a:rPr lang="zh-CN" altLang="en-US" dirty="0" smtClean="0">
                <a:solidFill>
                  <a:schemeClr val="tx1">
                    <a:lumMod val="75000"/>
                    <a:lumOff val="25000"/>
                  </a:schemeClr>
                </a:solidFill>
              </a:rPr>
              <a:t>我們以大陸消費者最熟悉的三款臺灣零食：</a:t>
            </a:r>
            <a:r>
              <a:rPr lang="zh-CN" altLang="en-US" sz="3600" b="1" dirty="0" smtClean="0">
                <a:solidFill>
                  <a:srgbClr val="FF9933"/>
                </a:solidFill>
              </a:rPr>
              <a:t>牛軋糖、鳳梨酥、太陽餅</a:t>
            </a:r>
            <a:r>
              <a:rPr lang="zh-CN" altLang="en-US" dirty="0" smtClean="0">
                <a:solidFill>
                  <a:schemeClr val="tx1">
                    <a:lumMod val="75000"/>
                    <a:lumOff val="25000"/>
                  </a:schemeClr>
                </a:solidFill>
              </a:rPr>
              <a:t>為例，舉例說明</a:t>
            </a:r>
          </a:p>
          <a:p>
            <a:endParaRPr lang="zh-CN" altLang="en-US" dirty="0"/>
          </a:p>
        </p:txBody>
      </p:sp>
    </p:spTree>
    <p:extLst>
      <p:ext uri="{BB962C8B-B14F-4D97-AF65-F5344CB8AC3E}">
        <p14:creationId xmlns:p14="http://schemas.microsoft.com/office/powerpoint/2010/main" val="212138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熱賣產品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牛軋糖</a:t>
            </a:r>
            <a:endParaRPr lang="zh-CN" altLang="en-US" dirty="0">
              <a:latin typeface="微软雅黑" pitchFamily="34" charset="-122"/>
              <a:ea typeface="微软雅黑" pitchFamily="34" charset="-122"/>
            </a:endParaRPr>
          </a:p>
        </p:txBody>
      </p:sp>
      <p:sp>
        <p:nvSpPr>
          <p:cNvPr id="4" name="竖排文字占位符 3"/>
          <p:cNvSpPr>
            <a:spLocks noGrp="1"/>
          </p:cNvSpPr>
          <p:nvPr>
            <p:ph type="body" orient="vert" idx="1"/>
          </p:nvPr>
        </p:nvSpPr>
        <p:spPr/>
        <p:txBody>
          <a:bodyPr/>
          <a:lstStyle/>
          <a:p>
            <a:endParaRPr lang="zh-CN" altLang="en-US"/>
          </a:p>
        </p:txBody>
      </p:sp>
      <p:pic>
        <p:nvPicPr>
          <p:cNvPr id="7" name="内容占位符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220788"/>
            <a:ext cx="10398125" cy="5334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 y="1842508"/>
            <a:ext cx="11274803" cy="794169"/>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11" y="2694823"/>
            <a:ext cx="11274803" cy="2970164"/>
          </a:xfrm>
          <a:prstGeom prst="rect">
            <a:avLst/>
          </a:prstGeom>
        </p:spPr>
      </p:pic>
      <p:sp>
        <p:nvSpPr>
          <p:cNvPr id="3" name="TextBox 2"/>
          <p:cNvSpPr txBox="1"/>
          <p:nvPr/>
        </p:nvSpPr>
        <p:spPr>
          <a:xfrm>
            <a:off x="571462" y="5810267"/>
            <a:ext cx="5048285" cy="502766"/>
          </a:xfrm>
          <a:prstGeom prst="rect">
            <a:avLst/>
          </a:prstGeom>
          <a:noFill/>
        </p:spPr>
        <p:txBody>
          <a:bodyPr wrap="square" rtlCol="0">
            <a:spAutoFit/>
          </a:bodyPr>
          <a:lstStyle/>
          <a:p>
            <a:r>
              <a:rPr lang="zh-CN" altLang="en-US" sz="2667" b="1" dirty="0" smtClean="0">
                <a:solidFill>
                  <a:schemeClr val="tx1">
                    <a:lumMod val="75000"/>
                    <a:lumOff val="25000"/>
                  </a:schemeClr>
                </a:solidFill>
                <a:latin typeface="+mj-ea"/>
                <a:ea typeface="+mj-ea"/>
              </a:rPr>
              <a:t>平均月銷售額：</a:t>
            </a:r>
            <a:r>
              <a:rPr lang="en-US" altLang="zh-CN" sz="2667" b="1" dirty="0" smtClean="0">
                <a:solidFill>
                  <a:schemeClr val="accent6">
                    <a:lumMod val="75000"/>
                  </a:schemeClr>
                </a:solidFill>
                <a:latin typeface="+mj-ea"/>
                <a:ea typeface="+mj-ea"/>
              </a:rPr>
              <a:t>¥</a:t>
            </a:r>
            <a:r>
              <a:rPr lang="en-US" altLang="zh-CN" sz="2667" b="1" dirty="0">
                <a:solidFill>
                  <a:schemeClr val="accent6">
                    <a:lumMod val="75000"/>
                  </a:schemeClr>
                </a:solidFill>
                <a:latin typeface="+mj-ea"/>
                <a:ea typeface="+mj-ea"/>
              </a:rPr>
              <a:t>38260</a:t>
            </a:r>
            <a:r>
              <a:rPr lang="zh-CN" altLang="en-US" sz="2667" b="1" dirty="0">
                <a:solidFill>
                  <a:schemeClr val="accent6">
                    <a:lumMod val="75000"/>
                  </a:schemeClr>
                </a:solidFill>
                <a:latin typeface="+mj-ea"/>
                <a:ea typeface="+mj-ea"/>
              </a:rPr>
              <a:t>元</a:t>
            </a:r>
          </a:p>
        </p:txBody>
      </p:sp>
      <p:sp>
        <p:nvSpPr>
          <p:cNvPr id="11" name="矩形 3"/>
          <p:cNvSpPr/>
          <p:nvPr/>
        </p:nvSpPr>
        <p:spPr>
          <a:xfrm>
            <a:off x="7620011" y="285728"/>
            <a:ext cx="1238259" cy="476253"/>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733" dirty="0" smtClean="0">
                <a:latin typeface="微软雅黑" panose="020B0503020204020204" pitchFamily="34" charset="-122"/>
                <a:ea typeface="微软雅黑" panose="020B0503020204020204" pitchFamily="34" charset="-122"/>
              </a:rPr>
              <a:t>資料分析</a:t>
            </a:r>
            <a:endParaRPr lang="zh-CN" altLang="en-US" sz="1733"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53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溫故而知新</a:t>
            </a:r>
            <a:endParaRPr lang="zh-CN" altLang="en-US" dirty="0"/>
          </a:p>
        </p:txBody>
      </p:sp>
      <p:sp>
        <p:nvSpPr>
          <p:cNvPr id="4" name="文本占位符 3"/>
          <p:cNvSpPr>
            <a:spLocks noGrp="1"/>
          </p:cNvSpPr>
          <p:nvPr>
            <p:ph type="body" idx="1"/>
          </p:nvPr>
        </p:nvSpPr>
        <p:spPr/>
        <p:txBody>
          <a:bodyPr/>
          <a:lstStyle/>
          <a:p>
            <a:endParaRPr lang="zh-CN" altLang="en-US" dirty="0"/>
          </a:p>
        </p:txBody>
      </p:sp>
      <p:pic>
        <p:nvPicPr>
          <p:cNvPr id="5" name="Picture 62" descr="Cover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508"/>
          <a:stretch/>
        </p:blipFill>
        <p:spPr bwMode="auto">
          <a:xfrm>
            <a:off x="5640529" y="2402237"/>
            <a:ext cx="6551472" cy="22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38201" y="4052408"/>
            <a:ext cx="3647152" cy="369332"/>
          </a:xfrm>
          <a:prstGeom prst="rect">
            <a:avLst/>
          </a:prstGeom>
        </p:spPr>
        <p:txBody>
          <a:bodyPr wrap="none">
            <a:spAutoFit/>
          </a:bodyPr>
          <a:lstStyle/>
          <a:p>
            <a:r>
              <a:rPr lang="zh-CN" altLang="en-US" dirty="0" smtClean="0">
                <a:solidFill>
                  <a:srgbClr val="D24726"/>
                </a:solidFill>
              </a:rPr>
              <a:t>海峽兩岸</a:t>
            </a:r>
            <a:r>
              <a:rPr lang="zh-TW" altLang="zh-CN" dirty="0" smtClean="0">
                <a:solidFill>
                  <a:srgbClr val="D24726"/>
                </a:solidFill>
              </a:rPr>
              <a:t>跨境電商的</a:t>
            </a:r>
            <a:r>
              <a:rPr lang="zh-CN" altLang="en-US" dirty="0" smtClean="0">
                <a:solidFill>
                  <a:srgbClr val="D24726"/>
                </a:solidFill>
              </a:rPr>
              <a:t>的機遇和挑戰</a:t>
            </a:r>
            <a:endParaRPr lang="zh-CN" altLang="en-US" dirty="0">
              <a:solidFill>
                <a:srgbClr val="D24726"/>
              </a:solidFill>
            </a:endParaRPr>
          </a:p>
        </p:txBody>
      </p:sp>
    </p:spTree>
    <p:extLst>
      <p:ext uri="{BB962C8B-B14F-4D97-AF65-F5344CB8AC3E}">
        <p14:creationId xmlns:p14="http://schemas.microsoft.com/office/powerpoint/2010/main" val="2229045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熱賣產品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鳳梨酥</a:t>
            </a:r>
            <a:endParaRPr lang="zh-CN" altLang="en-US" dirty="0">
              <a:latin typeface="微软雅黑" pitchFamily="34" charset="-122"/>
              <a:ea typeface="微软雅黑" pitchFamily="34" charset="-122"/>
            </a:endParaRPr>
          </a:p>
        </p:txBody>
      </p:sp>
      <p:sp>
        <p:nvSpPr>
          <p:cNvPr id="3" name="竖排文字占位符 2"/>
          <p:cNvSpPr>
            <a:spLocks noGrp="1"/>
          </p:cNvSpPr>
          <p:nvPr>
            <p:ph type="body" orient="vert" idx="1"/>
          </p:nvPr>
        </p:nvSpPr>
        <p:spPr/>
        <p:txBody>
          <a:bodyPr/>
          <a:lstStyle/>
          <a:p>
            <a:endParaRPr lang="zh-CN" altLang="en-US"/>
          </a:p>
        </p:txBody>
      </p:sp>
      <p:pic>
        <p:nvPicPr>
          <p:cNvPr id="5" name="内容占位符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146175"/>
            <a:ext cx="10302875" cy="102711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13" y="2286572"/>
            <a:ext cx="11196376" cy="3506873"/>
          </a:xfrm>
          <a:prstGeom prst="rect">
            <a:avLst/>
          </a:prstGeom>
        </p:spPr>
      </p:pic>
      <p:sp>
        <p:nvSpPr>
          <p:cNvPr id="7" name="TextBox 6"/>
          <p:cNvSpPr txBox="1"/>
          <p:nvPr/>
        </p:nvSpPr>
        <p:spPr>
          <a:xfrm>
            <a:off x="571461" y="5905518"/>
            <a:ext cx="5494802" cy="502766"/>
          </a:xfrm>
          <a:prstGeom prst="rect">
            <a:avLst/>
          </a:prstGeom>
          <a:noFill/>
        </p:spPr>
        <p:txBody>
          <a:bodyPr wrap="square" rtlCol="0">
            <a:spAutoFit/>
          </a:bodyPr>
          <a:lstStyle/>
          <a:p>
            <a:r>
              <a:rPr lang="zh-CN" altLang="en-US" sz="2667" b="1" dirty="0" smtClean="0">
                <a:solidFill>
                  <a:schemeClr val="tx1">
                    <a:lumMod val="75000"/>
                    <a:lumOff val="25000"/>
                  </a:schemeClr>
                </a:solidFill>
              </a:rPr>
              <a:t>平均月銷售額：</a:t>
            </a:r>
            <a:r>
              <a:rPr lang="en-US" altLang="zh-CN" sz="2667" b="1" dirty="0" smtClean="0">
                <a:solidFill>
                  <a:schemeClr val="accent6">
                    <a:lumMod val="75000"/>
                  </a:schemeClr>
                </a:solidFill>
              </a:rPr>
              <a:t>¥</a:t>
            </a:r>
            <a:r>
              <a:rPr lang="en-US" altLang="zh-CN" sz="2667" b="1" dirty="0">
                <a:solidFill>
                  <a:schemeClr val="accent6">
                    <a:lumMod val="75000"/>
                  </a:schemeClr>
                </a:solidFill>
              </a:rPr>
              <a:t>107191.25</a:t>
            </a:r>
            <a:r>
              <a:rPr lang="zh-CN" altLang="en-US" sz="2667" b="1" dirty="0">
                <a:solidFill>
                  <a:schemeClr val="accent6">
                    <a:lumMod val="75000"/>
                  </a:schemeClr>
                </a:solidFill>
              </a:rPr>
              <a:t>元</a:t>
            </a:r>
          </a:p>
        </p:txBody>
      </p:sp>
    </p:spTree>
    <p:extLst>
      <p:ext uri="{BB962C8B-B14F-4D97-AF65-F5344CB8AC3E}">
        <p14:creationId xmlns:p14="http://schemas.microsoft.com/office/powerpoint/2010/main" val="6487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熱賣產品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太陽餅</a:t>
            </a:r>
            <a:endParaRPr lang="zh-CN" altLang="en-US" dirty="0"/>
          </a:p>
        </p:txBody>
      </p:sp>
      <p:sp>
        <p:nvSpPr>
          <p:cNvPr id="3" name="竖排文字占位符 2"/>
          <p:cNvSpPr>
            <a:spLocks noGrp="1"/>
          </p:cNvSpPr>
          <p:nvPr>
            <p:ph type="body" orient="vert" idx="1"/>
          </p:nvPr>
        </p:nvSpPr>
        <p:spPr/>
        <p:txBody>
          <a:bodyPr/>
          <a:lstStyle/>
          <a:p>
            <a:endParaRPr lang="zh-CN" altLang="en-US"/>
          </a:p>
        </p:txBody>
      </p:sp>
      <p:pic>
        <p:nvPicPr>
          <p:cNvPr id="5" name="内容占位符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117600"/>
            <a:ext cx="10094913" cy="9874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61" y="2190741"/>
            <a:ext cx="10900432" cy="3533395"/>
          </a:xfrm>
          <a:prstGeom prst="rect">
            <a:avLst/>
          </a:prstGeom>
        </p:spPr>
      </p:pic>
      <p:sp>
        <p:nvSpPr>
          <p:cNvPr id="7" name="TextBox 6"/>
          <p:cNvSpPr txBox="1"/>
          <p:nvPr/>
        </p:nvSpPr>
        <p:spPr>
          <a:xfrm>
            <a:off x="538781" y="5810267"/>
            <a:ext cx="4128459" cy="502766"/>
          </a:xfrm>
          <a:prstGeom prst="rect">
            <a:avLst/>
          </a:prstGeom>
          <a:noFill/>
        </p:spPr>
        <p:txBody>
          <a:bodyPr wrap="square" rtlCol="0">
            <a:spAutoFit/>
          </a:bodyPr>
          <a:lstStyle/>
          <a:p>
            <a:r>
              <a:rPr lang="zh-CN" altLang="en-US" sz="2667" b="1" dirty="0" smtClean="0">
                <a:solidFill>
                  <a:schemeClr val="tx1">
                    <a:lumMod val="75000"/>
                    <a:lumOff val="25000"/>
                  </a:schemeClr>
                </a:solidFill>
              </a:rPr>
              <a:t>平均月銷售額：</a:t>
            </a:r>
            <a:r>
              <a:rPr lang="en-US" altLang="zh-CN" sz="2667" b="1" dirty="0" smtClean="0">
                <a:solidFill>
                  <a:schemeClr val="accent6">
                    <a:lumMod val="75000"/>
                  </a:schemeClr>
                </a:solidFill>
              </a:rPr>
              <a:t>¥</a:t>
            </a:r>
            <a:r>
              <a:rPr lang="en-US" altLang="zh-CN" sz="2667" b="1" dirty="0">
                <a:solidFill>
                  <a:schemeClr val="accent6">
                    <a:lumMod val="75000"/>
                  </a:schemeClr>
                </a:solidFill>
              </a:rPr>
              <a:t>13180</a:t>
            </a:r>
            <a:r>
              <a:rPr lang="zh-CN" altLang="en-US" sz="2667" b="1" dirty="0">
                <a:solidFill>
                  <a:schemeClr val="accent6">
                    <a:lumMod val="75000"/>
                  </a:schemeClr>
                </a:solidFill>
              </a:rPr>
              <a:t>元</a:t>
            </a:r>
          </a:p>
        </p:txBody>
      </p:sp>
    </p:spTree>
    <p:extLst>
      <p:ext uri="{BB962C8B-B14F-4D97-AF65-F5344CB8AC3E}">
        <p14:creationId xmlns:p14="http://schemas.microsoft.com/office/powerpoint/2010/main" val="38881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17609" y="5432045"/>
            <a:ext cx="1248139" cy="461665"/>
          </a:xfrm>
          <a:prstGeom prst="rect">
            <a:avLst/>
          </a:prstGeom>
          <a:noFill/>
        </p:spPr>
        <p:txBody>
          <a:bodyPr wrap="square" rtlCol="0">
            <a:spAutoFit/>
          </a:bodyPr>
          <a:lstStyle/>
          <a:p>
            <a:r>
              <a:rPr lang="zh-CN" altLang="en-US" sz="2400" dirty="0" smtClean="0">
                <a:solidFill>
                  <a:schemeClr val="tx1">
                    <a:lumMod val="75000"/>
                    <a:lumOff val="25000"/>
                  </a:schemeClr>
                </a:solidFill>
              </a:rPr>
              <a:t>牛軋糖</a:t>
            </a:r>
            <a:endParaRPr lang="zh-CN" altLang="en-US" sz="2400" dirty="0">
              <a:solidFill>
                <a:schemeClr val="tx1">
                  <a:lumMod val="75000"/>
                  <a:lumOff val="25000"/>
                </a:schemeClr>
              </a:solidFill>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595" y="2545721"/>
            <a:ext cx="4032448" cy="2822715"/>
          </a:xfrm>
          <a:prstGeom prst="rect">
            <a:avLst/>
          </a:prstGeom>
        </p:spPr>
      </p:pic>
      <p:sp>
        <p:nvSpPr>
          <p:cNvPr id="9" name="TextBox 8"/>
          <p:cNvSpPr txBox="1"/>
          <p:nvPr/>
        </p:nvSpPr>
        <p:spPr>
          <a:xfrm>
            <a:off x="5714997" y="5450725"/>
            <a:ext cx="1248139" cy="461665"/>
          </a:xfrm>
          <a:prstGeom prst="rect">
            <a:avLst/>
          </a:prstGeom>
          <a:noFill/>
        </p:spPr>
        <p:txBody>
          <a:bodyPr wrap="square" rtlCol="0">
            <a:spAutoFit/>
          </a:bodyPr>
          <a:lstStyle/>
          <a:p>
            <a:r>
              <a:rPr lang="zh-CN" altLang="en-US" sz="2400" dirty="0" smtClean="0">
                <a:solidFill>
                  <a:schemeClr val="tx1">
                    <a:lumMod val="75000"/>
                    <a:lumOff val="25000"/>
                  </a:schemeClr>
                </a:solidFill>
              </a:rPr>
              <a:t>鳳梨酥</a:t>
            </a:r>
            <a:endParaRPr lang="zh-CN" altLang="en-US" sz="2400" dirty="0">
              <a:solidFill>
                <a:schemeClr val="tx1">
                  <a:lumMod val="75000"/>
                  <a:lumOff val="25000"/>
                </a:schemeClr>
              </a:solidFill>
            </a:endParaRPr>
          </a:p>
        </p:txBody>
      </p:sp>
      <p:sp>
        <p:nvSpPr>
          <p:cNvPr id="10" name="TextBox 9"/>
          <p:cNvSpPr txBox="1"/>
          <p:nvPr/>
        </p:nvSpPr>
        <p:spPr>
          <a:xfrm>
            <a:off x="9715525" y="5432045"/>
            <a:ext cx="1248139" cy="461665"/>
          </a:xfrm>
          <a:prstGeom prst="rect">
            <a:avLst/>
          </a:prstGeom>
          <a:noFill/>
        </p:spPr>
        <p:txBody>
          <a:bodyPr wrap="square" rtlCol="0">
            <a:spAutoFit/>
          </a:bodyPr>
          <a:lstStyle/>
          <a:p>
            <a:r>
              <a:rPr lang="zh-CN" altLang="en-US" sz="2400" dirty="0" smtClean="0">
                <a:solidFill>
                  <a:schemeClr val="tx1">
                    <a:lumMod val="75000"/>
                    <a:lumOff val="25000"/>
                  </a:schemeClr>
                </a:solidFill>
              </a:rPr>
              <a:t>太陽餅</a:t>
            </a:r>
            <a:endParaRPr lang="zh-CN" altLang="en-US" sz="2400" dirty="0">
              <a:solidFill>
                <a:schemeClr val="tx1">
                  <a:lumMod val="75000"/>
                  <a:lumOff val="25000"/>
                </a:schemeClr>
              </a:solidFill>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167" y="1463373"/>
            <a:ext cx="1155556" cy="507936"/>
          </a:xfrm>
          <a:prstGeom prst="rect">
            <a:avLst/>
          </a:prstGeom>
        </p:spPr>
      </p:pic>
      <p:sp>
        <p:nvSpPr>
          <p:cNvPr id="11" name="TextBox 10"/>
          <p:cNvSpPr txBox="1"/>
          <p:nvPr/>
        </p:nvSpPr>
        <p:spPr>
          <a:xfrm>
            <a:off x="540449" y="1957107"/>
            <a:ext cx="5070095" cy="420564"/>
          </a:xfrm>
          <a:prstGeom prst="rect">
            <a:avLst/>
          </a:prstGeom>
          <a:noFill/>
        </p:spPr>
        <p:txBody>
          <a:bodyPr wrap="square" rtlCol="0">
            <a:spAutoFit/>
          </a:bodyPr>
          <a:lstStyle/>
          <a:p>
            <a:r>
              <a:rPr lang="zh-CN" altLang="en-US" sz="2133" dirty="0" smtClean="0">
                <a:solidFill>
                  <a:schemeClr val="tx1">
                    <a:lumMod val="75000"/>
                    <a:lumOff val="25000"/>
                  </a:schemeClr>
                </a:solidFill>
              </a:rPr>
              <a:t>資料來源：</a:t>
            </a:r>
            <a:r>
              <a:rPr lang="en-US" altLang="zh-CN" sz="2133" dirty="0" smtClean="0">
                <a:solidFill>
                  <a:schemeClr val="tx1">
                    <a:lumMod val="75000"/>
                    <a:lumOff val="25000"/>
                  </a:schemeClr>
                </a:solidFill>
              </a:rPr>
              <a:t>http</a:t>
            </a:r>
            <a:r>
              <a:rPr lang="en-US" altLang="zh-CN" sz="2133" dirty="0">
                <a:solidFill>
                  <a:schemeClr val="tx1">
                    <a:lumMod val="75000"/>
                    <a:lumOff val="25000"/>
                  </a:schemeClr>
                </a:solidFill>
              </a:rPr>
              <a:t>://shu.taobao.com/</a:t>
            </a:r>
            <a:endParaRPr lang="zh-CN" altLang="en-US" sz="2133" dirty="0">
              <a:solidFill>
                <a:schemeClr val="tx1">
                  <a:lumMod val="75000"/>
                  <a:lumOff val="25000"/>
                </a:schemeClr>
              </a:solidFill>
            </a:endParaRPr>
          </a:p>
        </p:txBody>
      </p:sp>
      <p:sp>
        <p:nvSpPr>
          <p:cNvPr id="12" name="TextBox 11"/>
          <p:cNvSpPr txBox="1"/>
          <p:nvPr/>
        </p:nvSpPr>
        <p:spPr>
          <a:xfrm>
            <a:off x="540448" y="1436803"/>
            <a:ext cx="6912768" cy="461665"/>
          </a:xfrm>
          <a:prstGeom prst="rect">
            <a:avLst/>
          </a:prstGeom>
          <a:noFill/>
        </p:spPr>
        <p:txBody>
          <a:bodyPr wrap="square" rtlCol="0">
            <a:spAutoFit/>
          </a:bodyPr>
          <a:lstStyle/>
          <a:p>
            <a:r>
              <a:rPr lang="zh-CN" altLang="en-US" sz="2400" b="1" dirty="0" smtClean="0">
                <a:solidFill>
                  <a:srgbClr val="DD462F"/>
                </a:solidFill>
              </a:rPr>
              <a:t>消費層級分佈於價格區間分佈一致！</a:t>
            </a:r>
            <a:endParaRPr lang="zh-CN" altLang="en-US" sz="2400" b="1" dirty="0">
              <a:solidFill>
                <a:srgbClr val="DD462F"/>
              </a:solidFill>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987" y="2476493"/>
            <a:ext cx="4032448" cy="2961171"/>
          </a:xfrm>
          <a:prstGeom prst="rect">
            <a:avLst/>
          </a:prstGeom>
        </p:spPr>
      </p:pic>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三類產品消費層級分佈</a:t>
            </a:r>
            <a:endParaRPr lang="zh-CN" altLang="en-US" dirty="0"/>
          </a:p>
        </p:txBody>
      </p:sp>
      <p:pic>
        <p:nvPicPr>
          <p:cNvPr id="5" name="内容占位符 4"/>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0" y="2586038"/>
            <a:ext cx="3971925" cy="2833687"/>
          </a:xfrm>
          <a:prstGeom prst="rect">
            <a:avLst/>
          </a:prstGeom>
        </p:spPr>
      </p:pic>
      <p:sp>
        <p:nvSpPr>
          <p:cNvPr id="13" name="矩形 12"/>
          <p:cNvSpPr/>
          <p:nvPr/>
        </p:nvSpPr>
        <p:spPr>
          <a:xfrm>
            <a:off x="3652953" y="6221450"/>
            <a:ext cx="4570482" cy="369332"/>
          </a:xfrm>
          <a:prstGeom prst="rect">
            <a:avLst/>
          </a:prstGeom>
        </p:spPr>
        <p:txBody>
          <a:bodyPr wrap="none">
            <a:spAutoFit/>
          </a:bodyPr>
          <a:lstStyle/>
          <a:p>
            <a:r>
              <a:rPr lang="zh-CN" altLang="en-US" b="1" dirty="0" smtClean="0">
                <a:solidFill>
                  <a:srgbClr val="DD462F"/>
                </a:solidFill>
              </a:rPr>
              <a:t>中端價格更容易被大多數大陸消費者所接受</a:t>
            </a:r>
            <a:endParaRPr lang="zh-CN" altLang="en-US" b="1" dirty="0">
              <a:solidFill>
                <a:srgbClr val="DD462F"/>
              </a:solidFill>
            </a:endParaRPr>
          </a:p>
        </p:txBody>
      </p:sp>
    </p:spTree>
    <p:extLst>
      <p:ext uri="{BB962C8B-B14F-4D97-AF65-F5344CB8AC3E}">
        <p14:creationId xmlns:p14="http://schemas.microsoft.com/office/powerpoint/2010/main" val="26226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dirty="0" smtClean="0"/>
              <a:t>誰是我的消費者？</a:t>
            </a:r>
            <a:endParaRPr lang="zh-CN" altLang="en-US" dirty="0"/>
          </a:p>
        </p:txBody>
      </p:sp>
      <p:sp>
        <p:nvSpPr>
          <p:cNvPr id="3" name="竖排文字占位符 2"/>
          <p:cNvSpPr>
            <a:spLocks noGrp="1"/>
          </p:cNvSpPr>
          <p:nvPr>
            <p:ph type="body" orient="vert" idx="1"/>
          </p:nvPr>
        </p:nvSpPr>
        <p:spPr/>
        <p:txBody>
          <a:bodyPr/>
          <a:lstStyle/>
          <a:p>
            <a:endParaRPr lang="zh-CN" altLang="en-US"/>
          </a:p>
        </p:txBody>
      </p:sp>
      <p:pic>
        <p:nvPicPr>
          <p:cNvPr id="5" name="内容占位符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199313" y="3048000"/>
            <a:ext cx="4992687" cy="292893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09" y="1149252"/>
            <a:ext cx="9119659" cy="3306109"/>
          </a:xfrm>
          <a:prstGeom prst="rect">
            <a:avLst/>
          </a:prstGeom>
        </p:spPr>
      </p:pic>
      <p:sp>
        <p:nvSpPr>
          <p:cNvPr id="8" name="TextBox 7"/>
          <p:cNvSpPr txBox="1"/>
          <p:nvPr/>
        </p:nvSpPr>
        <p:spPr>
          <a:xfrm>
            <a:off x="380960" y="4894280"/>
            <a:ext cx="6432715" cy="461665"/>
          </a:xfrm>
          <a:prstGeom prst="rect">
            <a:avLst/>
          </a:prstGeom>
          <a:noFill/>
        </p:spPr>
        <p:txBody>
          <a:bodyPr wrap="square" rtlCol="0">
            <a:spAutoFit/>
          </a:bodyPr>
          <a:lstStyle/>
          <a:p>
            <a:r>
              <a:rPr lang="zh-CN" altLang="en-US" sz="2400" dirty="0">
                <a:solidFill>
                  <a:schemeClr val="tx1">
                    <a:lumMod val="75000"/>
                    <a:lumOff val="25000"/>
                  </a:schemeClr>
                </a:solidFill>
              </a:rPr>
              <a:t>人群定位：</a:t>
            </a:r>
            <a:r>
              <a:rPr lang="en-US" altLang="zh-CN" sz="2400" dirty="0" smtClean="0">
                <a:solidFill>
                  <a:schemeClr val="tx1">
                    <a:lumMod val="75000"/>
                    <a:lumOff val="25000"/>
                  </a:schemeClr>
                </a:solidFill>
              </a:rPr>
              <a:t>18—30</a:t>
            </a:r>
            <a:r>
              <a:rPr lang="zh-CN" altLang="en-US" sz="2400" dirty="0" smtClean="0">
                <a:solidFill>
                  <a:schemeClr val="tx1">
                    <a:lumMod val="75000"/>
                    <a:lumOff val="25000"/>
                  </a:schemeClr>
                </a:solidFill>
              </a:rPr>
              <a:t>歲的女性最多</a:t>
            </a:r>
            <a:endParaRPr lang="zh-CN" altLang="en-US" sz="2400" dirty="0">
              <a:solidFill>
                <a:schemeClr val="tx1">
                  <a:lumMod val="75000"/>
                  <a:lumOff val="25000"/>
                </a:schemeClr>
              </a:solidFill>
            </a:endParaRPr>
          </a:p>
        </p:txBody>
      </p:sp>
      <p:sp>
        <p:nvSpPr>
          <p:cNvPr id="9" name="矩形 8"/>
          <p:cNvSpPr/>
          <p:nvPr/>
        </p:nvSpPr>
        <p:spPr>
          <a:xfrm>
            <a:off x="9715525" y="1619237"/>
            <a:ext cx="1974360" cy="1569660"/>
          </a:xfrm>
          <a:prstGeom prst="rect">
            <a:avLst/>
          </a:prstGeom>
        </p:spPr>
        <p:txBody>
          <a:bodyPr wrap="square">
            <a:spAutoFit/>
          </a:bodyPr>
          <a:lstStyle/>
          <a:p>
            <a:r>
              <a:rPr lang="zh-CN" altLang="en-US" sz="2400" b="1" dirty="0">
                <a:solidFill>
                  <a:schemeClr val="accent6">
                    <a:lumMod val="75000"/>
                  </a:schemeClr>
                </a:solidFill>
              </a:rPr>
              <a:t>地域定位：</a:t>
            </a:r>
            <a:endParaRPr lang="en-US" altLang="zh-CN" sz="2400" b="1" dirty="0">
              <a:solidFill>
                <a:schemeClr val="accent6">
                  <a:lumMod val="75000"/>
                </a:schemeClr>
              </a:solidFill>
            </a:endParaRPr>
          </a:p>
          <a:p>
            <a:r>
              <a:rPr lang="zh-CN" altLang="en-US" sz="2400" dirty="0" smtClean="0">
                <a:solidFill>
                  <a:schemeClr val="tx1">
                    <a:lumMod val="75000"/>
                    <a:lumOff val="25000"/>
                  </a:schemeClr>
                </a:solidFill>
              </a:rPr>
              <a:t>華北、華中、華南、重慶</a:t>
            </a:r>
            <a:endParaRPr lang="zh-CN" altLang="en-US" sz="2400" dirty="0">
              <a:solidFill>
                <a:schemeClr val="tx1">
                  <a:lumMod val="75000"/>
                  <a:lumOff val="25000"/>
                </a:schemeClr>
              </a:solidFill>
            </a:endParaRPr>
          </a:p>
        </p:txBody>
      </p:sp>
      <p:sp>
        <p:nvSpPr>
          <p:cNvPr id="10" name="TextBox 9"/>
          <p:cNvSpPr txBox="1"/>
          <p:nvPr/>
        </p:nvSpPr>
        <p:spPr>
          <a:xfrm>
            <a:off x="380960" y="5465783"/>
            <a:ext cx="4608512" cy="789896"/>
          </a:xfrm>
          <a:prstGeom prst="rect">
            <a:avLst/>
          </a:prstGeom>
          <a:noFill/>
        </p:spPr>
        <p:txBody>
          <a:bodyPr wrap="square" rtlCol="0">
            <a:spAutoFit/>
          </a:bodyPr>
          <a:lstStyle/>
          <a:p>
            <a:r>
              <a:rPr lang="zh-CN" altLang="en-US" sz="2133" dirty="0" smtClean="0">
                <a:solidFill>
                  <a:schemeClr val="tx1">
                    <a:lumMod val="75000"/>
                    <a:lumOff val="25000"/>
                  </a:schemeClr>
                </a:solidFill>
              </a:rPr>
              <a:t>資料來源：淘寶指數</a:t>
            </a:r>
            <a:r>
              <a:rPr lang="en-US" altLang="zh-CN" sz="2133" dirty="0" smtClean="0">
                <a:solidFill>
                  <a:schemeClr val="tx1">
                    <a:lumMod val="75000"/>
                    <a:lumOff val="25000"/>
                  </a:schemeClr>
                </a:solidFill>
              </a:rPr>
              <a:t>shu.taobao.com</a:t>
            </a:r>
            <a:endParaRPr lang="zh-CN" altLang="en-US" sz="2133" dirty="0">
              <a:solidFill>
                <a:schemeClr val="tx1">
                  <a:lumMod val="75000"/>
                  <a:lumOff val="25000"/>
                </a:schemeClr>
              </a:solidFill>
            </a:endParaRPr>
          </a:p>
          <a:p>
            <a:endParaRPr lang="zh-CN" altLang="en-US" sz="2400" dirty="0"/>
          </a:p>
        </p:txBody>
      </p:sp>
      <p:sp>
        <p:nvSpPr>
          <p:cNvPr id="14" name="TextBox 13"/>
          <p:cNvSpPr txBox="1"/>
          <p:nvPr/>
        </p:nvSpPr>
        <p:spPr>
          <a:xfrm>
            <a:off x="5924978" y="5677736"/>
            <a:ext cx="3333773" cy="584775"/>
          </a:xfrm>
          <a:prstGeom prst="rect">
            <a:avLst/>
          </a:prstGeom>
          <a:noFill/>
        </p:spPr>
        <p:txBody>
          <a:bodyPr wrap="square" rtlCol="0">
            <a:spAutoFit/>
          </a:bodyPr>
          <a:lstStyle/>
          <a:p>
            <a:r>
              <a:rPr lang="zh-CN" altLang="en-US" sz="3200" dirty="0" smtClean="0">
                <a:solidFill>
                  <a:srgbClr val="FF0000"/>
                </a:solidFill>
                <a:latin typeface="微软雅黑" pitchFamily="34" charset="-122"/>
                <a:ea typeface="微软雅黑" pitchFamily="34" charset="-122"/>
              </a:rPr>
              <a:t>牛軋糖消費人群</a:t>
            </a:r>
            <a:endParaRPr lang="zh-CN" altLang="en-US" sz="32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930392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endParaRPr lang="zh-CN" altLang="en-US"/>
          </a:p>
        </p:txBody>
      </p:sp>
      <p:pic>
        <p:nvPicPr>
          <p:cNvPr id="5" name="内容占位符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199313" y="3048000"/>
            <a:ext cx="4992687" cy="29083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60" y="1191789"/>
            <a:ext cx="8688288" cy="3176268"/>
          </a:xfrm>
          <a:prstGeom prst="rect">
            <a:avLst/>
          </a:prstGeom>
        </p:spPr>
      </p:pic>
      <p:sp>
        <p:nvSpPr>
          <p:cNvPr id="12" name="TextBox 11"/>
          <p:cNvSpPr txBox="1"/>
          <p:nvPr/>
        </p:nvSpPr>
        <p:spPr>
          <a:xfrm>
            <a:off x="5924977" y="5586228"/>
            <a:ext cx="3333773" cy="584775"/>
          </a:xfrm>
          <a:prstGeom prst="rect">
            <a:avLst/>
          </a:prstGeom>
          <a:noFill/>
        </p:spPr>
        <p:txBody>
          <a:bodyPr wrap="square" rtlCol="0">
            <a:spAutoFit/>
          </a:bodyPr>
          <a:lstStyle/>
          <a:p>
            <a:r>
              <a:rPr lang="zh-CN" altLang="en-US" sz="3200" dirty="0" smtClean="0">
                <a:solidFill>
                  <a:srgbClr val="FF0000"/>
                </a:solidFill>
                <a:latin typeface="微软雅黑" pitchFamily="34" charset="-122"/>
                <a:ea typeface="微软雅黑" pitchFamily="34" charset="-122"/>
              </a:rPr>
              <a:t>鳳梨酥消費人群</a:t>
            </a:r>
            <a:endParaRPr lang="zh-CN" altLang="en-US" sz="3200" dirty="0">
              <a:solidFill>
                <a:srgbClr val="FF0000"/>
              </a:solidFill>
              <a:latin typeface="微软雅黑" pitchFamily="34" charset="-122"/>
              <a:ea typeface="微软雅黑" pitchFamily="34" charset="-122"/>
            </a:endParaRPr>
          </a:p>
        </p:txBody>
      </p:sp>
      <p:sp>
        <p:nvSpPr>
          <p:cNvPr id="13" name="TextBox 12"/>
          <p:cNvSpPr txBox="1"/>
          <p:nvPr/>
        </p:nvSpPr>
        <p:spPr>
          <a:xfrm>
            <a:off x="380960" y="4894280"/>
            <a:ext cx="6432715" cy="461665"/>
          </a:xfrm>
          <a:prstGeom prst="rect">
            <a:avLst/>
          </a:prstGeom>
          <a:noFill/>
        </p:spPr>
        <p:txBody>
          <a:bodyPr wrap="square" rtlCol="0">
            <a:spAutoFit/>
          </a:bodyPr>
          <a:lstStyle/>
          <a:p>
            <a:r>
              <a:rPr lang="zh-CN" altLang="en-US" sz="2400" dirty="0">
                <a:solidFill>
                  <a:schemeClr val="tx1">
                    <a:lumMod val="75000"/>
                    <a:lumOff val="25000"/>
                  </a:schemeClr>
                </a:solidFill>
              </a:rPr>
              <a:t>人群定位：</a:t>
            </a:r>
            <a:r>
              <a:rPr lang="en-US" altLang="zh-CN" sz="2400" dirty="0" smtClean="0">
                <a:solidFill>
                  <a:schemeClr val="tx1">
                    <a:lumMod val="75000"/>
                    <a:lumOff val="25000"/>
                  </a:schemeClr>
                </a:solidFill>
              </a:rPr>
              <a:t>18—30</a:t>
            </a:r>
            <a:r>
              <a:rPr lang="zh-CN" altLang="en-US" sz="2400" dirty="0" smtClean="0">
                <a:solidFill>
                  <a:schemeClr val="tx1">
                    <a:lumMod val="75000"/>
                    <a:lumOff val="25000"/>
                  </a:schemeClr>
                </a:solidFill>
              </a:rPr>
              <a:t>歲的女性最多</a:t>
            </a:r>
            <a:endParaRPr lang="zh-CN" altLang="en-US" sz="2400" dirty="0">
              <a:solidFill>
                <a:schemeClr val="tx1">
                  <a:lumMod val="75000"/>
                  <a:lumOff val="25000"/>
                </a:schemeClr>
              </a:solidFill>
            </a:endParaRPr>
          </a:p>
        </p:txBody>
      </p:sp>
      <p:sp>
        <p:nvSpPr>
          <p:cNvPr id="14" name="矩形 13"/>
          <p:cNvSpPr/>
          <p:nvPr/>
        </p:nvSpPr>
        <p:spPr>
          <a:xfrm>
            <a:off x="9715525" y="1619237"/>
            <a:ext cx="1974360" cy="1569660"/>
          </a:xfrm>
          <a:prstGeom prst="rect">
            <a:avLst/>
          </a:prstGeom>
        </p:spPr>
        <p:txBody>
          <a:bodyPr wrap="square">
            <a:spAutoFit/>
          </a:bodyPr>
          <a:lstStyle/>
          <a:p>
            <a:r>
              <a:rPr lang="zh-CN" altLang="en-US" sz="2400" b="1" dirty="0">
                <a:solidFill>
                  <a:schemeClr val="accent6">
                    <a:lumMod val="75000"/>
                  </a:schemeClr>
                </a:solidFill>
              </a:rPr>
              <a:t>地域定位：</a:t>
            </a:r>
            <a:endParaRPr lang="en-US" altLang="zh-CN" sz="2400" b="1" dirty="0">
              <a:solidFill>
                <a:schemeClr val="accent6">
                  <a:lumMod val="75000"/>
                </a:schemeClr>
              </a:solidFill>
            </a:endParaRPr>
          </a:p>
          <a:p>
            <a:r>
              <a:rPr lang="zh-CN" altLang="en-US" sz="2400" dirty="0" smtClean="0">
                <a:solidFill>
                  <a:schemeClr val="tx1">
                    <a:lumMod val="75000"/>
                    <a:lumOff val="25000"/>
                  </a:schemeClr>
                </a:solidFill>
              </a:rPr>
              <a:t>華北、華中、華南、重慶</a:t>
            </a:r>
            <a:endParaRPr lang="zh-CN" altLang="en-US" sz="2400" dirty="0">
              <a:solidFill>
                <a:schemeClr val="tx1">
                  <a:lumMod val="75000"/>
                  <a:lumOff val="25000"/>
                </a:schemeClr>
              </a:solidFill>
            </a:endParaRPr>
          </a:p>
        </p:txBody>
      </p:sp>
      <p:sp>
        <p:nvSpPr>
          <p:cNvPr id="15" name="TextBox 14"/>
          <p:cNvSpPr txBox="1"/>
          <p:nvPr/>
        </p:nvSpPr>
        <p:spPr>
          <a:xfrm>
            <a:off x="380960" y="5465783"/>
            <a:ext cx="4608512" cy="789896"/>
          </a:xfrm>
          <a:prstGeom prst="rect">
            <a:avLst/>
          </a:prstGeom>
          <a:noFill/>
        </p:spPr>
        <p:txBody>
          <a:bodyPr wrap="square" rtlCol="0">
            <a:spAutoFit/>
          </a:bodyPr>
          <a:lstStyle/>
          <a:p>
            <a:r>
              <a:rPr lang="zh-CN" altLang="en-US" sz="2133" dirty="0" smtClean="0">
                <a:solidFill>
                  <a:schemeClr val="tx1">
                    <a:lumMod val="75000"/>
                    <a:lumOff val="25000"/>
                  </a:schemeClr>
                </a:solidFill>
              </a:rPr>
              <a:t>資料來源：淘寶指數</a:t>
            </a:r>
            <a:r>
              <a:rPr lang="en-US" altLang="zh-CN" sz="2133" dirty="0" smtClean="0">
                <a:solidFill>
                  <a:schemeClr val="tx1">
                    <a:lumMod val="75000"/>
                    <a:lumOff val="25000"/>
                  </a:schemeClr>
                </a:solidFill>
              </a:rPr>
              <a:t>shu.taobao.com</a:t>
            </a:r>
            <a:endParaRPr lang="zh-CN" altLang="en-US" sz="2133" dirty="0">
              <a:solidFill>
                <a:schemeClr val="tx1">
                  <a:lumMod val="75000"/>
                  <a:lumOff val="25000"/>
                </a:schemeClr>
              </a:solidFill>
            </a:endParaRPr>
          </a:p>
          <a:p>
            <a:endParaRPr lang="zh-CN" altLang="en-US" sz="2400" dirty="0"/>
          </a:p>
        </p:txBody>
      </p:sp>
    </p:spTree>
    <p:extLst>
      <p:ext uri="{BB962C8B-B14F-4D97-AF65-F5344CB8AC3E}">
        <p14:creationId xmlns:p14="http://schemas.microsoft.com/office/powerpoint/2010/main" val="3768539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endParaRPr lang="zh-CN" altLang="en-US"/>
          </a:p>
        </p:txBody>
      </p:sp>
      <p:pic>
        <p:nvPicPr>
          <p:cNvPr id="5" name="内容占位符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069138" y="3106738"/>
            <a:ext cx="5122862" cy="2989262"/>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1" y="1170005"/>
            <a:ext cx="8509091" cy="3116251"/>
          </a:xfrm>
          <a:prstGeom prst="rect">
            <a:avLst/>
          </a:prstGeom>
        </p:spPr>
      </p:pic>
      <p:sp>
        <p:nvSpPr>
          <p:cNvPr id="11" name="TextBox 10"/>
          <p:cNvSpPr txBox="1"/>
          <p:nvPr/>
        </p:nvSpPr>
        <p:spPr>
          <a:xfrm>
            <a:off x="380960" y="4894280"/>
            <a:ext cx="6432715" cy="461665"/>
          </a:xfrm>
          <a:prstGeom prst="rect">
            <a:avLst/>
          </a:prstGeom>
          <a:noFill/>
        </p:spPr>
        <p:txBody>
          <a:bodyPr wrap="square" rtlCol="0">
            <a:spAutoFit/>
          </a:bodyPr>
          <a:lstStyle/>
          <a:p>
            <a:r>
              <a:rPr lang="zh-CN" altLang="en-US" sz="2400" dirty="0">
                <a:solidFill>
                  <a:schemeClr val="tx1">
                    <a:lumMod val="75000"/>
                    <a:lumOff val="25000"/>
                  </a:schemeClr>
                </a:solidFill>
              </a:rPr>
              <a:t>人群定位：</a:t>
            </a:r>
            <a:r>
              <a:rPr lang="en-US" altLang="zh-CN" sz="2400" dirty="0" smtClean="0">
                <a:solidFill>
                  <a:schemeClr val="tx1">
                    <a:lumMod val="75000"/>
                    <a:lumOff val="25000"/>
                  </a:schemeClr>
                </a:solidFill>
              </a:rPr>
              <a:t>18—30</a:t>
            </a:r>
            <a:r>
              <a:rPr lang="zh-CN" altLang="en-US" sz="2400" dirty="0" smtClean="0">
                <a:solidFill>
                  <a:schemeClr val="tx1">
                    <a:lumMod val="75000"/>
                    <a:lumOff val="25000"/>
                  </a:schemeClr>
                </a:solidFill>
              </a:rPr>
              <a:t>歲的女性最多</a:t>
            </a:r>
            <a:endParaRPr lang="zh-CN" altLang="en-US" sz="2400" dirty="0">
              <a:solidFill>
                <a:schemeClr val="tx1">
                  <a:lumMod val="75000"/>
                  <a:lumOff val="25000"/>
                </a:schemeClr>
              </a:solidFill>
            </a:endParaRPr>
          </a:p>
        </p:txBody>
      </p:sp>
      <p:sp>
        <p:nvSpPr>
          <p:cNvPr id="12" name="矩形 11"/>
          <p:cNvSpPr/>
          <p:nvPr/>
        </p:nvSpPr>
        <p:spPr>
          <a:xfrm>
            <a:off x="9048771" y="1531139"/>
            <a:ext cx="2667019" cy="1200329"/>
          </a:xfrm>
          <a:prstGeom prst="rect">
            <a:avLst/>
          </a:prstGeom>
        </p:spPr>
        <p:txBody>
          <a:bodyPr wrap="square">
            <a:spAutoFit/>
          </a:bodyPr>
          <a:lstStyle/>
          <a:p>
            <a:r>
              <a:rPr lang="zh-CN" altLang="en-US" sz="2400" b="1" dirty="0">
                <a:solidFill>
                  <a:schemeClr val="accent6">
                    <a:lumMod val="75000"/>
                  </a:schemeClr>
                </a:solidFill>
              </a:rPr>
              <a:t>地域定位：</a:t>
            </a:r>
            <a:endParaRPr lang="en-US" altLang="zh-CN" sz="2400" b="1" dirty="0">
              <a:solidFill>
                <a:schemeClr val="accent6">
                  <a:lumMod val="75000"/>
                </a:schemeClr>
              </a:solidFill>
            </a:endParaRPr>
          </a:p>
          <a:p>
            <a:r>
              <a:rPr lang="zh-CN" altLang="en-US" sz="2400" dirty="0" smtClean="0">
                <a:solidFill>
                  <a:schemeClr val="tx1">
                    <a:lumMod val="75000"/>
                    <a:lumOff val="25000"/>
                  </a:schemeClr>
                </a:solidFill>
              </a:rPr>
              <a:t>華北、華中、華南、東部沿海</a:t>
            </a:r>
            <a:endParaRPr lang="zh-CN" altLang="en-US" sz="2400" dirty="0">
              <a:solidFill>
                <a:schemeClr val="tx1">
                  <a:lumMod val="75000"/>
                  <a:lumOff val="25000"/>
                </a:schemeClr>
              </a:solidFill>
            </a:endParaRPr>
          </a:p>
        </p:txBody>
      </p:sp>
      <p:sp>
        <p:nvSpPr>
          <p:cNvPr id="13" name="TextBox 12"/>
          <p:cNvSpPr txBox="1"/>
          <p:nvPr/>
        </p:nvSpPr>
        <p:spPr>
          <a:xfrm>
            <a:off x="380960" y="5465783"/>
            <a:ext cx="4608512" cy="789896"/>
          </a:xfrm>
          <a:prstGeom prst="rect">
            <a:avLst/>
          </a:prstGeom>
          <a:noFill/>
        </p:spPr>
        <p:txBody>
          <a:bodyPr wrap="square" rtlCol="0">
            <a:spAutoFit/>
          </a:bodyPr>
          <a:lstStyle/>
          <a:p>
            <a:r>
              <a:rPr lang="zh-CN" altLang="en-US" sz="2133" dirty="0" smtClean="0">
                <a:solidFill>
                  <a:schemeClr val="tx1">
                    <a:lumMod val="75000"/>
                    <a:lumOff val="25000"/>
                  </a:schemeClr>
                </a:solidFill>
              </a:rPr>
              <a:t>資料來源：淘寶指數</a:t>
            </a:r>
            <a:r>
              <a:rPr lang="en-US" altLang="zh-CN" sz="2133" dirty="0" smtClean="0">
                <a:solidFill>
                  <a:schemeClr val="tx1">
                    <a:lumMod val="75000"/>
                    <a:lumOff val="25000"/>
                  </a:schemeClr>
                </a:solidFill>
              </a:rPr>
              <a:t>shu.taobao.com</a:t>
            </a:r>
            <a:endParaRPr lang="zh-CN" altLang="en-US" sz="2133" dirty="0">
              <a:solidFill>
                <a:schemeClr val="tx1">
                  <a:lumMod val="75000"/>
                  <a:lumOff val="25000"/>
                </a:schemeClr>
              </a:solidFill>
            </a:endParaRPr>
          </a:p>
          <a:p>
            <a:endParaRPr lang="zh-CN" altLang="en-US" sz="2400" dirty="0"/>
          </a:p>
        </p:txBody>
      </p:sp>
      <p:sp>
        <p:nvSpPr>
          <p:cNvPr id="14" name="TextBox 13"/>
          <p:cNvSpPr txBox="1"/>
          <p:nvPr/>
        </p:nvSpPr>
        <p:spPr>
          <a:xfrm>
            <a:off x="5947280" y="5852226"/>
            <a:ext cx="3333773" cy="523220"/>
          </a:xfrm>
          <a:prstGeom prst="rect">
            <a:avLst/>
          </a:prstGeom>
          <a:noFill/>
        </p:spPr>
        <p:txBody>
          <a:bodyPr wrap="square" rtlCol="0">
            <a:spAutoFit/>
          </a:bodyPr>
          <a:lstStyle/>
          <a:p>
            <a:r>
              <a:rPr lang="zh-CN" altLang="en-US" sz="2800" dirty="0" smtClean="0">
                <a:solidFill>
                  <a:srgbClr val="FF0000"/>
                </a:solidFill>
                <a:latin typeface="微软雅黑" pitchFamily="34" charset="-122"/>
                <a:ea typeface="微软雅黑" pitchFamily="34" charset="-122"/>
              </a:rPr>
              <a:t>太陽餅消費人群</a:t>
            </a:r>
            <a:endParaRPr lang="zh-CN" altLang="en-US" sz="28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25702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電商大資料幫您精確定位消費者</a:t>
            </a:r>
            <a:endParaRPr lang="zh-CN" altLang="en-US" dirty="0">
              <a:latin typeface="微软雅黑" pitchFamily="34" charset="-122"/>
              <a:ea typeface="微软雅黑" pitchFamily="34" charset="-122"/>
            </a:endParaRPr>
          </a:p>
        </p:txBody>
      </p:sp>
      <p:sp>
        <p:nvSpPr>
          <p:cNvPr id="3" name="内容占位符 2"/>
          <p:cNvSpPr>
            <a:spLocks noGrp="1"/>
          </p:cNvSpPr>
          <p:nvPr>
            <p:ph type="body" orient="vert" idx="1"/>
          </p:nvPr>
        </p:nvSpPr>
        <p:spPr>
          <a:prstGeom prst="rect">
            <a:avLst/>
          </a:prstGeom>
        </p:spPr>
        <p:txBody>
          <a:bodyPr/>
          <a:lstStyle/>
          <a:p>
            <a:r>
              <a:rPr lang="zh-CN" altLang="en-US" sz="3733" dirty="0" smtClean="0">
                <a:solidFill>
                  <a:schemeClr val="tx1">
                    <a:lumMod val="75000"/>
                    <a:lumOff val="25000"/>
                  </a:schemeClr>
                </a:solidFill>
                <a:latin typeface="+mn-ea"/>
              </a:rPr>
              <a:t>通過電子商務的大資料分析，可以説明生產廠商精確地定位消費者的地域、性別、年齡、星座、愛好、購買力等等</a:t>
            </a:r>
            <a:r>
              <a:rPr lang="en-US" altLang="zh-CN" sz="3733" dirty="0" smtClean="0">
                <a:solidFill>
                  <a:schemeClr val="tx1">
                    <a:lumMod val="75000"/>
                    <a:lumOff val="25000"/>
                  </a:schemeClr>
                </a:solidFill>
                <a:latin typeface="+mn-ea"/>
              </a:rPr>
              <a:t>……</a:t>
            </a:r>
            <a:endParaRPr lang="zh-CN" altLang="en-US" sz="3733" dirty="0">
              <a:solidFill>
                <a:schemeClr val="tx1">
                  <a:lumMod val="75000"/>
                  <a:lumOff val="25000"/>
                </a:schemeClr>
              </a:solidFill>
              <a:latin typeface="+mn-ea"/>
            </a:endParaRPr>
          </a:p>
        </p:txBody>
      </p:sp>
      <p:sp>
        <p:nvSpPr>
          <p:cNvPr id="5" name="TextBox 4"/>
          <p:cNvSpPr txBox="1"/>
          <p:nvPr/>
        </p:nvSpPr>
        <p:spPr>
          <a:xfrm>
            <a:off x="1483688" y="3905254"/>
            <a:ext cx="5088565" cy="830997"/>
          </a:xfrm>
          <a:prstGeom prst="rect">
            <a:avLst/>
          </a:prstGeom>
          <a:noFill/>
        </p:spPr>
        <p:txBody>
          <a:bodyPr wrap="square" rtlCol="0">
            <a:spAutoFit/>
          </a:bodyPr>
          <a:lstStyle/>
          <a:p>
            <a:r>
              <a:rPr lang="zh-CN" altLang="en-US" sz="2400" dirty="0" smtClean="0">
                <a:solidFill>
                  <a:schemeClr val="tx1">
                    <a:lumMod val="75000"/>
                    <a:lumOff val="25000"/>
                  </a:schemeClr>
                </a:solidFill>
              </a:rPr>
              <a:t>資料來源：淘寶指數</a:t>
            </a:r>
            <a:r>
              <a:rPr lang="en-US" altLang="zh-CN" sz="2400" dirty="0" smtClean="0">
                <a:solidFill>
                  <a:schemeClr val="tx1">
                    <a:lumMod val="75000"/>
                    <a:lumOff val="25000"/>
                  </a:schemeClr>
                </a:solidFill>
              </a:rPr>
              <a:t>shu.taobao.com</a:t>
            </a:r>
            <a:endParaRPr lang="zh-CN" altLang="en-US" sz="2400" dirty="0">
              <a:solidFill>
                <a:schemeClr val="tx1">
                  <a:lumMod val="75000"/>
                  <a:lumOff val="25000"/>
                </a:schemeClr>
              </a:solidFill>
            </a:endParaRPr>
          </a:p>
          <a:p>
            <a:endParaRPr lang="zh-CN" altLang="en-US" sz="2400" dirty="0"/>
          </a:p>
        </p:txBody>
      </p:sp>
    </p:spTree>
    <p:extLst>
      <p:ext uri="{BB962C8B-B14F-4D97-AF65-F5344CB8AC3E}">
        <p14:creationId xmlns:p14="http://schemas.microsoft.com/office/powerpoint/2010/main" val="2691206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19241" y="666739"/>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淘寶推薦的臺灣品牌</a:t>
            </a:r>
            <a:endParaRPr lang="zh-CN" altLang="en-US" sz="1867"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4" y="1244009"/>
            <a:ext cx="12108912" cy="5514569"/>
          </a:xfrm>
          <a:prstGeom prst="rect">
            <a:avLst/>
          </a:prstGeom>
        </p:spPr>
      </p:pic>
      <p:sp>
        <p:nvSpPr>
          <p:cNvPr id="2" name="标题 1"/>
          <p:cNvSpPr>
            <a:spLocks noGrp="1"/>
          </p:cNvSpPr>
          <p:nvPr>
            <p:ph type="title"/>
          </p:nvPr>
        </p:nvSpPr>
        <p:spPr/>
        <p:txBody>
          <a:bodyPr/>
          <a:lstStyle/>
          <a:p>
            <a:r>
              <a:rPr lang="zh-CN" altLang="en-US" dirty="0"/>
              <a:t>哪些品牌最知名</a:t>
            </a:r>
            <a:r>
              <a:rPr lang="zh-CN" altLang="en-US" dirty="0" smtClean="0"/>
              <a:t>？</a:t>
            </a:r>
            <a:endParaRPr lang="zh-CN" altLang="en-US" dirty="0"/>
          </a:p>
        </p:txBody>
      </p:sp>
    </p:spTree>
    <p:extLst>
      <p:ext uri="{BB962C8B-B14F-4D97-AF65-F5344CB8AC3E}">
        <p14:creationId xmlns:p14="http://schemas.microsoft.com/office/powerpoint/2010/main" val="976308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哪些品牌最知名？</a:t>
            </a:r>
          </a:p>
        </p:txBody>
      </p:sp>
      <p:sp>
        <p:nvSpPr>
          <p:cNvPr id="6" name="竖排文字占位符 5"/>
          <p:cNvSpPr>
            <a:spLocks noGrp="1"/>
          </p:cNvSpPr>
          <p:nvPr>
            <p:ph type="body" orient="vert" idx="1"/>
          </p:nvPr>
        </p:nvSpPr>
        <p:spPr/>
        <p:txBody>
          <a:bodyPr/>
          <a:lstStyle/>
          <a:p>
            <a:endParaRPr lang="zh-CN" altLang="en-US"/>
          </a:p>
        </p:txBody>
      </p:sp>
      <p:sp>
        <p:nvSpPr>
          <p:cNvPr id="2" name="灯片编号占位符 1"/>
          <p:cNvSpPr>
            <a:spLocks noGrp="1"/>
          </p:cNvSpPr>
          <p:nvPr>
            <p:ph type="sldNum" sz="quarter" idx="12"/>
          </p:nvPr>
        </p:nvSpPr>
        <p:spPr/>
        <p:txBody>
          <a:bodyPr/>
          <a:lstStyle/>
          <a:p>
            <a:endParaRPr lang="zh-CN" altLang="en-US" dirty="0"/>
          </a:p>
        </p:txBody>
      </p:sp>
      <p:sp>
        <p:nvSpPr>
          <p:cNvPr id="3" name="TextBox 2"/>
          <p:cNvSpPr txBox="1"/>
          <p:nvPr/>
        </p:nvSpPr>
        <p:spPr>
          <a:xfrm>
            <a:off x="6382178" y="636868"/>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天貓推薦的臺灣品牌</a:t>
            </a:r>
            <a:endParaRPr lang="zh-CN" altLang="en-US" sz="1867"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 y="1412776"/>
            <a:ext cx="12192000" cy="4320480"/>
          </a:xfrm>
          <a:prstGeom prst="rect">
            <a:avLst/>
          </a:prstGeom>
        </p:spPr>
      </p:pic>
    </p:spTree>
    <p:extLst>
      <p:ext uri="{BB962C8B-B14F-4D97-AF65-F5344CB8AC3E}">
        <p14:creationId xmlns:p14="http://schemas.microsoft.com/office/powerpoint/2010/main" val="3233720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t>哪些品牌最知名？</a:t>
            </a:r>
          </a:p>
        </p:txBody>
      </p:sp>
      <p:sp>
        <p:nvSpPr>
          <p:cNvPr id="6" name="竖排文字占位符 5"/>
          <p:cNvSpPr>
            <a:spLocks noGrp="1"/>
          </p:cNvSpPr>
          <p:nvPr>
            <p:ph type="body" orient="vert" idx="1"/>
          </p:nvPr>
        </p:nvSpPr>
        <p:spPr/>
        <p:txBody>
          <a:bodyPr/>
          <a:lstStyle/>
          <a:p>
            <a:endParaRPr lang="zh-CN" altLang="en-US"/>
          </a:p>
        </p:txBody>
      </p:sp>
      <p:sp>
        <p:nvSpPr>
          <p:cNvPr id="2" name="灯片编号占位符 1"/>
          <p:cNvSpPr>
            <a:spLocks noGrp="1"/>
          </p:cNvSpPr>
          <p:nvPr>
            <p:ph type="sldNum" sz="quarter" idx="12"/>
          </p:nvPr>
        </p:nvSpPr>
        <p:spPr/>
        <p:txBody>
          <a:bodyPr/>
          <a:lstStyle/>
          <a:p>
            <a:endParaRPr lang="zh-CN" altLang="en-US" dirty="0"/>
          </a:p>
        </p:txBody>
      </p:sp>
      <p:sp>
        <p:nvSpPr>
          <p:cNvPr id="3" name="TextBox 2"/>
          <p:cNvSpPr txBox="1"/>
          <p:nvPr/>
        </p:nvSpPr>
        <p:spPr>
          <a:xfrm>
            <a:off x="6496016" y="603392"/>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京東推薦的臺灣品牌</a:t>
            </a:r>
            <a:endParaRPr lang="zh-CN" altLang="en-US" sz="1867"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3907"/>
            <a:ext cx="12192000" cy="4757381"/>
          </a:xfrm>
          <a:prstGeom prst="rect">
            <a:avLst/>
          </a:prstGeom>
        </p:spPr>
      </p:pic>
    </p:spTree>
    <p:extLst>
      <p:ext uri="{BB962C8B-B14F-4D97-AF65-F5344CB8AC3E}">
        <p14:creationId xmlns:p14="http://schemas.microsoft.com/office/powerpoint/2010/main" val="4032949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zh-CN" dirty="0" smtClean="0"/>
              <a:t>昆山“海峽兩岸電子商務經濟合作試驗區”</a:t>
            </a:r>
            <a:endParaRPr lang="zh-CN" altLang="en-US" dirty="0"/>
          </a:p>
        </p:txBody>
      </p:sp>
      <p:sp>
        <p:nvSpPr>
          <p:cNvPr id="7" name="竖排文字占位符 6"/>
          <p:cNvSpPr>
            <a:spLocks noGrp="1"/>
          </p:cNvSpPr>
          <p:nvPr>
            <p:ph sz="half" idx="1"/>
          </p:nvPr>
        </p:nvSpPr>
        <p:spPr>
          <a:xfrm>
            <a:off x="838200" y="1825624"/>
            <a:ext cx="6742814" cy="5032376"/>
          </a:xfrm>
        </p:spPr>
        <p:txBody>
          <a:bodyPr>
            <a:normAutofit/>
          </a:bodyPr>
          <a:lstStyle/>
          <a:p>
            <a:r>
              <a:rPr lang="en-US" altLang="zh-CN" sz="2000" dirty="0">
                <a:solidFill>
                  <a:schemeClr val="tx1"/>
                </a:solidFill>
              </a:rPr>
              <a:t>2015</a:t>
            </a:r>
            <a:r>
              <a:rPr lang="zh-CN" altLang="en-US" sz="2000" dirty="0">
                <a:solidFill>
                  <a:schemeClr val="tx1"/>
                </a:solidFill>
              </a:rPr>
              <a:t>年</a:t>
            </a:r>
            <a:r>
              <a:rPr lang="en-US" altLang="zh-CN" sz="2000" dirty="0">
                <a:solidFill>
                  <a:schemeClr val="tx1"/>
                </a:solidFill>
              </a:rPr>
              <a:t>10</a:t>
            </a:r>
            <a:r>
              <a:rPr lang="zh-CN" altLang="en-US" sz="2000" dirty="0" smtClean="0">
                <a:solidFill>
                  <a:schemeClr val="tx1"/>
                </a:solidFill>
              </a:rPr>
              <a:t>月</a:t>
            </a:r>
            <a:r>
              <a:rPr lang="en-US" altLang="zh-CN" sz="2000" dirty="0" smtClean="0">
                <a:solidFill>
                  <a:schemeClr val="tx1"/>
                </a:solidFill>
              </a:rPr>
              <a:t>19</a:t>
            </a:r>
            <a:r>
              <a:rPr lang="zh-CN" altLang="en-US" sz="2000" dirty="0" smtClean="0">
                <a:solidFill>
                  <a:schemeClr val="tx1"/>
                </a:solidFill>
              </a:rPr>
              <a:t>日，昆山獲批設立“</a:t>
            </a:r>
            <a:r>
              <a:rPr lang="zh-CN" altLang="en-US" sz="2000" dirty="0" smtClean="0">
                <a:solidFill>
                  <a:srgbClr val="FF0000"/>
                </a:solidFill>
              </a:rPr>
              <a:t>海峽兩岸電子商務經濟合作實驗區”</a:t>
            </a:r>
            <a:r>
              <a:rPr lang="zh-CN" altLang="en-US" sz="4400" dirty="0" smtClean="0">
                <a:solidFill>
                  <a:srgbClr val="FF0000"/>
                </a:solidFill>
              </a:rPr>
              <a:t>。</a:t>
            </a:r>
            <a:endParaRPr lang="en-US" altLang="zh-CN" sz="4400" dirty="0" smtClean="0">
              <a:solidFill>
                <a:srgbClr val="FF0000"/>
              </a:solidFill>
            </a:endParaRPr>
          </a:p>
          <a:p>
            <a:r>
              <a:rPr lang="zh-CN" altLang="en-US" sz="2000" dirty="0" smtClean="0">
                <a:solidFill>
                  <a:schemeClr val="tx1"/>
                </a:solidFill>
              </a:rPr>
              <a:t>將重點探索兩岸電子商務經濟合作新路徑，尤其是在跨境電子商務商品通關、市場准入等方面</a:t>
            </a:r>
            <a:r>
              <a:rPr lang="zh-CN" altLang="en-US" sz="2000" dirty="0" smtClean="0">
                <a:solidFill>
                  <a:srgbClr val="FF0000"/>
                </a:solidFill>
              </a:rPr>
              <a:t>先行先試</a:t>
            </a:r>
            <a:r>
              <a:rPr lang="zh-CN" altLang="en-US" sz="2000" dirty="0" smtClean="0"/>
              <a:t>。</a:t>
            </a:r>
            <a:endParaRPr lang="en-US" altLang="zh-CN" sz="2000" dirty="0" smtClean="0"/>
          </a:p>
          <a:p>
            <a:r>
              <a:rPr lang="zh-CN" altLang="en-US" sz="2000" dirty="0" smtClean="0">
                <a:solidFill>
                  <a:schemeClr val="tx1"/>
                </a:solidFill>
              </a:rPr>
              <a:t>海峽兩岸電子商務經濟合作實驗區範圍包括國家級昆山經濟技術開發區、昆山高新技術產業開發區、</a:t>
            </a:r>
            <a:r>
              <a:rPr lang="zh-CN" altLang="en-US" sz="2000" dirty="0" smtClean="0">
                <a:solidFill>
                  <a:srgbClr val="FF0000"/>
                </a:solidFill>
              </a:rPr>
              <a:t>昆山綜合保稅區</a:t>
            </a:r>
            <a:r>
              <a:rPr lang="zh-CN" altLang="en-US" sz="2000" dirty="0" smtClean="0"/>
              <a:t>和</a:t>
            </a:r>
            <a:r>
              <a:rPr lang="zh-CN" altLang="en-US" sz="2000" dirty="0" smtClean="0">
                <a:solidFill>
                  <a:srgbClr val="FF0000"/>
                </a:solidFill>
              </a:rPr>
              <a:t>省級花橋經濟開發區、</a:t>
            </a:r>
            <a:r>
              <a:rPr lang="zh-CN" altLang="en-US" sz="2000" dirty="0" smtClean="0">
                <a:solidFill>
                  <a:schemeClr val="tx1"/>
                </a:solidFill>
              </a:rPr>
              <a:t>昆山旅遊度假區，以及海峽兩岸（昆山）商貿示範區。</a:t>
            </a:r>
            <a:endParaRPr lang="en-US" altLang="zh-CN" sz="2000" dirty="0" smtClean="0">
              <a:solidFill>
                <a:schemeClr val="tx1"/>
              </a:solidFill>
            </a:endParaRPr>
          </a:p>
          <a:p>
            <a:r>
              <a:rPr lang="zh-CN" altLang="en-US" sz="2000" dirty="0" smtClean="0">
                <a:solidFill>
                  <a:schemeClr val="tx1"/>
                </a:solidFill>
              </a:rPr>
              <a:t>推進投資便利化改革、提升貿易便利化水準、深化行政管理體制改革、加快海峽兩岸產業轉型升級、優化電子商務發展營商環境、創新海峽兩岸電子商務金融服務等領域</a:t>
            </a:r>
            <a:endParaRPr lang="en-US" altLang="zh-CN" sz="2000" dirty="0">
              <a:solidFill>
                <a:schemeClr val="tx1"/>
              </a:solidFill>
            </a:endParaRPr>
          </a:p>
          <a:p>
            <a:r>
              <a:rPr lang="zh-CN" altLang="en-US" sz="2000" dirty="0" smtClean="0">
                <a:solidFill>
                  <a:schemeClr val="tx1"/>
                </a:solidFill>
              </a:rPr>
              <a:t>主要是“直購進口”和“網購保稅進口”。</a:t>
            </a:r>
            <a:endParaRPr lang="en-US" altLang="zh-CN" sz="2000" dirty="0" smtClean="0">
              <a:solidFill>
                <a:schemeClr val="tx1"/>
              </a:solidFill>
            </a:endParaRPr>
          </a:p>
          <a:p>
            <a:r>
              <a:rPr lang="zh-CN" altLang="en-US" sz="2000" dirty="0" smtClean="0">
                <a:solidFill>
                  <a:schemeClr val="tx1"/>
                </a:solidFill>
              </a:rPr>
              <a:t>推動實現兩岸電子商務資訊流、物流、資金流的“新三通”。</a:t>
            </a:r>
            <a:endParaRPr lang="en-US" altLang="zh-CN" sz="2000" dirty="0">
              <a:solidFill>
                <a:schemeClr val="tx1"/>
              </a:solidFill>
            </a:endParaRPr>
          </a:p>
          <a:p>
            <a:endParaRPr lang="zh-CN" altLang="en-US" dirty="0"/>
          </a:p>
        </p:txBody>
      </p:sp>
      <p:pic>
        <p:nvPicPr>
          <p:cNvPr id="4" name="内容占位符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902837" y="2258630"/>
            <a:ext cx="3825572" cy="3825572"/>
          </a:xfrm>
        </p:spPr>
      </p:pic>
    </p:spTree>
    <p:extLst>
      <p:ext uri="{BB962C8B-B14F-4D97-AF65-F5344CB8AC3E}">
        <p14:creationId xmlns:p14="http://schemas.microsoft.com/office/powerpoint/2010/main" val="761507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latin typeface="微软雅黑" pitchFamily="34" charset="-122"/>
                <a:ea typeface="微软雅黑" pitchFamily="34" charset="-122"/>
              </a:rPr>
              <a:t>網路熱銷臺灣品牌分析</a:t>
            </a:r>
            <a:endParaRPr lang="zh-CN" altLang="en-US" dirty="0"/>
          </a:p>
        </p:txBody>
      </p:sp>
      <p:sp>
        <p:nvSpPr>
          <p:cNvPr id="2" name="灯片编号占位符 1"/>
          <p:cNvSpPr>
            <a:spLocks noGrp="1"/>
          </p:cNvSpPr>
          <p:nvPr>
            <p:ph type="sldNum" sz="quarter" idx="12"/>
          </p:nvPr>
        </p:nvSpPr>
        <p:spPr/>
        <p:txBody>
          <a:bodyPr/>
          <a:lstStyle/>
          <a:p>
            <a:fld id="{80448686-830D-4281-9B6B-79162D576DDC}" type="slidenum">
              <a:rPr lang="zh-CN" altLang="en-US" smtClean="0"/>
              <a:pPr/>
              <a:t>30</a:t>
            </a:fld>
            <a:endParaRPr lang="zh-CN" altLang="en-US" dirty="0"/>
          </a:p>
        </p:txBody>
      </p:sp>
      <p:sp>
        <p:nvSpPr>
          <p:cNvPr id="5" name="TextBox 4"/>
          <p:cNvSpPr txBox="1"/>
          <p:nvPr/>
        </p:nvSpPr>
        <p:spPr>
          <a:xfrm>
            <a:off x="2708902" y="1848842"/>
            <a:ext cx="9654517" cy="461665"/>
          </a:xfrm>
          <a:prstGeom prst="rect">
            <a:avLst/>
          </a:prstGeom>
          <a:noFill/>
        </p:spPr>
        <p:txBody>
          <a:bodyPr wrap="square" rtlCol="0">
            <a:spAutoFit/>
          </a:bodyPr>
          <a:lstStyle/>
          <a:p>
            <a:r>
              <a:rPr lang="zh-CN" altLang="en-US" sz="2400" dirty="0" smtClean="0"/>
              <a:t>我們選擇三個銷量比較高的臺灣品牌進行分析：</a:t>
            </a:r>
            <a:endParaRPr lang="zh-CN" altLang="en-US" sz="2400"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446" y="2564904"/>
            <a:ext cx="2400300" cy="279400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08" y="2713766"/>
            <a:ext cx="2496277" cy="24962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1" y="3257054"/>
            <a:ext cx="4432300" cy="1409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2385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1243"/>
            <a:ext cx="11949207" cy="115555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6" y="2241348"/>
            <a:ext cx="11923811" cy="4596825"/>
          </a:xfrm>
          <a:prstGeom prst="rect">
            <a:avLst/>
          </a:prstGeom>
        </p:spPr>
      </p:pic>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櫻桃爺爺</a:t>
            </a:r>
            <a:endParaRPr lang="zh-CN" altLang="en-US" dirty="0"/>
          </a:p>
        </p:txBody>
      </p:sp>
    </p:spTree>
    <p:extLst>
      <p:ext uri="{BB962C8B-B14F-4D97-AF65-F5344CB8AC3E}">
        <p14:creationId xmlns:p14="http://schemas.microsoft.com/office/powerpoint/2010/main" val="3057014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a:p>
        </p:txBody>
      </p:sp>
      <p:sp>
        <p:nvSpPr>
          <p:cNvPr id="8" name="竖排文字占位符 7"/>
          <p:cNvSpPr>
            <a:spLocks noGrp="1"/>
          </p:cNvSpPr>
          <p:nvPr>
            <p:ph type="body" orient="vert" idx="1"/>
          </p:nvPr>
        </p:nvSpPr>
        <p:spPr/>
        <p:txBody>
          <a:bodyPr/>
          <a:lstStyle/>
          <a:p>
            <a:endParaRPr lang="zh-CN" altLang="en-US"/>
          </a:p>
        </p:txBody>
      </p:sp>
      <p:sp>
        <p:nvSpPr>
          <p:cNvPr id="2" name="灯片编号占位符 1"/>
          <p:cNvSpPr>
            <a:spLocks noGrp="1"/>
          </p:cNvSpPr>
          <p:nvPr>
            <p:ph type="sldNum" sz="quarter" idx="12"/>
          </p:nvPr>
        </p:nvSpPr>
        <p:spPr/>
        <p:txBody>
          <a:bodyPr/>
          <a:lstStyle/>
          <a:p>
            <a:fld id="{80448686-830D-4281-9B6B-79162D576DDC}" type="slidenum">
              <a:rPr lang="zh-CN" altLang="en-US" smtClean="0"/>
              <a:pPr/>
              <a:t>32</a:t>
            </a:fld>
            <a:endParaRPr lang="zh-CN" altLang="en-US" dirty="0"/>
          </a:p>
        </p:txBody>
      </p:sp>
      <p:sp>
        <p:nvSpPr>
          <p:cNvPr id="3" name="TextBox 2"/>
          <p:cNvSpPr txBox="1"/>
          <p:nvPr/>
        </p:nvSpPr>
        <p:spPr>
          <a:xfrm>
            <a:off x="761963" y="285728"/>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櫻桃爺爺</a:t>
            </a:r>
            <a:endParaRPr lang="zh-CN" altLang="en-US" sz="1867"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3" y="737030"/>
            <a:ext cx="6930728" cy="306734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117" y="696097"/>
            <a:ext cx="7066908" cy="311360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09699"/>
            <a:ext cx="6925968" cy="3048300"/>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520" y="3804370"/>
            <a:ext cx="6923504" cy="3053629"/>
          </a:xfrm>
          <a:prstGeom prst="rect">
            <a:avLst/>
          </a:prstGeom>
        </p:spPr>
      </p:pic>
      <p:sp>
        <p:nvSpPr>
          <p:cNvPr id="10" name="矩形 9"/>
          <p:cNvSpPr/>
          <p:nvPr/>
        </p:nvSpPr>
        <p:spPr>
          <a:xfrm>
            <a:off x="1675446" y="3632455"/>
            <a:ext cx="9082936" cy="523220"/>
          </a:xfrm>
          <a:prstGeom prst="rect">
            <a:avLst/>
          </a:prstGeom>
          <a:solidFill>
            <a:schemeClr val="bg1"/>
          </a:solidFill>
          <a:ln w="28575">
            <a:solidFill>
              <a:srgbClr val="FF0000"/>
            </a:solidFill>
          </a:ln>
        </p:spPr>
        <p:txBody>
          <a:bodyPr wrap="none">
            <a:spAutoFit/>
          </a:bodyPr>
          <a:lstStyle/>
          <a:p>
            <a:r>
              <a:rPr lang="en-US" altLang="zh-CN" sz="2800" dirty="0" smtClean="0"/>
              <a:t>4</a:t>
            </a:r>
            <a:r>
              <a:rPr lang="zh-CN" altLang="en-US" sz="2800" dirty="0" smtClean="0"/>
              <a:t>款熱銷單品在淘寶這一個平臺上的月銷售額為</a:t>
            </a:r>
            <a:r>
              <a:rPr lang="en-US" altLang="zh-CN" sz="2800" dirty="0" smtClean="0"/>
              <a:t>411040</a:t>
            </a:r>
            <a:r>
              <a:rPr lang="zh-CN" altLang="en-US" sz="2800" dirty="0"/>
              <a:t>元</a:t>
            </a:r>
          </a:p>
        </p:txBody>
      </p:sp>
    </p:spTree>
    <p:extLst>
      <p:ext uri="{BB962C8B-B14F-4D97-AF65-F5344CB8AC3E}">
        <p14:creationId xmlns:p14="http://schemas.microsoft.com/office/powerpoint/2010/main" val="1184104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1492"/>
            <a:ext cx="11936509" cy="116825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48387"/>
            <a:ext cx="11898413" cy="4571429"/>
          </a:xfrm>
          <a:prstGeom prst="rect">
            <a:avLst/>
          </a:prstGeom>
        </p:spPr>
      </p:pic>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我的美麗日記</a:t>
            </a:r>
            <a:endParaRPr lang="zh-CN" altLang="en-US" dirty="0"/>
          </a:p>
        </p:txBody>
      </p:sp>
    </p:spTree>
    <p:extLst>
      <p:ext uri="{BB962C8B-B14F-4D97-AF65-F5344CB8AC3E}">
        <p14:creationId xmlns:p14="http://schemas.microsoft.com/office/powerpoint/2010/main" val="2152525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竖排文字占位符 3"/>
          <p:cNvSpPr>
            <a:spLocks noGrp="1"/>
          </p:cNvSpPr>
          <p:nvPr>
            <p:ph type="body" orient="vert" idx="1"/>
          </p:nvPr>
        </p:nvSpPr>
        <p:spPr/>
        <p:txBody>
          <a:bodyPr/>
          <a:lstStyle/>
          <a:p>
            <a:endParaRPr lang="zh-CN" altLang="en-US"/>
          </a:p>
        </p:txBody>
      </p:sp>
      <p:sp>
        <p:nvSpPr>
          <p:cNvPr id="2" name="灯片编号占位符 1"/>
          <p:cNvSpPr>
            <a:spLocks noGrp="1"/>
          </p:cNvSpPr>
          <p:nvPr>
            <p:ph type="sldNum" sz="quarter" idx="12"/>
          </p:nvPr>
        </p:nvSpPr>
        <p:spPr/>
        <p:txBody>
          <a:bodyPr/>
          <a:lstStyle/>
          <a:p>
            <a:fld id="{80448686-830D-4281-9B6B-79162D576DDC}" type="slidenum">
              <a:rPr lang="zh-CN" altLang="en-US" smtClean="0"/>
              <a:pPr/>
              <a:t>34</a:t>
            </a:fld>
            <a:endParaRPr lang="zh-CN" altLang="en-US" dirty="0"/>
          </a:p>
        </p:txBody>
      </p:sp>
      <p:sp>
        <p:nvSpPr>
          <p:cNvPr id="5" name="TextBox 4"/>
          <p:cNvSpPr txBox="1"/>
          <p:nvPr/>
        </p:nvSpPr>
        <p:spPr>
          <a:xfrm>
            <a:off x="761963" y="285728"/>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我的美麗日記</a:t>
            </a:r>
            <a:endParaRPr lang="zh-CN" altLang="en-US" sz="1867"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0" y="809715"/>
            <a:ext cx="6313429" cy="341284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133" y="809715"/>
            <a:ext cx="6322867" cy="3308967"/>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597" y="3620169"/>
            <a:ext cx="6486404" cy="3506539"/>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643523"/>
            <a:ext cx="6596449" cy="3459831"/>
          </a:xfrm>
          <a:prstGeom prst="rect">
            <a:avLst/>
          </a:prstGeom>
        </p:spPr>
      </p:pic>
      <p:sp>
        <p:nvSpPr>
          <p:cNvPr id="10" name="矩形 9"/>
          <p:cNvSpPr/>
          <p:nvPr/>
        </p:nvSpPr>
        <p:spPr>
          <a:xfrm>
            <a:off x="3048000" y="3105835"/>
            <a:ext cx="6096000" cy="1200329"/>
          </a:xfrm>
          <a:prstGeom prst="rect">
            <a:avLst/>
          </a:prstGeom>
          <a:solidFill>
            <a:schemeClr val="bg1"/>
          </a:solidFill>
          <a:ln>
            <a:solidFill>
              <a:srgbClr val="FF0000"/>
            </a:solidFill>
          </a:ln>
        </p:spPr>
        <p:txBody>
          <a:bodyPr>
            <a:spAutoFit/>
          </a:bodyPr>
          <a:lstStyle/>
          <a:p>
            <a:pPr>
              <a:defRPr/>
            </a:pPr>
            <a:r>
              <a:rPr lang="en-US" altLang="zh-CN" sz="2400" dirty="0" smtClean="0">
                <a:solidFill>
                  <a:srgbClr val="FF0000"/>
                </a:solidFill>
              </a:rPr>
              <a:t>4</a:t>
            </a:r>
            <a:r>
              <a:rPr lang="zh-CN" altLang="en-US" sz="2400" dirty="0" smtClean="0">
                <a:solidFill>
                  <a:srgbClr val="FF0000"/>
                </a:solidFill>
              </a:rPr>
              <a:t>款熱銷單品在淘寶這一個平臺上的月銷售額為</a:t>
            </a:r>
            <a:r>
              <a:rPr lang="en-US" altLang="zh-CN" sz="2400" dirty="0" smtClean="0">
                <a:solidFill>
                  <a:srgbClr val="FF0000"/>
                </a:solidFill>
              </a:rPr>
              <a:t>863750</a:t>
            </a:r>
            <a:r>
              <a:rPr lang="zh-CN" altLang="en-US" sz="2400" dirty="0" smtClean="0">
                <a:solidFill>
                  <a:srgbClr val="FF0000"/>
                </a:solidFill>
              </a:rPr>
              <a:t>元（此處截取的銷量均為</a:t>
            </a:r>
            <a:r>
              <a:rPr lang="en-US" altLang="zh-CN" sz="2400" dirty="0" smtClean="0">
                <a:solidFill>
                  <a:srgbClr val="FF0000"/>
                </a:solidFill>
              </a:rPr>
              <a:t>30</a:t>
            </a:r>
            <a:r>
              <a:rPr lang="zh-CN" altLang="en-US" sz="2400" dirty="0" smtClean="0">
                <a:solidFill>
                  <a:srgbClr val="FF0000"/>
                </a:solidFill>
              </a:rPr>
              <a:t>天內的銷量資料）</a:t>
            </a:r>
            <a:endParaRPr lang="zh-CN" altLang="en-US" sz="2400" dirty="0">
              <a:solidFill>
                <a:srgbClr val="FF0000"/>
              </a:solidFill>
            </a:endParaRPr>
          </a:p>
        </p:txBody>
      </p:sp>
    </p:spTree>
    <p:extLst>
      <p:ext uri="{BB962C8B-B14F-4D97-AF65-F5344CB8AC3E}">
        <p14:creationId xmlns:p14="http://schemas.microsoft.com/office/powerpoint/2010/main" val="418090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1" y="1126638"/>
            <a:ext cx="11936509" cy="162539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60" y="2278767"/>
            <a:ext cx="11923811" cy="4596825"/>
          </a:xfrm>
          <a:prstGeom prst="rect">
            <a:avLst/>
          </a:prstGeom>
        </p:spPr>
      </p:pic>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森田藥妝</a:t>
            </a:r>
            <a:endParaRPr lang="zh-CN" altLang="en-US" dirty="0">
              <a:latin typeface="微软雅黑" pitchFamily="34" charset="-122"/>
              <a:ea typeface="微软雅黑" pitchFamily="34" charset="-122"/>
            </a:endParaRPr>
          </a:p>
        </p:txBody>
      </p:sp>
      <p:sp>
        <p:nvSpPr>
          <p:cNvPr id="4" name="竖排文字占位符 3"/>
          <p:cNvSpPr>
            <a:spLocks noGrp="1"/>
          </p:cNvSpPr>
          <p:nvPr>
            <p:ph type="body" orient="vert" idx="1"/>
          </p:nvPr>
        </p:nvSpPr>
        <p:spPr>
          <a:xfrm>
            <a:off x="960861" y="2115551"/>
            <a:ext cx="10515600" cy="4351338"/>
          </a:xfrm>
        </p:spPr>
        <p:txBody>
          <a:bodyPr/>
          <a:lstStyle/>
          <a:p>
            <a:endParaRPr lang="zh-CN" altLang="en-US"/>
          </a:p>
        </p:txBody>
      </p:sp>
    </p:spTree>
    <p:extLst>
      <p:ext uri="{BB962C8B-B14F-4D97-AF65-F5344CB8AC3E}">
        <p14:creationId xmlns:p14="http://schemas.microsoft.com/office/powerpoint/2010/main" val="756117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9" name="竖排文字占位符 8"/>
          <p:cNvSpPr>
            <a:spLocks noGrp="1"/>
          </p:cNvSpPr>
          <p:nvPr>
            <p:ph type="body" orient="vert" idx="1"/>
          </p:nvPr>
        </p:nvSpPr>
        <p:spPr/>
        <p:txBody>
          <a:bodyPr/>
          <a:lstStyle/>
          <a:p>
            <a:endParaRPr lang="zh-CN" altLang="en-US"/>
          </a:p>
        </p:txBody>
      </p:sp>
      <p:sp>
        <p:nvSpPr>
          <p:cNvPr id="2" name="灯片编号占位符 1"/>
          <p:cNvSpPr>
            <a:spLocks noGrp="1"/>
          </p:cNvSpPr>
          <p:nvPr>
            <p:ph type="sldNum" sz="quarter" idx="12"/>
          </p:nvPr>
        </p:nvSpPr>
        <p:spPr/>
        <p:txBody>
          <a:bodyPr/>
          <a:lstStyle/>
          <a:p>
            <a:fld id="{80448686-830D-4281-9B6B-79162D576DDC}" type="slidenum">
              <a:rPr lang="zh-CN" altLang="en-US" smtClean="0"/>
              <a:pPr/>
              <a:t>36</a:t>
            </a:fld>
            <a:endParaRPr lang="zh-CN" altLang="en-US" dirty="0"/>
          </a:p>
        </p:txBody>
      </p:sp>
      <p:sp>
        <p:nvSpPr>
          <p:cNvPr id="3" name="TextBox 2"/>
          <p:cNvSpPr txBox="1"/>
          <p:nvPr/>
        </p:nvSpPr>
        <p:spPr>
          <a:xfrm>
            <a:off x="761963" y="285728"/>
            <a:ext cx="4857784" cy="379656"/>
          </a:xfrm>
          <a:prstGeom prst="rect">
            <a:avLst/>
          </a:prstGeom>
          <a:noFill/>
        </p:spPr>
        <p:txBody>
          <a:bodyPr wrap="square" rtlCol="0">
            <a:spAutoFit/>
          </a:bodyPr>
          <a:lstStyle/>
          <a:p>
            <a:r>
              <a:rPr lang="zh-CN" altLang="en-US" sz="1867" dirty="0" smtClean="0">
                <a:solidFill>
                  <a:schemeClr val="bg1"/>
                </a:solidFill>
                <a:latin typeface="微软雅黑" pitchFamily="34" charset="-122"/>
                <a:ea typeface="微软雅黑" pitchFamily="34" charset="-122"/>
              </a:rPr>
              <a:t>森田藥妝</a:t>
            </a:r>
            <a:endParaRPr lang="zh-CN" altLang="en-US" sz="1867" dirty="0">
              <a:solidFill>
                <a:schemeClr val="bg1"/>
              </a:solidFill>
              <a:latin typeface="微软雅黑" pitchFamily="34" charset="-122"/>
              <a:ea typeface="微软雅黑"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 y="812354"/>
            <a:ext cx="6600723" cy="2808668"/>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7264" y="823128"/>
            <a:ext cx="6624736" cy="2797893"/>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253" y="3535579"/>
            <a:ext cx="7232748" cy="3236979"/>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37533"/>
            <a:ext cx="7433880" cy="3320467"/>
          </a:xfrm>
          <a:prstGeom prst="rect">
            <a:avLst/>
          </a:prstGeom>
        </p:spPr>
      </p:pic>
      <p:sp>
        <p:nvSpPr>
          <p:cNvPr id="10" name="矩形 9"/>
          <p:cNvSpPr/>
          <p:nvPr/>
        </p:nvSpPr>
        <p:spPr>
          <a:xfrm>
            <a:off x="3048000" y="3105835"/>
            <a:ext cx="6096000" cy="1384995"/>
          </a:xfrm>
          <a:prstGeom prst="rect">
            <a:avLst/>
          </a:prstGeom>
          <a:solidFill>
            <a:schemeClr val="bg1"/>
          </a:solidFill>
          <a:ln>
            <a:solidFill>
              <a:srgbClr val="FF0000"/>
            </a:solidFill>
          </a:ln>
        </p:spPr>
        <p:txBody>
          <a:bodyPr>
            <a:spAutoFit/>
          </a:bodyPr>
          <a:lstStyle/>
          <a:p>
            <a:pPr>
              <a:defRPr/>
            </a:pPr>
            <a:r>
              <a:rPr lang="en-US" altLang="zh-CN" sz="2800" dirty="0" smtClean="0">
                <a:solidFill>
                  <a:srgbClr val="FF0000"/>
                </a:solidFill>
              </a:rPr>
              <a:t>4</a:t>
            </a:r>
            <a:r>
              <a:rPr lang="zh-CN" altLang="en-US" sz="2800" dirty="0" smtClean="0">
                <a:solidFill>
                  <a:srgbClr val="FF0000"/>
                </a:solidFill>
              </a:rPr>
              <a:t>款熱銷單品在淘寶這一個平臺上的月銷售額為</a:t>
            </a:r>
            <a:r>
              <a:rPr lang="en-US" altLang="zh-CN" sz="2800" dirty="0" smtClean="0">
                <a:solidFill>
                  <a:srgbClr val="FF0000"/>
                </a:solidFill>
              </a:rPr>
              <a:t>1385914</a:t>
            </a:r>
            <a:r>
              <a:rPr lang="zh-CN" altLang="en-US" sz="2800" dirty="0" smtClean="0">
                <a:solidFill>
                  <a:srgbClr val="FF0000"/>
                </a:solidFill>
              </a:rPr>
              <a:t>元（此處截取的銷量均為</a:t>
            </a:r>
            <a:r>
              <a:rPr lang="en-US" altLang="zh-CN" sz="2800" dirty="0" smtClean="0">
                <a:solidFill>
                  <a:srgbClr val="FF0000"/>
                </a:solidFill>
              </a:rPr>
              <a:t>30</a:t>
            </a:r>
            <a:r>
              <a:rPr lang="zh-CN" altLang="en-US" sz="2800" dirty="0" smtClean="0">
                <a:solidFill>
                  <a:srgbClr val="FF0000"/>
                </a:solidFill>
              </a:rPr>
              <a:t>天內的銷量資料）</a:t>
            </a:r>
            <a:endParaRPr lang="zh-CN" altLang="en-US" sz="2800" dirty="0">
              <a:solidFill>
                <a:srgbClr val="FF0000"/>
              </a:solidFill>
            </a:endParaRPr>
          </a:p>
        </p:txBody>
      </p:sp>
    </p:spTree>
    <p:extLst>
      <p:ext uri="{BB962C8B-B14F-4D97-AF65-F5344CB8AC3E}">
        <p14:creationId xmlns:p14="http://schemas.microsoft.com/office/powerpoint/2010/main" val="18414447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熱銷單品品牌</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牛軋糖</a:t>
            </a:r>
            <a:endParaRPr lang="zh-CN" altLang="en-US" dirty="0"/>
          </a:p>
        </p:txBody>
      </p:sp>
      <p:sp>
        <p:nvSpPr>
          <p:cNvPr id="3" name="内容占位符 2"/>
          <p:cNvSpPr>
            <a:spLocks noGrp="1"/>
          </p:cNvSpPr>
          <p:nvPr>
            <p:ph type="body" orient="vert" idx="1"/>
          </p:nvPr>
        </p:nvSpPr>
        <p:spPr>
          <a:prstGeom prst="rect">
            <a:avLst/>
          </a:prstGeom>
          <a:solidFill>
            <a:schemeClr val="bg1"/>
          </a:solidFill>
        </p:spPr>
        <p:txBody>
          <a:bodyPr>
            <a:normAutofit/>
          </a:bodyPr>
          <a:lstStyle/>
          <a:p>
            <a:r>
              <a:rPr lang="zh-CN" altLang="en-US" sz="2667" b="1" dirty="0" smtClean="0">
                <a:solidFill>
                  <a:schemeClr val="accent6">
                    <a:lumMod val="75000"/>
                  </a:schemeClr>
                </a:solidFill>
              </a:rPr>
              <a:t>天貓推薦的品牌</a:t>
            </a:r>
            <a:endParaRPr lang="zh-CN" altLang="en-US" sz="2667" b="1" dirty="0">
              <a:solidFill>
                <a:schemeClr val="accent6">
                  <a:lumMod val="75000"/>
                </a:schemeClr>
              </a:solidFill>
            </a:endParaRPr>
          </a:p>
        </p:txBody>
      </p:sp>
      <p:sp>
        <p:nvSpPr>
          <p:cNvPr id="5" name="内容占位符 2"/>
          <p:cNvSpPr txBox="1">
            <a:spLocks/>
          </p:cNvSpPr>
          <p:nvPr/>
        </p:nvSpPr>
        <p:spPr>
          <a:xfrm>
            <a:off x="476211" y="3238499"/>
            <a:ext cx="3238523" cy="480053"/>
          </a:xfrm>
          <a:prstGeom prst="rect">
            <a:avLst/>
          </a:prstGeom>
          <a:solidFill>
            <a:schemeClr val="bg1"/>
          </a:solidFill>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67" b="1" dirty="0" smtClean="0">
                <a:solidFill>
                  <a:schemeClr val="accent6">
                    <a:lumMod val="75000"/>
                  </a:schemeClr>
                </a:solidFill>
              </a:rPr>
              <a:t>銷量最高的品牌</a:t>
            </a:r>
            <a:endParaRPr lang="zh-CN" altLang="en-US" sz="2667" b="1" dirty="0">
              <a:solidFill>
                <a:schemeClr val="accent6">
                  <a:lumMod val="7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94" y="1523987"/>
            <a:ext cx="11387847" cy="161420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2" y="3810004"/>
            <a:ext cx="8858312" cy="2747425"/>
          </a:xfrm>
          <a:prstGeom prst="rect">
            <a:avLst/>
          </a:prstGeom>
        </p:spPr>
      </p:pic>
    </p:spTree>
    <p:extLst>
      <p:ext uri="{BB962C8B-B14F-4D97-AF65-F5344CB8AC3E}">
        <p14:creationId xmlns:p14="http://schemas.microsoft.com/office/powerpoint/2010/main" val="7096542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熱銷單品品牌</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鳳梨酥</a:t>
            </a:r>
            <a:endParaRPr lang="zh-CN" altLang="en-US" dirty="0"/>
          </a:p>
        </p:txBody>
      </p:sp>
      <p:sp>
        <p:nvSpPr>
          <p:cNvPr id="3" name="竖排文字占位符 2"/>
          <p:cNvSpPr>
            <a:spLocks noGrp="1"/>
          </p:cNvSpPr>
          <p:nvPr>
            <p:ph type="body" orient="vert" idx="1"/>
          </p:nvPr>
        </p:nvSpPr>
        <p:spPr>
          <a:xfrm>
            <a:off x="838200" y="2093249"/>
            <a:ext cx="10515600" cy="4351338"/>
          </a:xfrm>
        </p:spPr>
        <p:txBody>
          <a:bodyPr/>
          <a:lstStyle/>
          <a:p>
            <a:endParaRPr lang="zh-CN" altLang="en-US"/>
          </a:p>
        </p:txBody>
      </p:sp>
      <p:pic>
        <p:nvPicPr>
          <p:cNvPr id="9" name="内容占位符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91624"/>
            <a:ext cx="10448925" cy="167481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61" y="4061752"/>
            <a:ext cx="10287072" cy="2778145"/>
          </a:xfrm>
          <a:prstGeom prst="rect">
            <a:avLst/>
          </a:prstGeom>
        </p:spPr>
      </p:pic>
      <p:sp>
        <p:nvSpPr>
          <p:cNvPr id="13" name="内容占位符 2"/>
          <p:cNvSpPr txBox="1">
            <a:spLocks/>
          </p:cNvSpPr>
          <p:nvPr/>
        </p:nvSpPr>
        <p:spPr>
          <a:xfrm>
            <a:off x="380960" y="1306962"/>
            <a:ext cx="3238523" cy="484649"/>
          </a:xfrm>
          <a:prstGeom prst="rect">
            <a:avLst/>
          </a:prstGeom>
          <a:solidFill>
            <a:schemeClr val="bg1"/>
          </a:solidFill>
        </p:spPr>
        <p:txBody>
          <a:bodyPr>
            <a:normAutofit lnSpcReduction="10000"/>
          </a:bodyPr>
          <a:lstStyle/>
          <a:p>
            <a:pPr marL="457189" indent="-457189" defTabSz="1219170">
              <a:spcBef>
                <a:spcPct val="20000"/>
              </a:spcBef>
              <a:buFont typeface="Arial" panose="020B0604020202020204" pitchFamily="34" charset="0"/>
              <a:buChar char="•"/>
              <a:defRPr/>
            </a:pPr>
            <a:r>
              <a:rPr lang="zh-CN" altLang="en-US" sz="2667" b="1" dirty="0" smtClean="0">
                <a:solidFill>
                  <a:schemeClr val="accent6">
                    <a:lumMod val="75000"/>
                  </a:schemeClr>
                </a:solidFill>
              </a:rPr>
              <a:t>天貓推薦的品牌</a:t>
            </a:r>
            <a:endParaRPr lang="zh-CN" altLang="en-US" sz="2667" b="1" dirty="0">
              <a:solidFill>
                <a:schemeClr val="accent6">
                  <a:lumMod val="75000"/>
                </a:schemeClr>
              </a:solidFill>
            </a:endParaRPr>
          </a:p>
        </p:txBody>
      </p:sp>
      <p:sp>
        <p:nvSpPr>
          <p:cNvPr id="14" name="内容占位符 2"/>
          <p:cNvSpPr txBox="1">
            <a:spLocks/>
          </p:cNvSpPr>
          <p:nvPr/>
        </p:nvSpPr>
        <p:spPr>
          <a:xfrm>
            <a:off x="476211" y="3506123"/>
            <a:ext cx="3238523" cy="480053"/>
          </a:xfrm>
          <a:prstGeom prst="rect">
            <a:avLst/>
          </a:prstGeom>
          <a:solidFill>
            <a:schemeClr val="bg1"/>
          </a:solidFill>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67" b="1" dirty="0" smtClean="0">
                <a:solidFill>
                  <a:schemeClr val="accent6">
                    <a:lumMod val="75000"/>
                  </a:schemeClr>
                </a:solidFill>
              </a:rPr>
              <a:t>銷量最高的品牌</a:t>
            </a:r>
            <a:endParaRPr lang="zh-CN" altLang="en-US" sz="2667" b="1" dirty="0">
              <a:solidFill>
                <a:schemeClr val="accent6">
                  <a:lumMod val="75000"/>
                </a:schemeClr>
              </a:solidFill>
            </a:endParaRPr>
          </a:p>
        </p:txBody>
      </p:sp>
    </p:spTree>
    <p:extLst>
      <p:ext uri="{BB962C8B-B14F-4D97-AF65-F5344CB8AC3E}">
        <p14:creationId xmlns:p14="http://schemas.microsoft.com/office/powerpoint/2010/main" val="17126562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熱銷單品品牌</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太陽餅</a:t>
            </a:r>
            <a:endParaRPr lang="zh-CN" altLang="en-US" dirty="0"/>
          </a:p>
        </p:txBody>
      </p:sp>
      <p:sp>
        <p:nvSpPr>
          <p:cNvPr id="3" name="竖排文字占位符 2"/>
          <p:cNvSpPr>
            <a:spLocks noGrp="1"/>
          </p:cNvSpPr>
          <p:nvPr>
            <p:ph type="body" orient="vert" idx="1"/>
          </p:nvPr>
        </p:nvSpPr>
        <p:spPr>
          <a:xfrm>
            <a:off x="838200" y="2015192"/>
            <a:ext cx="10515600" cy="4351338"/>
          </a:xfrm>
        </p:spPr>
        <p:txBody>
          <a:bodyPr/>
          <a:lstStyle/>
          <a:p>
            <a:endParaRPr lang="zh-CN" altLang="en-US"/>
          </a:p>
        </p:txBody>
      </p:sp>
      <p:pic>
        <p:nvPicPr>
          <p:cNvPr id="9" name="内容占位符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13567"/>
            <a:ext cx="10353675" cy="1677988"/>
          </a:xfrm>
          <a:prstGeom prst="rect">
            <a:avLst/>
          </a:prstGeom>
        </p:spPr>
      </p:pic>
      <p:sp>
        <p:nvSpPr>
          <p:cNvPr id="8" name="内容占位符 2"/>
          <p:cNvSpPr txBox="1">
            <a:spLocks/>
          </p:cNvSpPr>
          <p:nvPr/>
        </p:nvSpPr>
        <p:spPr>
          <a:xfrm>
            <a:off x="6152" y="3568015"/>
            <a:ext cx="4526293" cy="480053"/>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zh-CN" altLang="en-US" sz="2667" b="1" dirty="0"/>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11" y="4094820"/>
            <a:ext cx="10171373" cy="2819379"/>
          </a:xfrm>
          <a:prstGeom prst="rect">
            <a:avLst/>
          </a:prstGeom>
        </p:spPr>
      </p:pic>
      <p:sp>
        <p:nvSpPr>
          <p:cNvPr id="12" name="内容占位符 2"/>
          <p:cNvSpPr txBox="1">
            <a:spLocks/>
          </p:cNvSpPr>
          <p:nvPr/>
        </p:nvSpPr>
        <p:spPr>
          <a:xfrm>
            <a:off x="380960" y="1228905"/>
            <a:ext cx="3238523" cy="484649"/>
          </a:xfrm>
          <a:prstGeom prst="rect">
            <a:avLst/>
          </a:prstGeom>
          <a:solidFill>
            <a:schemeClr val="bg1"/>
          </a:solidFill>
        </p:spPr>
        <p:txBody>
          <a:bodyPr>
            <a:normAutofit lnSpcReduction="10000"/>
          </a:bodyPr>
          <a:lstStyle/>
          <a:p>
            <a:pPr marL="457189" indent="-457189" defTabSz="1219170">
              <a:spcBef>
                <a:spcPct val="20000"/>
              </a:spcBef>
              <a:buFont typeface="Arial" panose="020B0604020202020204" pitchFamily="34" charset="0"/>
              <a:buChar char="•"/>
              <a:defRPr/>
            </a:pPr>
            <a:r>
              <a:rPr lang="zh-CN" altLang="en-US" sz="2667" b="1" dirty="0" smtClean="0">
                <a:solidFill>
                  <a:schemeClr val="accent6">
                    <a:lumMod val="75000"/>
                  </a:schemeClr>
                </a:solidFill>
              </a:rPr>
              <a:t>天貓推薦的品牌</a:t>
            </a:r>
            <a:endParaRPr lang="zh-CN" altLang="en-US" sz="2667" b="1" dirty="0">
              <a:solidFill>
                <a:schemeClr val="accent6">
                  <a:lumMod val="75000"/>
                </a:schemeClr>
              </a:solidFill>
            </a:endParaRPr>
          </a:p>
        </p:txBody>
      </p:sp>
      <p:sp>
        <p:nvSpPr>
          <p:cNvPr id="13" name="内容占位符 2"/>
          <p:cNvSpPr txBox="1">
            <a:spLocks/>
          </p:cNvSpPr>
          <p:nvPr/>
        </p:nvSpPr>
        <p:spPr>
          <a:xfrm>
            <a:off x="476211" y="3428066"/>
            <a:ext cx="3238523" cy="480053"/>
          </a:xfrm>
          <a:prstGeom prst="rect">
            <a:avLst/>
          </a:prstGeom>
          <a:solidFill>
            <a:schemeClr val="bg1"/>
          </a:solidFill>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667" b="1" dirty="0" smtClean="0">
                <a:solidFill>
                  <a:schemeClr val="accent6">
                    <a:lumMod val="75000"/>
                  </a:schemeClr>
                </a:solidFill>
              </a:rPr>
              <a:t>銷量最高的品牌</a:t>
            </a:r>
            <a:endParaRPr lang="zh-CN" altLang="en-US" sz="2667" b="1" dirty="0">
              <a:solidFill>
                <a:schemeClr val="accent6">
                  <a:lumMod val="75000"/>
                </a:schemeClr>
              </a:solidFill>
            </a:endParaRPr>
          </a:p>
        </p:txBody>
      </p:sp>
    </p:spTree>
    <p:extLst>
      <p:ext uri="{BB962C8B-B14F-4D97-AF65-F5344CB8AC3E}">
        <p14:creationId xmlns:p14="http://schemas.microsoft.com/office/powerpoint/2010/main" val="3082685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兩岸和商的使命</a:t>
            </a:r>
            <a:endParaRPr lang="zh-CN" altLang="en-US" dirty="0"/>
          </a:p>
        </p:txBody>
      </p:sp>
      <p:sp>
        <p:nvSpPr>
          <p:cNvPr id="5" name="竖排文字占位符 4"/>
          <p:cNvSpPr>
            <a:spLocks noGrp="1"/>
          </p:cNvSpPr>
          <p:nvPr>
            <p:ph type="body" orient="vert" idx="1"/>
          </p:nvPr>
        </p:nvSpPr>
        <p:spPr>
          <a:xfrm>
            <a:off x="920393" y="1589319"/>
            <a:ext cx="10515600" cy="4351338"/>
          </a:xfrm>
        </p:spPr>
        <p:txBody>
          <a:bodyPr>
            <a:normAutofit/>
          </a:bodyPr>
          <a:lstStyle/>
          <a:p>
            <a:pPr marL="0" indent="0">
              <a:lnSpc>
                <a:spcPct val="100000"/>
              </a:lnSpc>
              <a:buNone/>
            </a:pPr>
            <a:r>
              <a:rPr lang="zh-CN" altLang="en-US" sz="4400" dirty="0" smtClean="0">
                <a:solidFill>
                  <a:srgbClr val="FF6C23"/>
                </a:solidFill>
              </a:rPr>
              <a:t>兩岸和商</a:t>
            </a:r>
            <a:r>
              <a:rPr lang="en-US" altLang="zh-CN" sz="2400" dirty="0" smtClean="0">
                <a:solidFill>
                  <a:srgbClr val="FF6C23"/>
                </a:solidFill>
              </a:rPr>
              <a:t>&amp;</a:t>
            </a:r>
            <a:r>
              <a:rPr lang="zh-CN" altLang="en-US" sz="2400" dirty="0" smtClean="0">
                <a:solidFill>
                  <a:srgbClr val="FF6C23"/>
                </a:solidFill>
              </a:rPr>
              <a:t>寶島購</a:t>
            </a:r>
            <a:r>
              <a:rPr lang="zh-CN" altLang="zh-CN" sz="2400" dirty="0" smtClean="0"/>
              <a:t>是一家專業的海峽兩岸跨境電商服務企業，</a:t>
            </a:r>
            <a:r>
              <a:rPr lang="en-US" altLang="zh-CN" sz="2400" dirty="0" smtClean="0"/>
              <a:t>2013</a:t>
            </a:r>
            <a:r>
              <a:rPr lang="zh-CN" altLang="zh-CN" sz="2400" dirty="0" smtClean="0"/>
              <a:t>年成立於江蘇昆山“海峽兩岸電子商務經濟合作試驗區”，旨在服務所有臺灣企業在大陸做成網上生意，打造全球領先的</a:t>
            </a:r>
            <a:r>
              <a:rPr lang="zh-CN" altLang="zh-CN" sz="2400" dirty="0" smtClean="0">
                <a:solidFill>
                  <a:schemeClr val="accent4">
                    <a:lumMod val="50000"/>
                  </a:schemeClr>
                </a:solidFill>
              </a:rPr>
              <a:t>兩岸跨境電商</a:t>
            </a:r>
            <a:r>
              <a:rPr lang="en-US" altLang="zh-CN" sz="2400" dirty="0" smtClean="0">
                <a:solidFill>
                  <a:schemeClr val="accent4">
                    <a:lumMod val="50000"/>
                  </a:schemeClr>
                </a:solidFill>
              </a:rPr>
              <a:t>B2B2C</a:t>
            </a:r>
            <a:r>
              <a:rPr lang="zh-CN" altLang="zh-CN" sz="2400" dirty="0" smtClean="0">
                <a:solidFill>
                  <a:schemeClr val="accent4">
                    <a:lumMod val="50000"/>
                  </a:schemeClr>
                </a:solidFill>
              </a:rPr>
              <a:t>平臺</a:t>
            </a:r>
            <a:r>
              <a:rPr lang="zh-CN" altLang="zh-CN" sz="2400" dirty="0" smtClean="0"/>
              <a:t>及</a:t>
            </a:r>
            <a:r>
              <a:rPr lang="en-US" altLang="zh-CN" sz="2400" dirty="0" smtClean="0">
                <a:solidFill>
                  <a:schemeClr val="accent4">
                    <a:lumMod val="50000"/>
                  </a:schemeClr>
                </a:solidFill>
              </a:rPr>
              <a:t>O2O</a:t>
            </a:r>
            <a:r>
              <a:rPr lang="zh-CN" altLang="zh-CN" sz="2400" dirty="0" smtClean="0">
                <a:solidFill>
                  <a:schemeClr val="accent4">
                    <a:lumMod val="50000"/>
                  </a:schemeClr>
                </a:solidFill>
              </a:rPr>
              <a:t>單品行銷服務體系</a:t>
            </a:r>
            <a:r>
              <a:rPr lang="zh-CN" altLang="zh-CN" sz="2400" dirty="0" smtClean="0"/>
              <a:t>。</a:t>
            </a:r>
            <a:endParaRPr lang="en-US" altLang="zh-CN" sz="2400" dirty="0" smtClean="0"/>
          </a:p>
          <a:p>
            <a:pPr marL="0" indent="0">
              <a:lnSpc>
                <a:spcPct val="100000"/>
              </a:lnSpc>
              <a:buNone/>
            </a:pPr>
            <a:endParaRPr lang="en-US" altLang="zh-CN" sz="2400" dirty="0"/>
          </a:p>
          <a:p>
            <a:pPr marL="0" indent="0">
              <a:lnSpc>
                <a:spcPct val="100000"/>
              </a:lnSpc>
              <a:buNone/>
            </a:pPr>
            <a:r>
              <a:rPr lang="zh-CN" altLang="en-US" sz="2400" dirty="0" smtClean="0"/>
              <a:t>                                         和商網的目標</a:t>
            </a:r>
            <a:endParaRPr lang="en-US" altLang="zh-CN" sz="2400" dirty="0" smtClean="0"/>
          </a:p>
          <a:p>
            <a:pPr marL="0" indent="0">
              <a:lnSpc>
                <a:spcPct val="100000"/>
              </a:lnSpc>
              <a:buNone/>
            </a:pPr>
            <a:endParaRPr lang="en-US" altLang="zh-CN" sz="3200" dirty="0"/>
          </a:p>
        </p:txBody>
      </p:sp>
      <p:sp>
        <p:nvSpPr>
          <p:cNvPr id="9" name="矩形 8"/>
          <p:cNvSpPr/>
          <p:nvPr/>
        </p:nvSpPr>
        <p:spPr>
          <a:xfrm>
            <a:off x="2245111" y="4555662"/>
            <a:ext cx="8359697" cy="1384995"/>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zh-CN" altLang="zh-CN" sz="28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建立</a:t>
            </a:r>
            <a:r>
              <a:rPr lang="en-US"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No1</a:t>
            </a:r>
            <a:r>
              <a:rPr lang="zh-CN"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海峽兩岸跨境電商</a:t>
            </a:r>
            <a:r>
              <a:rPr lang="en-US"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B2B2C</a:t>
            </a:r>
            <a:r>
              <a:rPr lang="zh-CN"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服務平臺</a:t>
            </a:r>
            <a:endParaRPr lang="zh-CN" altLang="zh-CN" sz="24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endParaRPr>
          </a:p>
          <a:p>
            <a:pPr marL="342900" lvl="0" indent="-342900" algn="just">
              <a:spcAft>
                <a:spcPts val="0"/>
              </a:spcAft>
              <a:buFont typeface="Wingdings" panose="05000000000000000000" pitchFamily="2" charset="2"/>
              <a:buChar char=""/>
            </a:pPr>
            <a:r>
              <a:rPr lang="zh-CN"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建設</a:t>
            </a:r>
            <a:r>
              <a:rPr lang="en-US"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10000</a:t>
            </a:r>
            <a:r>
              <a:rPr lang="zh-CN" altLang="zh-CN" sz="28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家</a:t>
            </a:r>
            <a:r>
              <a:rPr lang="en-US" altLang="zh-CN" sz="28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O2O </a:t>
            </a:r>
            <a:r>
              <a:rPr lang="en-US"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MIT</a:t>
            </a:r>
            <a:r>
              <a:rPr lang="zh-CN"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臺灣商品行銷展示中心</a:t>
            </a:r>
            <a:endParaRPr lang="zh-CN" altLang="zh-CN" sz="24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endParaRPr>
          </a:p>
          <a:p>
            <a:pPr marL="342900" lvl="0" indent="-342900" algn="just">
              <a:spcAft>
                <a:spcPts val="0"/>
              </a:spcAft>
              <a:buFont typeface="Wingdings" panose="05000000000000000000" pitchFamily="2" charset="2"/>
              <a:buChar char=""/>
            </a:pPr>
            <a:r>
              <a:rPr lang="zh-CN" altLang="zh-CN" sz="2800" kern="100" dirty="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打造</a:t>
            </a:r>
            <a:r>
              <a:rPr lang="en-US"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100</a:t>
            </a:r>
            <a:r>
              <a:rPr lang="zh-CN" altLang="zh-CN" sz="2800" kern="100" dirty="0" smtClean="0">
                <a:solidFill>
                  <a:srgbClr val="DD462F"/>
                </a:solidFill>
                <a:latin typeface="Adobe 楷体 Std R" panose="02020400000000000000" pitchFamily="18" charset="-122"/>
                <a:ea typeface="Adobe 楷体 Std R" panose="02020400000000000000" pitchFamily="18" charset="-122"/>
                <a:cs typeface="Times New Roman" panose="02020603050405020304" pitchFamily="18" charset="0"/>
              </a:rPr>
              <a:t>個臺灣單品電商品牌</a:t>
            </a:r>
            <a:endParaRPr lang="zh-CN" altLang="zh-CN" sz="2800" kern="100" dirty="0">
              <a:solidFill>
                <a:srgbClr val="DD462F"/>
              </a:solidFill>
              <a:effectLst/>
              <a:latin typeface="Adobe 楷体 Std R" panose="02020400000000000000" pitchFamily="18" charset="-122"/>
              <a:ea typeface="Adobe 楷体 Std R"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1368424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prstGeom prst="rect">
            <a:avLst/>
          </a:prstGeom>
        </p:spPr>
        <p:txBody>
          <a:bodyPr>
            <a:noAutofit/>
          </a:bodyPr>
          <a:lstStyle/>
          <a:p>
            <a:r>
              <a:rPr lang="zh-CN" altLang="en-US" sz="3200" dirty="0" smtClean="0"/>
              <a:t>幾點結論</a:t>
            </a:r>
            <a:endParaRPr lang="zh-CN" altLang="en-US" sz="3200" dirty="0"/>
          </a:p>
        </p:txBody>
      </p:sp>
      <p:sp>
        <p:nvSpPr>
          <p:cNvPr id="3" name="内容占位符 2"/>
          <p:cNvSpPr>
            <a:spLocks noGrp="1"/>
          </p:cNvSpPr>
          <p:nvPr>
            <p:ph type="body" orient="vert" idx="1"/>
          </p:nvPr>
        </p:nvSpPr>
        <p:spPr>
          <a:prstGeom prst="rect">
            <a:avLst/>
          </a:prstGeom>
        </p:spPr>
        <p:txBody>
          <a:bodyPr>
            <a:normAutofit/>
          </a:bodyPr>
          <a:lstStyle/>
          <a:p>
            <a:r>
              <a:rPr lang="zh-CN" altLang="en-US" sz="3200" dirty="0" smtClean="0">
                <a:solidFill>
                  <a:schemeClr val="tx1">
                    <a:lumMod val="75000"/>
                    <a:lumOff val="25000"/>
                  </a:schemeClr>
                </a:solidFill>
              </a:rPr>
              <a:t>臺灣商品在大陸的品牌數不多，數量不多，種類有限</a:t>
            </a:r>
            <a:endParaRPr lang="en-US" altLang="zh-CN" sz="3200" dirty="0" smtClean="0">
              <a:solidFill>
                <a:schemeClr val="tx1">
                  <a:lumMod val="75000"/>
                  <a:lumOff val="25000"/>
                </a:schemeClr>
              </a:solidFill>
            </a:endParaRPr>
          </a:p>
          <a:p>
            <a:pPr lvl="1"/>
            <a:r>
              <a:rPr lang="zh-CN" altLang="en-US" dirty="0" smtClean="0">
                <a:solidFill>
                  <a:schemeClr val="tx1">
                    <a:lumMod val="75000"/>
                    <a:lumOff val="25000"/>
                  </a:schemeClr>
                </a:solidFill>
              </a:rPr>
              <a:t>不同的細分人群，會青睞不同的品牌，但總體上有幾個穩定的強勢品牌</a:t>
            </a:r>
            <a:endParaRPr lang="en-US" altLang="zh-CN" dirty="0">
              <a:solidFill>
                <a:schemeClr val="tx1">
                  <a:lumMod val="75000"/>
                  <a:lumOff val="25000"/>
                </a:schemeClr>
              </a:solidFill>
            </a:endParaRPr>
          </a:p>
          <a:p>
            <a:pPr lvl="1"/>
            <a:r>
              <a:rPr lang="zh-CN" altLang="en-US" dirty="0" smtClean="0">
                <a:solidFill>
                  <a:schemeClr val="tx1">
                    <a:lumMod val="75000"/>
                    <a:lumOff val="25000"/>
                  </a:schemeClr>
                </a:solidFill>
              </a:rPr>
              <a:t>目前佔據銷量優勢的臺灣商品品牌不一定是“真正的”臺灣品牌</a:t>
            </a:r>
            <a:endParaRPr lang="en-US" altLang="zh-CN" dirty="0">
              <a:solidFill>
                <a:schemeClr val="tx1">
                  <a:lumMod val="75000"/>
                  <a:lumOff val="25000"/>
                </a:schemeClr>
              </a:solidFill>
            </a:endParaRPr>
          </a:p>
          <a:p>
            <a:r>
              <a:rPr lang="zh-CN" altLang="en-US" sz="3200" dirty="0" smtClean="0">
                <a:solidFill>
                  <a:schemeClr val="tx1">
                    <a:lumMod val="75000"/>
                    <a:lumOff val="25000"/>
                  </a:schemeClr>
                </a:solidFill>
              </a:rPr>
              <a:t>真正的臺灣本土品牌，協力生產研發優勢，在大陸電商市場大有可為</a:t>
            </a:r>
            <a:endParaRPr lang="zh-CN" altLang="en-US" sz="3200" dirty="0">
              <a:solidFill>
                <a:schemeClr val="tx1">
                  <a:lumMod val="75000"/>
                  <a:lumOff val="25000"/>
                </a:schemeClr>
              </a:solidFill>
            </a:endParaRPr>
          </a:p>
        </p:txBody>
      </p:sp>
    </p:spTree>
    <p:extLst>
      <p:ext uri="{BB962C8B-B14F-4D97-AF65-F5344CB8AC3E}">
        <p14:creationId xmlns:p14="http://schemas.microsoft.com/office/powerpoint/2010/main" val="18835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選品原則</a:t>
            </a:r>
            <a:endParaRPr lang="zh-CN" altLang="en-US" dirty="0"/>
          </a:p>
        </p:txBody>
      </p:sp>
      <p:pic>
        <p:nvPicPr>
          <p:cNvPr id="4" name="图片 3"/>
          <p:cNvPicPr>
            <a:picLocks noChangeAspect="1"/>
          </p:cNvPicPr>
          <p:nvPr/>
        </p:nvPicPr>
        <p:blipFill>
          <a:blip r:embed="rId2"/>
          <a:stretch>
            <a:fillRect/>
          </a:stretch>
        </p:blipFill>
        <p:spPr>
          <a:xfrm>
            <a:off x="0" y="1354969"/>
            <a:ext cx="12103100" cy="5503031"/>
          </a:xfrm>
          <a:prstGeom prst="rect">
            <a:avLst/>
          </a:prstGeom>
        </p:spPr>
      </p:pic>
    </p:spTree>
    <p:extLst>
      <p:ext uri="{BB962C8B-B14F-4D97-AF65-F5344CB8AC3E}">
        <p14:creationId xmlns:p14="http://schemas.microsoft.com/office/powerpoint/2010/main" val="3183374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優選商品</a:t>
            </a:r>
            <a:endParaRPr lang="zh-CN" altLang="en-US" dirty="0"/>
          </a:p>
        </p:txBody>
      </p:sp>
      <p:sp>
        <p:nvSpPr>
          <p:cNvPr id="3" name="竖排文字占位符 2"/>
          <p:cNvSpPr>
            <a:spLocks noGrp="1"/>
          </p:cNvSpPr>
          <p:nvPr>
            <p:ph type="body" orient="vert" idx="1"/>
          </p:nvPr>
        </p:nvSpPr>
        <p:spPr/>
        <p:txBody>
          <a:bodyPr>
            <a:normAutofit fontScale="92500" lnSpcReduction="10000"/>
          </a:bodyPr>
          <a:lstStyle/>
          <a:p>
            <a:r>
              <a:rPr lang="zh-CN" altLang="zh-CN" dirty="0" smtClean="0">
                <a:solidFill>
                  <a:srgbClr val="DD462F"/>
                </a:solidFill>
              </a:rPr>
              <a:t>臺灣特產、臺灣名品、臺灣老字型大小商品、大眾商品熱銷前列品牌、小眾獨家商品、為知名品牌貼牌的商品</a:t>
            </a:r>
          </a:p>
          <a:p>
            <a:endParaRPr lang="en-US" altLang="zh-CN" dirty="0" smtClean="0"/>
          </a:p>
          <a:p>
            <a:r>
              <a:rPr lang="zh-CN" altLang="en-US" dirty="0" smtClean="0"/>
              <a:t>大眾熱銷、大陸熱點代購的民生類產品</a:t>
            </a:r>
            <a:endParaRPr lang="en-US" altLang="zh-CN" dirty="0" smtClean="0"/>
          </a:p>
          <a:p>
            <a:r>
              <a:rPr lang="zh-CN" altLang="en-US" dirty="0" smtClean="0"/>
              <a:t>環保安全類產品：母嬰類、化妝品</a:t>
            </a:r>
            <a:endParaRPr lang="en-US" altLang="zh-CN" dirty="0" smtClean="0"/>
          </a:p>
          <a:p>
            <a:r>
              <a:rPr lang="zh-CN" altLang="en-US" dirty="0" smtClean="0"/>
              <a:t>便於網購、便於物流：在大陸和臺灣網上熱銷，</a:t>
            </a:r>
            <a:endParaRPr lang="en-US" altLang="zh-CN" dirty="0" smtClean="0"/>
          </a:p>
          <a:p>
            <a:r>
              <a:rPr lang="zh-CN" altLang="en-US" dirty="0" smtClean="0"/>
              <a:t>臺灣特色：大陸旅遊主要採買產品</a:t>
            </a:r>
            <a:endParaRPr lang="en-US" altLang="zh-CN" dirty="0" smtClean="0"/>
          </a:p>
          <a:p>
            <a:r>
              <a:rPr lang="zh-CN" altLang="en-US" dirty="0" smtClean="0"/>
              <a:t>臺灣知名品牌：</a:t>
            </a:r>
            <a:r>
              <a:rPr lang="en-US" altLang="zh-CN" dirty="0" smtClean="0"/>
              <a:t>….</a:t>
            </a:r>
            <a:endParaRPr lang="en-US" altLang="zh-CN" dirty="0" smtClean="0"/>
          </a:p>
          <a:p>
            <a:r>
              <a:rPr lang="zh-CN" altLang="en-US" dirty="0" smtClean="0"/>
              <a:t>傳統高關稅產品，利潤高產品</a:t>
            </a:r>
            <a:endParaRPr lang="en-US" altLang="zh-CN" dirty="0" smtClean="0"/>
          </a:p>
          <a:p>
            <a:r>
              <a:rPr lang="zh-CN" altLang="en-US" dirty="0" smtClean="0"/>
              <a:t>生產商，願意打造品牌、願意市場推廣投入</a:t>
            </a:r>
            <a:endParaRPr lang="zh-CN" altLang="en-US" dirty="0"/>
          </a:p>
        </p:txBody>
      </p:sp>
    </p:spTree>
    <p:extLst>
      <p:ext uri="{BB962C8B-B14F-4D97-AF65-F5344CB8AC3E}">
        <p14:creationId xmlns:p14="http://schemas.microsoft.com/office/powerpoint/2010/main" val="3790033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供應商要求</a:t>
            </a:r>
            <a:endParaRPr lang="zh-CN" altLang="en-US" dirty="0"/>
          </a:p>
        </p:txBody>
      </p:sp>
      <p:sp>
        <p:nvSpPr>
          <p:cNvPr id="3" name="竖排文字占位符 2"/>
          <p:cNvSpPr>
            <a:spLocks noGrp="1"/>
          </p:cNvSpPr>
          <p:nvPr>
            <p:ph type="body" orient="vert" idx="1"/>
          </p:nvPr>
        </p:nvSpPr>
        <p:spPr/>
        <p:txBody>
          <a:bodyPr>
            <a:normAutofit fontScale="92500" lnSpcReduction="10000"/>
          </a:bodyPr>
          <a:lstStyle/>
          <a:p>
            <a:pPr lvl="0"/>
            <a:r>
              <a:rPr lang="zh-CN" altLang="zh-CN" dirty="0" smtClean="0"/>
              <a:t>企業：</a:t>
            </a:r>
            <a:endParaRPr lang="en-US" altLang="zh-CN" dirty="0" smtClean="0"/>
          </a:p>
          <a:p>
            <a:pPr lvl="1"/>
            <a:r>
              <a:rPr lang="zh-CN" altLang="zh-CN" dirty="0" smtClean="0"/>
              <a:t>臺灣本土企業，生產商</a:t>
            </a:r>
            <a:r>
              <a:rPr lang="en-US" altLang="zh-CN" dirty="0" smtClean="0"/>
              <a:t>/</a:t>
            </a:r>
            <a:r>
              <a:rPr lang="zh-CN" altLang="zh-CN" dirty="0"/>
              <a:t>品牌商</a:t>
            </a:r>
            <a:r>
              <a:rPr lang="en-US" altLang="zh-CN" dirty="0"/>
              <a:t>/</a:t>
            </a:r>
            <a:r>
              <a:rPr lang="zh-CN" altLang="zh-CN" dirty="0"/>
              <a:t>品牌代理</a:t>
            </a:r>
            <a:r>
              <a:rPr lang="en-US" altLang="zh-CN" dirty="0" smtClean="0"/>
              <a:t>/</a:t>
            </a:r>
            <a:r>
              <a:rPr lang="zh-CN" altLang="zh-CN" dirty="0" smtClean="0"/>
              <a:t>授權販售者</a:t>
            </a:r>
            <a:r>
              <a:rPr lang="en-US" altLang="zh-CN" dirty="0" smtClean="0"/>
              <a:t>/</a:t>
            </a:r>
            <a:r>
              <a:rPr lang="zh-CN" altLang="zh-CN" dirty="0" smtClean="0"/>
              <a:t>貿易商</a:t>
            </a:r>
            <a:r>
              <a:rPr lang="en-US" altLang="zh-CN" dirty="0" smtClean="0"/>
              <a:t>/</a:t>
            </a:r>
            <a:r>
              <a:rPr lang="zh-CN" altLang="zh-CN" dirty="0"/>
              <a:t>零售商</a:t>
            </a:r>
          </a:p>
          <a:p>
            <a:pPr lvl="0"/>
            <a:r>
              <a:rPr lang="zh-CN" altLang="zh-CN" dirty="0"/>
              <a:t>商品</a:t>
            </a:r>
            <a:r>
              <a:rPr lang="zh-CN" altLang="zh-CN" dirty="0" smtClean="0"/>
              <a:t>：</a:t>
            </a:r>
            <a:endParaRPr lang="en-US" altLang="zh-CN" dirty="0" smtClean="0"/>
          </a:p>
          <a:p>
            <a:pPr lvl="1"/>
            <a:r>
              <a:rPr lang="en-US" altLang="zh-CN" dirty="0" smtClean="0"/>
              <a:t>100</a:t>
            </a:r>
            <a:r>
              <a:rPr lang="en-US" altLang="zh-CN" dirty="0" smtClean="0"/>
              <a:t>%</a:t>
            </a:r>
            <a:r>
              <a:rPr lang="zh-CN" altLang="zh-CN" dirty="0" smtClean="0"/>
              <a:t>原產於臺灣，臺灣名特優產品</a:t>
            </a:r>
            <a:r>
              <a:rPr lang="en-US" altLang="zh-CN" dirty="0" smtClean="0"/>
              <a:t>/</a:t>
            </a:r>
            <a:r>
              <a:rPr lang="zh-CN" altLang="zh-CN" dirty="0" smtClean="0"/>
              <a:t>老字型大小精品</a:t>
            </a:r>
            <a:r>
              <a:rPr lang="en-US" altLang="zh-CN" dirty="0" smtClean="0"/>
              <a:t>/MIT</a:t>
            </a:r>
            <a:r>
              <a:rPr lang="zh-CN" altLang="zh-CN" dirty="0" smtClean="0"/>
              <a:t>認定產品</a:t>
            </a:r>
          </a:p>
          <a:p>
            <a:pPr lvl="0"/>
            <a:r>
              <a:rPr lang="zh-CN" altLang="zh-CN" dirty="0" smtClean="0"/>
              <a:t>品牌</a:t>
            </a:r>
            <a:r>
              <a:rPr lang="zh-CN" altLang="zh-CN" dirty="0" smtClean="0"/>
              <a:t>：</a:t>
            </a:r>
            <a:endParaRPr lang="en-US" altLang="zh-CN" dirty="0" smtClean="0"/>
          </a:p>
          <a:p>
            <a:pPr lvl="1"/>
            <a:r>
              <a:rPr lang="zh-CN" altLang="zh-CN" dirty="0" smtClean="0"/>
              <a:t>臺灣知名品牌，或者願意到大陸推廣的臺灣中小品牌</a:t>
            </a:r>
          </a:p>
          <a:p>
            <a:pPr lvl="0"/>
            <a:r>
              <a:rPr lang="zh-CN" altLang="zh-CN" dirty="0" smtClean="0"/>
              <a:t>服務：</a:t>
            </a:r>
            <a:endParaRPr lang="en-US" altLang="zh-CN" dirty="0" smtClean="0"/>
          </a:p>
          <a:p>
            <a:pPr lvl="1"/>
            <a:r>
              <a:rPr lang="zh-CN" altLang="zh-CN" dirty="0" smtClean="0"/>
              <a:t>可以直郵、保稅區發貨的產品</a:t>
            </a:r>
          </a:p>
          <a:p>
            <a:pPr lvl="0"/>
            <a:r>
              <a:rPr lang="zh-CN" altLang="zh-CN" dirty="0" smtClean="0"/>
              <a:t>合作</a:t>
            </a:r>
            <a:r>
              <a:rPr lang="zh-CN" altLang="zh-CN" dirty="0" smtClean="0"/>
              <a:t>：</a:t>
            </a:r>
            <a:endParaRPr lang="en-US" altLang="zh-CN" dirty="0" smtClean="0"/>
          </a:p>
          <a:p>
            <a:pPr lvl="1"/>
            <a:r>
              <a:rPr lang="zh-CN" altLang="zh-CN" dirty="0" smtClean="0"/>
              <a:t>願意長期和</a:t>
            </a:r>
            <a:r>
              <a:rPr lang="zh-CN" altLang="en-US" dirty="0" smtClean="0"/>
              <a:t>大陸電商服務商</a:t>
            </a:r>
            <a:r>
              <a:rPr lang="zh-CN" altLang="zh-CN" dirty="0" smtClean="0"/>
              <a:t>合作</a:t>
            </a:r>
            <a:endParaRPr lang="zh-CN" altLang="zh-CN" dirty="0"/>
          </a:p>
          <a:p>
            <a:endParaRPr lang="zh-CN" altLang="en-US" dirty="0"/>
          </a:p>
        </p:txBody>
      </p:sp>
    </p:spTree>
    <p:extLst>
      <p:ext uri="{BB962C8B-B14F-4D97-AF65-F5344CB8AC3E}">
        <p14:creationId xmlns:p14="http://schemas.microsoft.com/office/powerpoint/2010/main" val="22815227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供應商資質須知</a:t>
            </a:r>
            <a:endParaRPr lang="zh-CN" altLang="en-US" dirty="0"/>
          </a:p>
        </p:txBody>
      </p:sp>
      <p:sp>
        <p:nvSpPr>
          <p:cNvPr id="3" name="竖排文字占位符 2"/>
          <p:cNvSpPr>
            <a:spLocks noGrp="1"/>
          </p:cNvSpPr>
          <p:nvPr>
            <p:ph type="body" orient="vert" idx="1"/>
          </p:nvPr>
        </p:nvSpPr>
        <p:spPr>
          <a:xfrm>
            <a:off x="592874" y="1706138"/>
            <a:ext cx="10515600" cy="2107580"/>
          </a:xfrm>
        </p:spPr>
        <p:txBody>
          <a:bodyPr numCol="2">
            <a:normAutofit fontScale="92500" lnSpcReduction="20000"/>
          </a:bodyPr>
          <a:lstStyle/>
          <a:p>
            <a:pPr lvl="0"/>
            <a:r>
              <a:rPr lang="zh-CN" altLang="zh-CN" dirty="0" smtClean="0"/>
              <a:t>商業登記證</a:t>
            </a:r>
          </a:p>
          <a:p>
            <a:pPr lvl="0"/>
            <a:r>
              <a:rPr lang="zh-CN" altLang="zh-CN" dirty="0" smtClean="0"/>
              <a:t>註冊證書</a:t>
            </a:r>
            <a:endParaRPr lang="zh-CN" altLang="zh-CN" dirty="0"/>
          </a:p>
          <a:p>
            <a:pPr lvl="0"/>
            <a:r>
              <a:rPr lang="zh-CN" altLang="zh-CN" dirty="0" smtClean="0"/>
              <a:t>法團成立表格</a:t>
            </a:r>
          </a:p>
          <a:p>
            <a:pPr lvl="0"/>
            <a:r>
              <a:rPr lang="zh-CN" altLang="zh-CN" dirty="0" smtClean="0"/>
              <a:t>銀行信息證明</a:t>
            </a:r>
          </a:p>
          <a:p>
            <a:pPr lvl="0"/>
            <a:r>
              <a:rPr lang="zh-CN" altLang="zh-CN" dirty="0" smtClean="0"/>
              <a:t>董事身份證明</a:t>
            </a:r>
          </a:p>
          <a:p>
            <a:pPr lvl="0"/>
            <a:r>
              <a:rPr lang="zh-CN" altLang="zh-CN" dirty="0" smtClean="0"/>
              <a:t>董事身份證正反面影本</a:t>
            </a:r>
          </a:p>
          <a:p>
            <a:pPr lvl="0"/>
            <a:r>
              <a:rPr lang="zh-CN" altLang="zh-CN" dirty="0" smtClean="0"/>
              <a:t>質檢報告</a:t>
            </a:r>
            <a:endParaRPr lang="zh-CN" altLang="zh-CN" dirty="0"/>
          </a:p>
          <a:p>
            <a:pPr lvl="0"/>
            <a:r>
              <a:rPr lang="zh-CN" altLang="zh-CN" dirty="0" smtClean="0"/>
              <a:t>商標註冊證</a:t>
            </a:r>
          </a:p>
          <a:p>
            <a:pPr lvl="0"/>
            <a:r>
              <a:rPr lang="zh-CN" altLang="zh-CN" dirty="0" smtClean="0"/>
              <a:t>品牌授權書或者品牌代理授權書</a:t>
            </a:r>
          </a:p>
          <a:p>
            <a:pPr marL="0" indent="0">
              <a:buNone/>
            </a:pPr>
            <a:endParaRPr lang="zh-CN" altLang="en-US" dirty="0"/>
          </a:p>
        </p:txBody>
      </p:sp>
      <p:pic>
        <p:nvPicPr>
          <p:cNvPr id="4" name="图片 3"/>
          <p:cNvPicPr>
            <a:picLocks noChangeAspect="1"/>
          </p:cNvPicPr>
          <p:nvPr/>
        </p:nvPicPr>
        <p:blipFill>
          <a:blip r:embed="rId3"/>
          <a:stretch>
            <a:fillRect/>
          </a:stretch>
        </p:blipFill>
        <p:spPr>
          <a:xfrm>
            <a:off x="156117" y="3958683"/>
            <a:ext cx="11400930" cy="2690485"/>
          </a:xfrm>
          <a:prstGeom prst="rect">
            <a:avLst/>
          </a:prstGeom>
          <a:ln>
            <a:solidFill>
              <a:srgbClr val="D24726"/>
            </a:solidFill>
          </a:ln>
        </p:spPr>
      </p:pic>
      <p:sp>
        <p:nvSpPr>
          <p:cNvPr id="5" name="矩形 4"/>
          <p:cNvSpPr/>
          <p:nvPr/>
        </p:nvSpPr>
        <p:spPr>
          <a:xfrm>
            <a:off x="4142514" y="3571386"/>
            <a:ext cx="3416320" cy="369332"/>
          </a:xfrm>
          <a:prstGeom prst="rect">
            <a:avLst/>
          </a:prstGeom>
        </p:spPr>
        <p:txBody>
          <a:bodyPr wrap="none">
            <a:spAutoFit/>
          </a:bodyPr>
          <a:lstStyle/>
          <a:p>
            <a:r>
              <a:rPr lang="zh-CN" altLang="en-US" dirty="0" smtClean="0">
                <a:solidFill>
                  <a:srgbClr val="DD462F"/>
                </a:solidFill>
              </a:rPr>
              <a:t>兩岸和商網供應商合作所需資訊</a:t>
            </a:r>
            <a:endParaRPr lang="zh-CN" altLang="en-US" dirty="0">
              <a:solidFill>
                <a:srgbClr val="DD462F"/>
              </a:solidFill>
            </a:endParaRPr>
          </a:p>
        </p:txBody>
      </p:sp>
    </p:spTree>
    <p:extLst>
      <p:ext uri="{BB962C8B-B14F-4D97-AF65-F5344CB8AC3E}">
        <p14:creationId xmlns:p14="http://schemas.microsoft.com/office/powerpoint/2010/main" val="3294403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供應商合作</a:t>
            </a:r>
            <a:r>
              <a:rPr lang="zh-CN" altLang="zh-CN" dirty="0" smtClean="0"/>
              <a:t>流程</a:t>
            </a:r>
            <a:endParaRPr lang="zh-CN" altLang="en-US" dirty="0"/>
          </a:p>
        </p:txBody>
      </p:sp>
      <p:sp>
        <p:nvSpPr>
          <p:cNvPr id="4" name="Rectangle 2"/>
          <p:cNvSpPr>
            <a:spLocks noChangeArrowheads="1"/>
          </p:cNvSpPr>
          <p:nvPr/>
        </p:nvSpPr>
        <p:spPr bwMode="auto">
          <a:xfrm>
            <a:off x="1206500" y="3735000"/>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sz="1200"/>
          </a:p>
        </p:txBody>
      </p:sp>
      <p:graphicFrame>
        <p:nvGraphicFramePr>
          <p:cNvPr id="5" name="图示 4"/>
          <p:cNvGraphicFramePr/>
          <p:nvPr>
            <p:extLst>
              <p:ext uri="{D42A27DB-BD31-4B8C-83A1-F6EECF244321}">
                <p14:modId xmlns:p14="http://schemas.microsoft.com/office/powerpoint/2010/main" val="3239343897"/>
              </p:ext>
            </p:extLst>
          </p:nvPr>
        </p:nvGraphicFramePr>
        <p:xfrm>
          <a:off x="1066800" y="1613132"/>
          <a:ext cx="10287000" cy="2825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p:cNvSpPr>
            <a:spLocks noChangeArrowheads="1"/>
          </p:cNvSpPr>
          <p:nvPr/>
        </p:nvSpPr>
        <p:spPr bwMode="auto">
          <a:xfrm>
            <a:off x="1206500" y="5087550"/>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sz="1200"/>
          </a:p>
        </p:txBody>
      </p:sp>
      <p:graphicFrame>
        <p:nvGraphicFramePr>
          <p:cNvPr id="7" name="图示 6"/>
          <p:cNvGraphicFramePr/>
          <p:nvPr>
            <p:extLst>
              <p:ext uri="{D42A27DB-BD31-4B8C-83A1-F6EECF244321}">
                <p14:modId xmlns:p14="http://schemas.microsoft.com/office/powerpoint/2010/main" val="4058482063"/>
              </p:ext>
            </p:extLst>
          </p:nvPr>
        </p:nvGraphicFramePr>
        <p:xfrm>
          <a:off x="1206500" y="4011999"/>
          <a:ext cx="10287000" cy="28257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文本框 2"/>
          <p:cNvSpPr txBox="1"/>
          <p:nvPr/>
        </p:nvSpPr>
        <p:spPr>
          <a:xfrm>
            <a:off x="5363736" y="1523944"/>
            <a:ext cx="1620957" cy="523220"/>
          </a:xfrm>
          <a:prstGeom prst="rect">
            <a:avLst/>
          </a:prstGeom>
          <a:noFill/>
        </p:spPr>
        <p:txBody>
          <a:bodyPr wrap="none" rtlCol="0">
            <a:spAutoFit/>
          </a:bodyPr>
          <a:lstStyle/>
          <a:p>
            <a:r>
              <a:rPr lang="zh-CN" altLang="en-US" sz="2800" dirty="0" smtClean="0"/>
              <a:t>合作夥伴</a:t>
            </a:r>
            <a:endParaRPr lang="zh-CN" altLang="en-US" sz="2800" dirty="0"/>
          </a:p>
        </p:txBody>
      </p:sp>
      <p:sp>
        <p:nvSpPr>
          <p:cNvPr id="8" name="文本框 7"/>
          <p:cNvSpPr txBox="1"/>
          <p:nvPr/>
        </p:nvSpPr>
        <p:spPr>
          <a:xfrm>
            <a:off x="5406435" y="3948958"/>
            <a:ext cx="1620957" cy="523220"/>
          </a:xfrm>
          <a:prstGeom prst="rect">
            <a:avLst/>
          </a:prstGeom>
          <a:noFill/>
        </p:spPr>
        <p:txBody>
          <a:bodyPr wrap="none" rtlCol="0">
            <a:spAutoFit/>
          </a:bodyPr>
          <a:lstStyle/>
          <a:p>
            <a:r>
              <a:rPr lang="zh-CN" altLang="en-US" sz="2800" dirty="0" smtClean="0"/>
              <a:t>註冊會員</a:t>
            </a:r>
            <a:endParaRPr lang="zh-CN" altLang="en-US" sz="2800" dirty="0"/>
          </a:p>
        </p:txBody>
      </p:sp>
    </p:spTree>
    <p:extLst>
      <p:ext uri="{BB962C8B-B14F-4D97-AF65-F5344CB8AC3E}">
        <p14:creationId xmlns:p14="http://schemas.microsoft.com/office/powerpoint/2010/main" val="2923356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跨</a:t>
            </a:r>
            <a:r>
              <a:rPr lang="zh-CN" altLang="en-US" dirty="0" smtClean="0"/>
              <a:t>境</a:t>
            </a:r>
            <a:r>
              <a:rPr lang="zh-CN" altLang="zh-CN" dirty="0" smtClean="0"/>
              <a:t>銷售合作</a:t>
            </a:r>
            <a:r>
              <a:rPr lang="zh-CN" altLang="zh-CN" dirty="0" smtClean="0"/>
              <a:t>方式</a:t>
            </a:r>
            <a:r>
              <a:rPr lang="en-US" altLang="zh-CN" dirty="0" smtClean="0"/>
              <a:t>(</a:t>
            </a:r>
            <a:r>
              <a:rPr lang="zh-CN" altLang="en-US" dirty="0" smtClean="0"/>
              <a:t>以和商網為例</a:t>
            </a:r>
            <a:r>
              <a:rPr lang="en-US" altLang="zh-CN" dirty="0" smtClean="0"/>
              <a:t>)</a:t>
            </a:r>
            <a:endParaRPr lang="zh-CN" altLang="en-US" dirty="0"/>
          </a:p>
        </p:txBody>
      </p:sp>
      <p:sp>
        <p:nvSpPr>
          <p:cNvPr id="3" name="竖排文字占位符 2"/>
          <p:cNvSpPr>
            <a:spLocks noGrp="1"/>
          </p:cNvSpPr>
          <p:nvPr>
            <p:ph type="body" orient="vert" idx="1"/>
          </p:nvPr>
        </p:nvSpPr>
        <p:spPr>
          <a:xfrm>
            <a:off x="800100" y="1714500"/>
            <a:ext cx="11226800" cy="4902199"/>
          </a:xfrm>
        </p:spPr>
        <p:txBody>
          <a:bodyPr>
            <a:normAutofit lnSpcReduction="10000"/>
          </a:bodyPr>
          <a:lstStyle/>
          <a:p>
            <a:pPr lvl="0"/>
            <a:r>
              <a:rPr lang="zh-CN" altLang="zh-CN" dirty="0" smtClean="0"/>
              <a:t>經銷代理：</a:t>
            </a:r>
            <a:endParaRPr lang="en-US" altLang="zh-CN" dirty="0" smtClean="0"/>
          </a:p>
          <a:p>
            <a:pPr lvl="1"/>
            <a:r>
              <a:rPr lang="zh-CN" altLang="zh-CN" dirty="0" smtClean="0"/>
              <a:t>和商獲得供應商的大陸經銷權，結款給予賬期。</a:t>
            </a:r>
          </a:p>
          <a:p>
            <a:pPr lvl="0"/>
            <a:r>
              <a:rPr lang="zh-CN" altLang="zh-CN" dirty="0" smtClean="0"/>
              <a:t>直採買斷：</a:t>
            </a:r>
            <a:endParaRPr lang="en-US" altLang="zh-CN" dirty="0" smtClean="0"/>
          </a:p>
          <a:p>
            <a:pPr lvl="1"/>
            <a:r>
              <a:rPr lang="zh-CN" altLang="zh-CN" dirty="0" smtClean="0"/>
              <a:t>和商直接採購商品、自主銷售，熱銷產品包銷或者直接買斷。</a:t>
            </a:r>
          </a:p>
          <a:p>
            <a:pPr lvl="0"/>
            <a:r>
              <a:rPr lang="zh-CN" altLang="zh-CN" dirty="0" smtClean="0"/>
              <a:t>委託運營：</a:t>
            </a:r>
            <a:endParaRPr lang="en-US" altLang="zh-CN" dirty="0" smtClean="0"/>
          </a:p>
          <a:p>
            <a:pPr lvl="1"/>
            <a:r>
              <a:rPr lang="zh-CN" altLang="zh-CN" dirty="0" smtClean="0"/>
              <a:t>和商為供應商提供電商代運營服務，並收取服務費和銷售提成。</a:t>
            </a:r>
          </a:p>
          <a:p>
            <a:pPr lvl="0"/>
            <a:r>
              <a:rPr lang="zh-CN" altLang="zh-CN" dirty="0" smtClean="0"/>
              <a:t>寄售</a:t>
            </a:r>
            <a:r>
              <a:rPr lang="zh-CN" altLang="zh-CN" dirty="0"/>
              <a:t>入住</a:t>
            </a:r>
            <a:r>
              <a:rPr lang="zh-CN" altLang="zh-CN" dirty="0" smtClean="0"/>
              <a:t>：</a:t>
            </a:r>
            <a:endParaRPr lang="en-US" altLang="zh-CN" dirty="0" smtClean="0"/>
          </a:p>
          <a:p>
            <a:pPr lvl="1"/>
            <a:r>
              <a:rPr lang="zh-CN" altLang="zh-CN" dirty="0" smtClean="0"/>
              <a:t>供貨商入住和商網及其銷售管道網店，繳納進店費和銷售提成。</a:t>
            </a:r>
          </a:p>
          <a:p>
            <a:pPr lvl="0"/>
            <a:r>
              <a:rPr lang="zh-CN" altLang="zh-CN" dirty="0" smtClean="0"/>
              <a:t>供應鏈合作</a:t>
            </a:r>
            <a:r>
              <a:rPr lang="zh-CN" altLang="zh-CN" dirty="0" smtClean="0"/>
              <a:t>：</a:t>
            </a:r>
            <a:endParaRPr lang="en-US" altLang="zh-CN" dirty="0" smtClean="0"/>
          </a:p>
          <a:p>
            <a:pPr lvl="1"/>
            <a:r>
              <a:rPr lang="zh-CN" altLang="zh-CN" dirty="0" smtClean="0"/>
              <a:t>可以幫忙對接天貓、京東等平臺，提供對接海關等監管部門服務，臺灣企業自行銷售產品。</a:t>
            </a:r>
          </a:p>
          <a:p>
            <a:endParaRPr lang="zh-CN" altLang="en-US" dirty="0"/>
          </a:p>
        </p:txBody>
      </p:sp>
    </p:spTree>
    <p:extLst>
      <p:ext uri="{BB962C8B-B14F-4D97-AF65-F5344CB8AC3E}">
        <p14:creationId xmlns:p14="http://schemas.microsoft.com/office/powerpoint/2010/main" val="1984576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關於品牌</a:t>
            </a:r>
            <a:endParaRPr lang="zh-CN" altLang="en-US" dirty="0"/>
          </a:p>
        </p:txBody>
      </p:sp>
      <p:sp>
        <p:nvSpPr>
          <p:cNvPr id="3" name="竖排文字占位符 2"/>
          <p:cNvSpPr>
            <a:spLocks noGrp="1"/>
          </p:cNvSpPr>
          <p:nvPr>
            <p:ph type="body" orient="vert" idx="1"/>
          </p:nvPr>
        </p:nvSpPr>
        <p:spPr>
          <a:xfrm>
            <a:off x="413014" y="1727200"/>
            <a:ext cx="11607800" cy="5473699"/>
          </a:xfrm>
        </p:spPr>
        <p:txBody>
          <a:bodyPr/>
          <a:lstStyle/>
          <a:p>
            <a:pPr lvl="0"/>
            <a:r>
              <a:rPr lang="zh-CN" altLang="zh-CN" sz="3200" dirty="0" smtClean="0"/>
              <a:t>品牌授權：</a:t>
            </a:r>
            <a:endParaRPr lang="en-US" altLang="zh-CN" sz="3200" dirty="0" smtClean="0"/>
          </a:p>
          <a:p>
            <a:pPr lvl="1"/>
            <a:r>
              <a:rPr lang="zh-CN" altLang="zh-CN" sz="2800" dirty="0" smtClean="0"/>
              <a:t>臺灣供應商授予和商有權在大陸經銷其臺灣商品。</a:t>
            </a:r>
          </a:p>
          <a:p>
            <a:pPr lvl="0"/>
            <a:r>
              <a:rPr lang="zh-CN" altLang="zh-CN" sz="3200" dirty="0" smtClean="0"/>
              <a:t>品牌獨享：</a:t>
            </a:r>
            <a:endParaRPr lang="en-US" altLang="zh-CN" sz="3200" dirty="0" smtClean="0"/>
          </a:p>
          <a:p>
            <a:pPr lvl="1"/>
            <a:r>
              <a:rPr lang="zh-CN" altLang="zh-CN" sz="2800" dirty="0" smtClean="0"/>
              <a:t>臺灣供應商將在大陸市場的臺灣品牌獨家授予和商。</a:t>
            </a:r>
          </a:p>
          <a:p>
            <a:pPr lvl="0"/>
            <a:r>
              <a:rPr lang="zh-CN" altLang="zh-CN" sz="3200" dirty="0" smtClean="0"/>
              <a:t>品牌</a:t>
            </a:r>
            <a:r>
              <a:rPr lang="zh-CN" altLang="zh-CN" sz="3200" dirty="0"/>
              <a:t>共建</a:t>
            </a:r>
            <a:r>
              <a:rPr lang="zh-CN" altLang="zh-CN" sz="3200" dirty="0" smtClean="0"/>
              <a:t>：</a:t>
            </a:r>
            <a:endParaRPr lang="en-US" altLang="zh-CN" sz="3200" dirty="0" smtClean="0"/>
          </a:p>
          <a:p>
            <a:pPr lvl="1"/>
            <a:r>
              <a:rPr lang="zh-CN" altLang="zh-CN" sz="2800" dirty="0" smtClean="0"/>
              <a:t>臺灣供應商與和商共同在大陸推廣其臺灣品牌，或者共同創立新品牌。</a:t>
            </a:r>
          </a:p>
          <a:p>
            <a:pPr lvl="0"/>
            <a:r>
              <a:rPr lang="zh-CN" altLang="zh-CN" sz="3200" dirty="0" smtClean="0"/>
              <a:t>貼牌</a:t>
            </a:r>
            <a:r>
              <a:rPr lang="en-US" altLang="zh-CN" sz="3200" dirty="0"/>
              <a:t>OEM</a:t>
            </a:r>
            <a:r>
              <a:rPr lang="zh-CN" altLang="zh-CN" sz="3200" dirty="0" smtClean="0"/>
              <a:t>：</a:t>
            </a:r>
            <a:endParaRPr lang="en-US" altLang="zh-CN" sz="3200" dirty="0" smtClean="0"/>
          </a:p>
          <a:p>
            <a:pPr lvl="1"/>
            <a:r>
              <a:rPr lang="zh-CN" altLang="zh-CN" sz="2800" dirty="0" smtClean="0"/>
              <a:t>和商自主品牌，臺灣供應商生產供貨。</a:t>
            </a:r>
          </a:p>
          <a:p>
            <a:endParaRPr lang="zh-CN" altLang="en-US" dirty="0"/>
          </a:p>
        </p:txBody>
      </p:sp>
    </p:spTree>
    <p:extLst>
      <p:ext uri="{BB962C8B-B14F-4D97-AF65-F5344CB8AC3E}">
        <p14:creationId xmlns:p14="http://schemas.microsoft.com/office/powerpoint/2010/main" val="15339869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品牌授權書</a:t>
            </a:r>
            <a:endParaRPr lang="zh-CN" altLang="en-US" dirty="0"/>
          </a:p>
        </p:txBody>
      </p:sp>
      <p:pic>
        <p:nvPicPr>
          <p:cNvPr id="5" name="图片 4"/>
          <p:cNvPicPr>
            <a:picLocks noChangeAspect="1"/>
          </p:cNvPicPr>
          <p:nvPr/>
        </p:nvPicPr>
        <p:blipFill rotWithShape="1">
          <a:blip r:embed="rId2"/>
          <a:srcRect t="-5736" b="47573"/>
          <a:stretch/>
        </p:blipFill>
        <p:spPr>
          <a:xfrm>
            <a:off x="0" y="941316"/>
            <a:ext cx="6340382" cy="5321261"/>
          </a:xfrm>
          <a:prstGeom prst="rect">
            <a:avLst/>
          </a:prstGeom>
        </p:spPr>
      </p:pic>
      <p:pic>
        <p:nvPicPr>
          <p:cNvPr id="6" name="图片 5"/>
          <p:cNvPicPr>
            <a:picLocks noChangeAspect="1"/>
          </p:cNvPicPr>
          <p:nvPr/>
        </p:nvPicPr>
        <p:blipFill rotWithShape="1">
          <a:blip r:embed="rId2"/>
          <a:srcRect t="52280"/>
          <a:stretch/>
        </p:blipFill>
        <p:spPr>
          <a:xfrm>
            <a:off x="6116124" y="2509284"/>
            <a:ext cx="5759526" cy="3965945"/>
          </a:xfrm>
          <a:prstGeom prst="rect">
            <a:avLst/>
          </a:prstGeom>
        </p:spPr>
      </p:pic>
    </p:spTree>
    <p:extLst>
      <p:ext uri="{BB962C8B-B14F-4D97-AF65-F5344CB8AC3E}">
        <p14:creationId xmlns:p14="http://schemas.microsoft.com/office/powerpoint/2010/main" val="42793831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0" y="0"/>
            <a:ext cx="5240995" cy="7051520"/>
          </a:xfrm>
          <a:prstGeom prst="rect">
            <a:avLst/>
          </a:prstGeom>
        </p:spPr>
      </p:pic>
      <p:sp>
        <p:nvSpPr>
          <p:cNvPr id="3" name="竖排文字占位符 2"/>
          <p:cNvSpPr>
            <a:spLocks noGrp="1"/>
          </p:cNvSpPr>
          <p:nvPr>
            <p:ph type="body" orient="vert" idx="4294967295"/>
          </p:nvPr>
        </p:nvSpPr>
        <p:spPr>
          <a:xfrm>
            <a:off x="0" y="5185821"/>
            <a:ext cx="12192000" cy="969652"/>
          </a:xfrm>
          <a:solidFill>
            <a:srgbClr val="D24726"/>
          </a:solidFill>
        </p:spPr>
        <p:txBody>
          <a:bodyPr>
            <a:noAutofit/>
          </a:bodyPr>
          <a:lstStyle/>
          <a:p>
            <a:pPr marL="0" indent="0" algn="ctr">
              <a:buNone/>
            </a:pPr>
            <a:r>
              <a:rPr lang="zh-CN" altLang="en-US" dirty="0" smtClean="0">
                <a:solidFill>
                  <a:srgbClr val="FFFF00"/>
                </a:solidFill>
              </a:rPr>
              <a:t>好品徵集中，夥伴期待中</a:t>
            </a:r>
            <a:endParaRPr lang="en-US" altLang="zh-CN" dirty="0" smtClean="0">
              <a:solidFill>
                <a:srgbClr val="FFFF00"/>
              </a:solidFill>
            </a:endParaRPr>
          </a:p>
          <a:p>
            <a:pPr marL="0" indent="0" algn="ctr">
              <a:buNone/>
            </a:pPr>
            <a:r>
              <a:rPr lang="en-US" altLang="zh-CN" dirty="0" smtClean="0">
                <a:solidFill>
                  <a:srgbClr val="FFFF00"/>
                </a:solidFill>
              </a:rPr>
              <a:t>We Want You!!</a:t>
            </a:r>
            <a:endParaRPr lang="zh-CN" altLang="en-US" dirty="0">
              <a:solidFill>
                <a:srgbClr val="FFFF00"/>
              </a:solidFill>
            </a:endParaRPr>
          </a:p>
        </p:txBody>
      </p:sp>
    </p:spTree>
    <p:extLst>
      <p:ext uri="{BB962C8B-B14F-4D97-AF65-F5344CB8AC3E}">
        <p14:creationId xmlns:p14="http://schemas.microsoft.com/office/powerpoint/2010/main" val="4225832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在昆山“海峽兩岸電子商務實驗區”</a:t>
            </a:r>
            <a:r>
              <a:rPr lang="en-US" altLang="zh-CN" dirty="0" smtClean="0"/>
              <a:t/>
            </a:r>
            <a:br>
              <a:rPr lang="en-US" altLang="zh-CN" dirty="0" smtClean="0"/>
            </a:br>
            <a:r>
              <a:rPr lang="zh-CN" altLang="en-US" dirty="0" smtClean="0"/>
              <a:t>臺灣商品保稅備貨跨境電商</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069" y="1351399"/>
            <a:ext cx="9083444" cy="510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7322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90424" y="3168978"/>
            <a:ext cx="4508715" cy="2187227"/>
          </a:xfrm>
        </p:spPr>
        <p:txBody>
          <a:bodyPr/>
          <a:lstStyle/>
          <a:p>
            <a:r>
              <a:rPr lang="zh-CN" altLang="en-US" sz="4000" dirty="0" smtClean="0"/>
              <a:t>進得去</a:t>
            </a:r>
            <a:r>
              <a:rPr lang="en-US" altLang="zh-CN" sz="3600" dirty="0" smtClean="0"/>
              <a:t/>
            </a:r>
            <a:br>
              <a:rPr lang="en-US" altLang="zh-CN" sz="3600" dirty="0" smtClean="0"/>
            </a:br>
            <a:r>
              <a:rPr lang="zh-CN" altLang="en-US" sz="2400" dirty="0" smtClean="0"/>
              <a:t>跨境通關操作方法</a:t>
            </a:r>
            <a:endParaRPr lang="zh-CN" altLang="en-US" sz="2400" dirty="0"/>
          </a:p>
        </p:txBody>
      </p:sp>
      <p:sp>
        <p:nvSpPr>
          <p:cNvPr id="5" name="文本占位符 4"/>
          <p:cNvSpPr>
            <a:spLocks noGrp="1"/>
          </p:cNvSpPr>
          <p:nvPr>
            <p:ph type="body" idx="1"/>
          </p:nvPr>
        </p:nvSpPr>
        <p:spPr/>
        <p:txBody>
          <a:bodyPr/>
          <a:lstStyle/>
          <a:p>
            <a:endParaRPr lang="zh-CN" altLang="en-US" dirty="0"/>
          </a:p>
        </p:txBody>
      </p:sp>
      <p:sp>
        <p:nvSpPr>
          <p:cNvPr id="6" name="文本框 5"/>
          <p:cNvSpPr txBox="1"/>
          <p:nvPr/>
        </p:nvSpPr>
        <p:spPr>
          <a:xfrm>
            <a:off x="2319453" y="2129882"/>
            <a:ext cx="877163" cy="923330"/>
          </a:xfrm>
          <a:prstGeom prst="rect">
            <a:avLst/>
          </a:prstGeom>
          <a:noFill/>
        </p:spPr>
        <p:txBody>
          <a:bodyPr wrap="none" rtlCol="0">
            <a:spAutoFit/>
          </a:bodyPr>
          <a:lstStyle/>
          <a:p>
            <a:r>
              <a:rPr lang="zh-CN" altLang="en-US" sz="5400" dirty="0" smtClean="0">
                <a:solidFill>
                  <a:srgbClr val="D24726"/>
                </a:solidFill>
              </a:rPr>
              <a:t>貳</a:t>
            </a:r>
            <a:endParaRPr lang="zh-CN" altLang="en-US" sz="5400" dirty="0">
              <a:solidFill>
                <a:srgbClr val="D24726"/>
              </a:solidFill>
            </a:endParaRPr>
          </a:p>
        </p:txBody>
      </p:sp>
      <p:pic>
        <p:nvPicPr>
          <p:cNvPr id="7" name="Picture 62" descr="Cover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508"/>
          <a:stretch/>
        </p:blipFill>
        <p:spPr bwMode="auto">
          <a:xfrm>
            <a:off x="5640529" y="2402237"/>
            <a:ext cx="6551472" cy="22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059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1029180" y="2613275"/>
            <a:ext cx="3993957" cy="3582331"/>
            <a:chOff x="3613186" y="2420471"/>
            <a:chExt cx="3124200" cy="2894572"/>
          </a:xfrm>
        </p:grpSpPr>
        <p:pic>
          <p:nvPicPr>
            <p:cNvPr id="6" name="Picture 3" descr="E:\全球付网关\跨境\跨境电商支付平台解决方案\未标题-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523" y="2420471"/>
              <a:ext cx="2518599" cy="225770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13186" y="4833543"/>
              <a:ext cx="3124200" cy="481500"/>
            </a:xfrm>
            <a:prstGeom prst="roundRect">
              <a:avLst/>
            </a:prstGeom>
            <a:noFill/>
            <a:ln>
              <a:noFill/>
            </a:ln>
            <a:scene3d>
              <a:camera prst="orthographicFront"/>
              <a:lightRig rig="threePt" dir="t"/>
            </a:scene3d>
            <a:sp3d>
              <a:bevelT/>
            </a:sp3d>
          </p:spPr>
          <p:txBody>
            <a:bodyPr wrap="square" lIns="121917" tIns="60959" rIns="121917" bIns="60959" rtlCol="0">
              <a:spAutoFit/>
            </a:bodyPr>
            <a:lstStyle/>
            <a:p>
              <a:pPr algn="ctr">
                <a:lnSpc>
                  <a:spcPct val="150000"/>
                </a:lnSpc>
              </a:pPr>
              <a:r>
                <a:rPr lang="zh-CN" altLang="en-US" b="1" dirty="0" smtClean="0">
                  <a:solidFill>
                    <a:srgbClr val="FF0000"/>
                  </a:solidFill>
                  <a:latin typeface="微软雅黑" pitchFamily="34" charset="-122"/>
                  <a:ea typeface="微软雅黑" pitchFamily="34" charset="-122"/>
                </a:rPr>
                <a:t>跨境電商商品規範快速通關流程圖</a:t>
              </a:r>
              <a:endParaRPr lang="zh-CN" altLang="en-US" b="1" dirty="0">
                <a:solidFill>
                  <a:srgbClr val="FF0000"/>
                </a:solidFill>
                <a:latin typeface="微软雅黑" pitchFamily="34" charset="-122"/>
                <a:ea typeface="微软雅黑" pitchFamily="34" charset="-122"/>
              </a:endParaRPr>
            </a:p>
          </p:txBody>
        </p:sp>
      </p:grpSp>
      <p:grpSp>
        <p:nvGrpSpPr>
          <p:cNvPr id="3" name="组合 7"/>
          <p:cNvGrpSpPr/>
          <p:nvPr/>
        </p:nvGrpSpPr>
        <p:grpSpPr>
          <a:xfrm>
            <a:off x="5596457" y="2183552"/>
            <a:ext cx="5485076" cy="4131341"/>
            <a:chOff x="385295" y="2205318"/>
            <a:chExt cx="3227891" cy="3357469"/>
          </a:xfrm>
        </p:grpSpPr>
        <p:pic>
          <p:nvPicPr>
            <p:cNvPr id="9" name="Picture 7" descr="http://www.233.com/bgy/Files/liulux0402/08120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295" y="2205318"/>
              <a:ext cx="3227891" cy="335746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820271" y="5338482"/>
              <a:ext cx="430305" cy="22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p:nvSpPr>
        <p:spPr>
          <a:xfrm>
            <a:off x="916820" y="1467350"/>
            <a:ext cx="10531456" cy="1200331"/>
          </a:xfrm>
          <a:prstGeom prst="rect">
            <a:avLst/>
          </a:prstGeom>
          <a:noFill/>
        </p:spPr>
        <p:txBody>
          <a:bodyPr wrap="square" lIns="91441" tIns="45721" rIns="91441" bIns="45721" rtlCol="0">
            <a:spAutoFit/>
          </a:bodyPr>
          <a:lstStyle/>
          <a:p>
            <a:r>
              <a:rPr lang="zh-CN" altLang="en-US" sz="2400" b="1" dirty="0" smtClean="0">
                <a:latin typeface="微软雅黑" pitchFamily="34" charset="-122"/>
                <a:ea typeface="微软雅黑" pitchFamily="34" charset="-122"/>
              </a:rPr>
              <a:t>跨境電商</a:t>
            </a:r>
            <a:r>
              <a:rPr lang="zh-CN" altLang="en-US" sz="2400" dirty="0" smtClean="0">
                <a:latin typeface="微软雅黑" pitchFamily="34" charset="-122"/>
                <a:ea typeface="微软雅黑" pitchFamily="34" charset="-122"/>
              </a:rPr>
              <a:t>最大程度</a:t>
            </a:r>
            <a:r>
              <a:rPr lang="zh-CN" altLang="en-US" sz="2400" b="1" dirty="0" smtClean="0">
                <a:solidFill>
                  <a:srgbClr val="FF0000"/>
                </a:solidFill>
                <a:latin typeface="微软雅黑" pitchFamily="34" charset="-122"/>
                <a:ea typeface="微软雅黑" pitchFamily="34" charset="-122"/>
              </a:rPr>
              <a:t>縮減清關時間和手續</a:t>
            </a:r>
            <a:r>
              <a:rPr lang="zh-CN" altLang="en-US" sz="2400" dirty="0" smtClean="0">
                <a:latin typeface="微软雅黑" pitchFamily="34" charset="-122"/>
                <a:ea typeface="微软雅黑" pitchFamily="34" charset="-122"/>
              </a:rPr>
              <a:t>，提升整體貿易效率，為電商節省了時間成本；</a:t>
            </a:r>
            <a:endParaRPr lang="en-US" altLang="zh-CN" sz="2400" dirty="0">
              <a:latin typeface="微软雅黑" pitchFamily="34" charset="-122"/>
              <a:ea typeface="微软雅黑" pitchFamily="34" charset="-122"/>
            </a:endParaRPr>
          </a:p>
          <a:p>
            <a:endParaRPr lang="zh-CN" altLang="en-US" sz="2400" dirty="0"/>
          </a:p>
        </p:txBody>
      </p:sp>
      <p:sp>
        <p:nvSpPr>
          <p:cNvPr id="4" name="标题 3"/>
          <p:cNvSpPr>
            <a:spLocks noGrp="1"/>
          </p:cNvSpPr>
          <p:nvPr>
            <p:ph type="title"/>
          </p:nvPr>
        </p:nvSpPr>
        <p:spPr/>
        <p:txBody>
          <a:bodyPr/>
          <a:lstStyle/>
          <a:p>
            <a:r>
              <a:rPr lang="zh-CN" altLang="en-US" dirty="0" smtClean="0">
                <a:latin typeface="微软雅黑" pitchFamily="34" charset="-122"/>
                <a:ea typeface="微软雅黑" pitchFamily="34" charset="-122"/>
              </a:rPr>
              <a:t>跨境電商與一般貿易操作流程對比</a:t>
            </a:r>
            <a:endParaRPr lang="zh-CN" altLang="en-US" dirty="0"/>
          </a:p>
        </p:txBody>
      </p:sp>
    </p:spTree>
    <p:extLst>
      <p:ext uri="{BB962C8B-B14F-4D97-AF65-F5344CB8AC3E}">
        <p14:creationId xmlns:p14="http://schemas.microsoft.com/office/powerpoint/2010/main" val="31114525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海關三單對碰</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52</a:t>
            </a:fld>
            <a:endParaRPr lang="zh-CN" altLang="en-US" dirty="0"/>
          </a:p>
        </p:txBody>
      </p:sp>
      <p:sp>
        <p:nvSpPr>
          <p:cNvPr id="6" name="文本框 5"/>
          <p:cNvSpPr txBox="1"/>
          <p:nvPr/>
        </p:nvSpPr>
        <p:spPr>
          <a:xfrm>
            <a:off x="4154922" y="2862376"/>
            <a:ext cx="2278547" cy="7072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b="1" dirty="0" smtClean="0"/>
              <a:t>寶島購跨境電商平臺管理中心</a:t>
            </a:r>
            <a:endParaRPr lang="zh-CN" altLang="en-US" sz="1998" b="1" dirty="0"/>
          </a:p>
        </p:txBody>
      </p:sp>
      <p:pic>
        <p:nvPicPr>
          <p:cNvPr id="3" name="图片 2"/>
          <p:cNvPicPr>
            <a:picLocks noChangeAspect="1"/>
          </p:cNvPicPr>
          <p:nvPr/>
        </p:nvPicPr>
        <p:blipFill>
          <a:blip r:embed="rId2"/>
          <a:stretch>
            <a:fillRect/>
          </a:stretch>
        </p:blipFill>
        <p:spPr>
          <a:xfrm>
            <a:off x="-17761" y="1341865"/>
            <a:ext cx="12250994" cy="4861576"/>
          </a:xfrm>
          <a:prstGeom prst="rect">
            <a:avLst/>
          </a:prstGeom>
        </p:spPr>
      </p:pic>
      <p:sp>
        <p:nvSpPr>
          <p:cNvPr id="7" name="文本框 6"/>
          <p:cNvSpPr txBox="1"/>
          <p:nvPr/>
        </p:nvSpPr>
        <p:spPr>
          <a:xfrm>
            <a:off x="1097407" y="2204566"/>
            <a:ext cx="2763816" cy="7072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b="1" dirty="0" smtClean="0"/>
              <a:t>寶島購</a:t>
            </a:r>
          </a:p>
          <a:p>
            <a:pPr algn="ctr"/>
            <a:r>
              <a:rPr lang="zh-CN" altLang="en-US" sz="1998" b="1" dirty="0" smtClean="0"/>
              <a:t>跨境電商平臺管理中心</a:t>
            </a:r>
            <a:endParaRPr lang="zh-CN" altLang="en-US" sz="1998" b="1" dirty="0"/>
          </a:p>
        </p:txBody>
      </p:sp>
      <p:sp>
        <p:nvSpPr>
          <p:cNvPr id="8" name="文本框 7"/>
          <p:cNvSpPr txBox="1"/>
          <p:nvPr/>
        </p:nvSpPr>
        <p:spPr>
          <a:xfrm>
            <a:off x="7434457" y="3428841"/>
            <a:ext cx="1700663" cy="55354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b="1" dirty="0" smtClean="0"/>
              <a:t>寶島購</a:t>
            </a:r>
          </a:p>
          <a:p>
            <a:pPr algn="ctr"/>
            <a:r>
              <a:rPr lang="zh-CN" altLang="en-US" sz="999" b="1" dirty="0" smtClean="0"/>
              <a:t>跨境電商平臺管理中心</a:t>
            </a:r>
            <a:endParaRPr lang="zh-CN" altLang="en-US" sz="999" b="1" dirty="0"/>
          </a:p>
        </p:txBody>
      </p:sp>
    </p:spTree>
    <p:extLst>
      <p:ext uri="{BB962C8B-B14F-4D97-AF65-F5344CB8AC3E}">
        <p14:creationId xmlns:p14="http://schemas.microsoft.com/office/powerpoint/2010/main" val="4130845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srcRect t="12848"/>
          <a:stretch>
            <a:fillRect/>
          </a:stretch>
        </p:blipFill>
        <p:spPr>
          <a:xfrm>
            <a:off x="1386000" y="1423631"/>
            <a:ext cx="8901897" cy="4044232"/>
          </a:xfrm>
          <a:prstGeom prst="rect">
            <a:avLst/>
          </a:prstGeom>
          <a:ln>
            <a:noFill/>
          </a:ln>
        </p:spPr>
      </p:pic>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跨境物流解決方案</a:t>
            </a:r>
            <a:endParaRPr lang="zh-CN" altLang="en-US" dirty="0"/>
          </a:p>
        </p:txBody>
      </p:sp>
      <p:sp>
        <p:nvSpPr>
          <p:cNvPr id="3" name="竖排文字占位符 2"/>
          <p:cNvSpPr>
            <a:spLocks noGrp="1"/>
          </p:cNvSpPr>
          <p:nvPr>
            <p:ph type="body" orient="vert" idx="1"/>
          </p:nvPr>
        </p:nvSpPr>
        <p:spPr>
          <a:xfrm>
            <a:off x="838200" y="1825624"/>
            <a:ext cx="11125200" cy="5032375"/>
          </a:xfrm>
        </p:spPr>
        <p:txBody>
          <a:bodyPr/>
          <a:lstStyle/>
          <a:p>
            <a:endParaRPr lang="zh-CN" altLang="en-US" dirty="0"/>
          </a:p>
        </p:txBody>
      </p:sp>
    </p:spTree>
    <p:extLst>
      <p:ext uri="{BB962C8B-B14F-4D97-AF65-F5344CB8AC3E}">
        <p14:creationId xmlns:p14="http://schemas.microsoft.com/office/powerpoint/2010/main" val="1254523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20"/>
          <p:cNvSpPr>
            <a:spLocks noGrp="1"/>
          </p:cNvSpPr>
          <p:nvPr>
            <p:ph type="title"/>
          </p:nvPr>
        </p:nvSpPr>
        <p:spPr/>
        <p:txBody>
          <a:bodyPr/>
          <a:lstStyle/>
          <a:p>
            <a:r>
              <a:rPr lang="zh-CN" altLang="en-US" dirty="0" smtClean="0">
                <a:latin typeface="微软雅黑" pitchFamily="34" charset="-122"/>
                <a:ea typeface="微软雅黑" pitchFamily="34" charset="-122"/>
              </a:rPr>
              <a:t>台商實施跨境電商的“自營</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模式（</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a:t>
            </a:r>
            <a:endParaRPr lang="zh-CN" altLang="en-US" dirty="0"/>
          </a:p>
        </p:txBody>
      </p:sp>
      <p:sp>
        <p:nvSpPr>
          <p:cNvPr id="24" name="竖排文字占位符 23"/>
          <p:cNvSpPr>
            <a:spLocks noGrp="1"/>
          </p:cNvSpPr>
          <p:nvPr>
            <p:ph type="body" orient="vert" idx="1"/>
          </p:nvPr>
        </p:nvSpPr>
        <p:spPr/>
        <p:txBody>
          <a:bodyPr>
            <a:normAutofit/>
          </a:bodyPr>
          <a:lstStyle/>
          <a:p>
            <a:pPr marL="514350" indent="-514350">
              <a:buFont typeface="+mj-lt"/>
              <a:buAutoNum type="arabicPeriod"/>
            </a:pPr>
            <a:r>
              <a:rPr lang="zh-CN" altLang="en-US" sz="2400" dirty="0" smtClean="0">
                <a:solidFill>
                  <a:srgbClr val="DD462F"/>
                </a:solidFill>
              </a:rPr>
              <a:t>選定一家合作的通關公司</a:t>
            </a:r>
            <a:endParaRPr lang="en-US" altLang="zh-CN" sz="2400" dirty="0" smtClean="0">
              <a:solidFill>
                <a:srgbClr val="DD462F"/>
              </a:solidFill>
            </a:endParaRPr>
          </a:p>
          <a:p>
            <a:pPr marL="457200" lvl="1" indent="0">
              <a:buNone/>
            </a:pPr>
            <a:r>
              <a:rPr lang="zh-CN" altLang="en-US" sz="2000" dirty="0" smtClean="0"/>
              <a:t>通關公司是説明海關確保整個流程依規進行的，跟</a:t>
            </a:r>
            <a:r>
              <a:rPr lang="zh-CN" altLang="en-US" sz="2000" dirty="0"/>
              <a:t>台商</a:t>
            </a:r>
            <a:r>
              <a:rPr lang="zh-CN" altLang="en-US" sz="2000" dirty="0" smtClean="0"/>
              <a:t>共同承擔相關違規責任，所以台商進入自貿區必須由通關公司引薦並協助申報。</a:t>
            </a:r>
            <a:endParaRPr lang="en-US" altLang="zh-CN" sz="2000" dirty="0" smtClean="0"/>
          </a:p>
          <a:p>
            <a:pPr marL="514350" indent="-514350">
              <a:buFont typeface="+mj-lt"/>
              <a:buAutoNum type="arabicPeriod"/>
            </a:pPr>
            <a:r>
              <a:rPr lang="zh-CN" altLang="en-US" sz="2400" dirty="0" smtClean="0">
                <a:solidFill>
                  <a:srgbClr val="DD462F"/>
                </a:solidFill>
              </a:rPr>
              <a:t>海關企業備案</a:t>
            </a:r>
            <a:r>
              <a:rPr lang="zh-CN" altLang="en-US" sz="2400" dirty="0" smtClean="0"/>
              <a:t>（查驗原件需電商企業親臨，約需</a:t>
            </a:r>
            <a:r>
              <a:rPr lang="en-US" altLang="zh-CN" sz="2400" dirty="0" smtClean="0"/>
              <a:t>7-30</a:t>
            </a:r>
            <a:r>
              <a:rPr lang="zh-CN" altLang="en-US" sz="2400" dirty="0"/>
              <a:t>天）</a:t>
            </a:r>
          </a:p>
          <a:p>
            <a:pPr marL="514350" indent="-514350">
              <a:buFont typeface="+mj-lt"/>
              <a:buAutoNum type="arabicPeriod"/>
            </a:pPr>
            <a:r>
              <a:rPr lang="zh-CN" altLang="en-US" sz="2400" dirty="0" smtClean="0">
                <a:solidFill>
                  <a:srgbClr val="DD462F"/>
                </a:solidFill>
              </a:rPr>
              <a:t>國檢企業備案</a:t>
            </a:r>
            <a:r>
              <a:rPr lang="zh-CN" altLang="en-US" sz="2400" dirty="0" smtClean="0"/>
              <a:t>（查驗原件需電商企業親臨，需</a:t>
            </a:r>
            <a:r>
              <a:rPr lang="en-US" altLang="zh-CN" sz="2400" dirty="0" smtClean="0"/>
              <a:t>1-2</a:t>
            </a:r>
            <a:r>
              <a:rPr lang="zh-CN" altLang="en-US" sz="2400" dirty="0"/>
              <a:t>天）</a:t>
            </a:r>
          </a:p>
          <a:p>
            <a:pPr marL="514350" indent="-514350">
              <a:buFont typeface="+mj-lt"/>
              <a:buAutoNum type="arabicPeriod"/>
            </a:pPr>
            <a:r>
              <a:rPr lang="zh-CN" altLang="en-US" sz="2400" dirty="0" smtClean="0">
                <a:solidFill>
                  <a:srgbClr val="DD462F"/>
                </a:solidFill>
              </a:rPr>
              <a:t>電子口岸卡辦理</a:t>
            </a:r>
            <a:r>
              <a:rPr lang="zh-CN" altLang="en-US" sz="2400" dirty="0" smtClean="0"/>
              <a:t>（跟海關備案同步辦理，深圳企業自行前往市民中心辦理，約需</a:t>
            </a:r>
            <a:r>
              <a:rPr lang="en-US" altLang="zh-CN" sz="2400" dirty="0" smtClean="0"/>
              <a:t>7-15</a:t>
            </a:r>
            <a:r>
              <a:rPr lang="zh-CN" altLang="en-US" sz="2400" dirty="0" smtClean="0"/>
              <a:t>天；外地企業到當地海關即可辦理）</a:t>
            </a:r>
          </a:p>
          <a:p>
            <a:pPr marL="514350" indent="-514350">
              <a:lnSpc>
                <a:spcPct val="100000"/>
              </a:lnSpc>
              <a:buFont typeface="+mj-lt"/>
              <a:buAutoNum type="arabicPeriod"/>
            </a:pPr>
            <a:r>
              <a:rPr lang="zh-CN" altLang="en-US" sz="2400" dirty="0" smtClean="0">
                <a:solidFill>
                  <a:srgbClr val="DD462F"/>
                </a:solidFill>
              </a:rPr>
              <a:t>選定支付公司簽約</a:t>
            </a:r>
          </a:p>
          <a:p>
            <a:pPr marL="514350" indent="-514350">
              <a:buFont typeface="+mj-lt"/>
              <a:buAutoNum type="arabicPeriod"/>
            </a:pPr>
            <a:r>
              <a:rPr lang="zh-CN" altLang="en-US" sz="2400" dirty="0" smtClean="0">
                <a:solidFill>
                  <a:srgbClr val="DD462F"/>
                </a:solidFill>
              </a:rPr>
              <a:t>“三單比對”的</a:t>
            </a:r>
            <a:r>
              <a:rPr lang="en-US" altLang="zh-CN" sz="2400" dirty="0" smtClean="0">
                <a:solidFill>
                  <a:srgbClr val="DD462F"/>
                </a:solidFill>
              </a:rPr>
              <a:t>IT</a:t>
            </a:r>
            <a:r>
              <a:rPr lang="zh-CN" altLang="en-US" sz="2400" dirty="0" smtClean="0">
                <a:solidFill>
                  <a:srgbClr val="DD462F"/>
                </a:solidFill>
              </a:rPr>
              <a:t>系統對接</a:t>
            </a:r>
            <a:r>
              <a:rPr lang="zh-CN" altLang="en-US" sz="2400" dirty="0" smtClean="0"/>
              <a:t>（對接海關、通關公司、支付公司系統，視</a:t>
            </a:r>
            <a:r>
              <a:rPr lang="en-US" altLang="zh-CN" sz="2400" dirty="0" smtClean="0"/>
              <a:t>IT</a:t>
            </a:r>
            <a:r>
              <a:rPr lang="zh-CN" altLang="en-US" sz="2400" dirty="0" smtClean="0"/>
              <a:t>團隊強弱，約需</a:t>
            </a:r>
            <a:r>
              <a:rPr lang="en-US" altLang="zh-CN" sz="2400" dirty="0" smtClean="0"/>
              <a:t>5-21</a:t>
            </a:r>
            <a:r>
              <a:rPr lang="zh-CN" altLang="en-US" sz="2400" dirty="0"/>
              <a:t>天）</a:t>
            </a:r>
          </a:p>
          <a:p>
            <a:endParaRPr lang="zh-CN" altLang="en-US" dirty="0"/>
          </a:p>
        </p:txBody>
      </p:sp>
    </p:spTree>
    <p:extLst>
      <p:ext uri="{BB962C8B-B14F-4D97-AF65-F5344CB8AC3E}">
        <p14:creationId xmlns:p14="http://schemas.microsoft.com/office/powerpoint/2010/main" val="2686180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台商實施跨境電商的“自營</a:t>
            </a:r>
            <a:r>
              <a:rPr lang="en-US" altLang="zh-CN" dirty="0" smtClean="0">
                <a:latin typeface="微软雅黑" pitchFamily="34" charset="-122"/>
                <a:ea typeface="微软雅黑" pitchFamily="34" charset="-122"/>
              </a:rPr>
              <a:t>”</a:t>
            </a:r>
            <a:r>
              <a:rPr lang="zh-CN" altLang="en-US" dirty="0">
                <a:latin typeface="微软雅黑" pitchFamily="34" charset="-122"/>
                <a:ea typeface="微软雅黑" pitchFamily="34" charset="-122"/>
              </a:rPr>
              <a:t>模式</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a:t>
            </a:r>
            <a:endParaRPr lang="zh-CN" altLang="en-US" dirty="0"/>
          </a:p>
        </p:txBody>
      </p:sp>
      <p:sp>
        <p:nvSpPr>
          <p:cNvPr id="3" name="竖排文字占位符 2"/>
          <p:cNvSpPr>
            <a:spLocks noGrp="1"/>
          </p:cNvSpPr>
          <p:nvPr>
            <p:ph type="body" orient="vert" idx="1"/>
          </p:nvPr>
        </p:nvSpPr>
        <p:spPr>
          <a:xfrm>
            <a:off x="1983277" y="2360883"/>
            <a:ext cx="8052821" cy="3337390"/>
          </a:xfrm>
        </p:spPr>
        <p:txBody>
          <a:bodyPr/>
          <a:lstStyle/>
          <a:p>
            <a:pPr marL="514350" indent="-514350">
              <a:buFont typeface="+mj-lt"/>
              <a:buAutoNum type="arabicPeriod" startAt="7"/>
            </a:pPr>
            <a:r>
              <a:rPr lang="zh-CN" altLang="en-US" sz="2400" dirty="0" smtClean="0">
                <a:solidFill>
                  <a:srgbClr val="DD462F"/>
                </a:solidFill>
              </a:rPr>
              <a:t>海關資料傳輸用戶端安裝</a:t>
            </a:r>
            <a:r>
              <a:rPr lang="zh-CN" altLang="en-US" sz="2400" dirty="0" smtClean="0"/>
              <a:t>（前往電子口岸中心辦理，需</a:t>
            </a:r>
            <a:r>
              <a:rPr lang="en-US" altLang="zh-CN" sz="2400" dirty="0" smtClean="0"/>
              <a:t>1</a:t>
            </a:r>
            <a:r>
              <a:rPr lang="zh-CN" altLang="en-US" sz="2400" dirty="0"/>
              <a:t>天）</a:t>
            </a:r>
          </a:p>
          <a:p>
            <a:pPr marL="514350" indent="-514350">
              <a:buFont typeface="+mj-lt"/>
              <a:buAutoNum type="arabicPeriod" startAt="7"/>
            </a:pPr>
            <a:r>
              <a:rPr lang="zh-CN" altLang="en-US" sz="2400" dirty="0" smtClean="0">
                <a:solidFill>
                  <a:srgbClr val="DD462F"/>
                </a:solidFill>
              </a:rPr>
              <a:t>產品海關、國檢備案</a:t>
            </a:r>
            <a:r>
              <a:rPr lang="zh-CN" altLang="en-US" sz="2400" dirty="0" smtClean="0"/>
              <a:t>（約需</a:t>
            </a:r>
            <a:r>
              <a:rPr lang="en-US" altLang="zh-CN" sz="2400" dirty="0" smtClean="0"/>
              <a:t>2-3</a:t>
            </a:r>
            <a:r>
              <a:rPr lang="zh-CN" altLang="en-US" sz="2400" dirty="0"/>
              <a:t>天）</a:t>
            </a:r>
          </a:p>
          <a:p>
            <a:pPr marL="514350" indent="-514350">
              <a:buFont typeface="+mj-lt"/>
              <a:buAutoNum type="arabicPeriod" startAt="7"/>
            </a:pPr>
            <a:r>
              <a:rPr lang="zh-CN" altLang="en-US" sz="2400" dirty="0" smtClean="0">
                <a:solidFill>
                  <a:srgbClr val="DD462F"/>
                </a:solidFill>
              </a:rPr>
              <a:t>申報入保稅區</a:t>
            </a:r>
            <a:r>
              <a:rPr lang="zh-CN" altLang="en-US" sz="2400" dirty="0" smtClean="0"/>
              <a:t>（入保稅區前一天）</a:t>
            </a:r>
          </a:p>
          <a:p>
            <a:pPr marL="514350" indent="-514350">
              <a:buFont typeface="+mj-lt"/>
              <a:buAutoNum type="arabicPeriod" startAt="7"/>
            </a:pPr>
            <a:r>
              <a:rPr lang="zh-CN" altLang="en-US" sz="2400" dirty="0" smtClean="0">
                <a:solidFill>
                  <a:srgbClr val="DD462F"/>
                </a:solidFill>
              </a:rPr>
              <a:t>入庫</a:t>
            </a:r>
            <a:r>
              <a:rPr lang="zh-CN" altLang="en-US" sz="2400" dirty="0" smtClean="0"/>
              <a:t>（</a:t>
            </a:r>
            <a:r>
              <a:rPr lang="en-US" altLang="zh-CN" sz="2400" dirty="0"/>
              <a:t>1-2</a:t>
            </a:r>
            <a:r>
              <a:rPr lang="zh-CN" altLang="en-US" sz="2400" dirty="0"/>
              <a:t>天）</a:t>
            </a:r>
          </a:p>
          <a:p>
            <a:pPr marL="514350" indent="-514350">
              <a:buFont typeface="+mj-lt"/>
              <a:buAutoNum type="arabicPeriod" startAt="7"/>
            </a:pPr>
            <a:r>
              <a:rPr lang="zh-CN" altLang="en-US" sz="2400" dirty="0" smtClean="0">
                <a:solidFill>
                  <a:srgbClr val="DD462F"/>
                </a:solidFill>
              </a:rPr>
              <a:t>訂單分揀發出</a:t>
            </a:r>
            <a:r>
              <a:rPr lang="zh-CN" altLang="en-US" sz="2400" dirty="0" smtClean="0"/>
              <a:t>（</a:t>
            </a:r>
            <a:r>
              <a:rPr lang="en-US" altLang="zh-CN" sz="2400" dirty="0"/>
              <a:t>1-2</a:t>
            </a:r>
            <a:r>
              <a:rPr lang="zh-CN" altLang="en-US" sz="2400" dirty="0"/>
              <a:t>天）</a:t>
            </a:r>
          </a:p>
          <a:p>
            <a:pPr marL="514350" indent="-514350">
              <a:buFont typeface="+mj-lt"/>
              <a:buAutoNum type="arabicPeriod" startAt="7"/>
            </a:pPr>
            <a:r>
              <a:rPr lang="zh-CN" altLang="en-US" sz="2400" dirty="0" smtClean="0">
                <a:solidFill>
                  <a:srgbClr val="DD462F"/>
                </a:solidFill>
              </a:rPr>
              <a:t>物流系統對接，發貨</a:t>
            </a:r>
            <a:r>
              <a:rPr lang="zh-CN" altLang="en-US" sz="2400" dirty="0" smtClean="0"/>
              <a:t>。</a:t>
            </a:r>
            <a:endParaRPr lang="zh-CN" altLang="en-US" sz="2400" dirty="0"/>
          </a:p>
          <a:p>
            <a:endParaRPr lang="zh-CN" altLang="en-US" dirty="0"/>
          </a:p>
        </p:txBody>
      </p:sp>
    </p:spTree>
    <p:extLst>
      <p:ext uri="{BB962C8B-B14F-4D97-AF65-F5344CB8AC3E}">
        <p14:creationId xmlns:p14="http://schemas.microsoft.com/office/powerpoint/2010/main" val="332865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跨境電商口岸（</a:t>
            </a:r>
            <a:r>
              <a:rPr lang="en-US" altLang="zh-CN" dirty="0" smtClean="0">
                <a:latin typeface="微软雅黑" pitchFamily="34" charset="-122"/>
                <a:ea typeface="微软雅黑" pitchFamily="34" charset="-122"/>
              </a:rPr>
              <a:t>5+2+2+1</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+4</a:t>
            </a:r>
            <a:endParaRPr lang="zh-CN" altLang="en-US" dirty="0"/>
          </a:p>
        </p:txBody>
      </p:sp>
      <p:sp>
        <p:nvSpPr>
          <p:cNvPr id="3" name="内容占位符 2"/>
          <p:cNvSpPr>
            <a:spLocks noGrp="1"/>
          </p:cNvSpPr>
          <p:nvPr>
            <p:ph type="body" orient="vert" idx="1"/>
          </p:nvPr>
        </p:nvSpPr>
        <p:spPr>
          <a:prstGeom prst="rect">
            <a:avLst/>
          </a:prstGeom>
        </p:spPr>
        <p:txBody>
          <a:bodyPr vert="horz" lIns="91441" tIns="45721" rIns="91441" bIns="45721" rtlCol="0">
            <a:normAutofit/>
          </a:bodyPr>
          <a:lstStyle/>
          <a:p>
            <a:pPr algn="just">
              <a:spcAft>
                <a:spcPts val="0"/>
              </a:spcAft>
            </a:pPr>
            <a:r>
              <a:rPr lang="en-US" altLang="zh-CN" sz="3600" kern="100" dirty="0" smtClean="0"/>
              <a:t>4</a:t>
            </a:r>
            <a:r>
              <a:rPr lang="zh-TW" altLang="zh-CN" sz="3600" kern="100" dirty="0" smtClean="0"/>
              <a:t>個自貿區：上海、廣東、天津、福建。</a:t>
            </a:r>
            <a:endParaRPr lang="zh-CN" altLang="zh-CN" sz="13800" kern="100" dirty="0"/>
          </a:p>
          <a:p>
            <a:pPr algn="just">
              <a:spcAft>
                <a:spcPts val="0"/>
              </a:spcAft>
            </a:pPr>
            <a:r>
              <a:rPr lang="en-US" altLang="zh-CN" sz="3600" kern="100" dirty="0" smtClean="0"/>
              <a:t>3</a:t>
            </a:r>
            <a:r>
              <a:rPr lang="zh-TW" altLang="zh-CN" sz="3600" kern="100" dirty="0" smtClean="0"/>
              <a:t>個海峽兩岸電商實驗區：福州、平潭、昆山。</a:t>
            </a:r>
            <a:endParaRPr lang="zh-CN" altLang="zh-CN" sz="13800" kern="100" dirty="0"/>
          </a:p>
          <a:p>
            <a:pPr algn="just">
              <a:spcAft>
                <a:spcPts val="0"/>
              </a:spcAft>
            </a:pPr>
            <a:r>
              <a:rPr lang="en-US" altLang="zh-CN" sz="3600" kern="100" dirty="0" smtClean="0"/>
              <a:t>10</a:t>
            </a:r>
            <a:r>
              <a:rPr lang="zh-TW" altLang="zh-CN" sz="3600" kern="100" dirty="0" smtClean="0"/>
              <a:t>個跨境電商試點城市：上海、杭州、寧波、鄭州、重慶、廣州、深圳前海、福州、平潭、天津。</a:t>
            </a:r>
            <a:endParaRPr lang="zh-CN" altLang="zh-CN" sz="13800" kern="100" dirty="0"/>
          </a:p>
          <a:p>
            <a:r>
              <a:rPr lang="en-US" altLang="zh-CN" sz="3600" kern="100" dirty="0" smtClean="0"/>
              <a:t>13</a:t>
            </a:r>
            <a:r>
              <a:rPr lang="zh-TW" altLang="zh-CN" sz="3600" kern="100" dirty="0" smtClean="0"/>
              <a:t>個跨境電子商務綜合試驗區：天津、上海、重慶、合肥、鄭州、廣州、成都、大連、寧波、青島、深圳、蘇州</a:t>
            </a:r>
            <a:endParaRPr lang="zh-CN" altLang="zh-CN" sz="13800" kern="100" dirty="0">
              <a:latin typeface="Times New Roman" panose="02020603050405020304" pitchFamily="18" charset="0"/>
              <a:ea typeface="PMingLiU"/>
            </a:endParaRPr>
          </a:p>
          <a:p>
            <a:endParaRPr lang="en-US" altLang="zh-CN" dirty="0" smtClean="0"/>
          </a:p>
          <a:p>
            <a:endParaRPr lang="zh-CN" altLang="en-US" dirty="0"/>
          </a:p>
        </p:txBody>
      </p:sp>
    </p:spTree>
    <p:extLst>
      <p:ext uri="{BB962C8B-B14F-4D97-AF65-F5344CB8AC3E}">
        <p14:creationId xmlns:p14="http://schemas.microsoft.com/office/powerpoint/2010/main" val="531456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itchFamily="34" charset="-122"/>
                <a:ea typeface="微软雅黑" pitchFamily="34" charset="-122"/>
              </a:rPr>
              <a:t>主要跨境</a:t>
            </a:r>
            <a:r>
              <a:rPr lang="zh-CN" altLang="en-US" dirty="0" smtClean="0">
                <a:latin typeface="微软雅黑" pitchFamily="34" charset="-122"/>
                <a:ea typeface="微软雅黑" pitchFamily="34" charset="-122"/>
              </a:rPr>
              <a:t>口岸對比</a:t>
            </a:r>
            <a:endParaRPr lang="zh-CN" altLang="en-US" dirty="0"/>
          </a:p>
        </p:txBody>
      </p:sp>
      <p:sp>
        <p:nvSpPr>
          <p:cNvPr id="3" name="竖排文字占位符 2"/>
          <p:cNvSpPr>
            <a:spLocks noGrp="1"/>
          </p:cNvSpPr>
          <p:nvPr>
            <p:ph type="body" orient="vert" idx="1"/>
          </p:nvPr>
        </p:nvSpPr>
        <p:spPr>
          <a:xfrm>
            <a:off x="1181100" y="2041525"/>
            <a:ext cx="10515600" cy="4351338"/>
          </a:xfrm>
        </p:spPr>
        <p:txBody>
          <a:bodyPr/>
          <a:lstStyle/>
          <a:p>
            <a:endParaRPr lang="zh-CN" altLang="en-US"/>
          </a:p>
        </p:txBody>
      </p:sp>
      <p:sp>
        <p:nvSpPr>
          <p:cNvPr id="4" name="灯片编号占位符 3"/>
          <p:cNvSpPr>
            <a:spLocks noGrp="1"/>
          </p:cNvSpPr>
          <p:nvPr>
            <p:ph type="sldNum" sz="quarter" idx="12"/>
          </p:nvPr>
        </p:nvSpPr>
        <p:spPr>
          <a:xfrm>
            <a:off x="8420100" y="6572252"/>
            <a:ext cx="2255520" cy="365125"/>
          </a:xfrm>
        </p:spPr>
        <p:txBody>
          <a:bodyPr/>
          <a:lstStyle/>
          <a:p>
            <a:fld id="{80448686-830D-4281-9B6B-79162D576DDC}" type="slidenum">
              <a:rPr lang="zh-CN" altLang="en-US" smtClean="0"/>
              <a:pPr/>
              <a:t>57</a:t>
            </a:fld>
            <a:endParaRPr lang="zh-CN" altLang="en-US" dirty="0"/>
          </a:p>
        </p:txBody>
      </p:sp>
      <p:pic>
        <p:nvPicPr>
          <p:cNvPr id="3074" name="Picture 2"/>
          <p:cNvPicPr>
            <a:picLocks noGrp="1" noChangeAspect="1" noChangeArrowheads="1"/>
          </p:cNvPicPr>
          <p:nvPr>
            <p:ph idx="4294967295"/>
          </p:nvPr>
        </p:nvPicPr>
        <p:blipFill>
          <a:blip r:embed="rId2" cstate="print"/>
          <a:stretch>
            <a:fillRect/>
          </a:stretch>
        </p:blipFill>
        <p:spPr bwMode="auto">
          <a:xfrm>
            <a:off x="342900" y="1423988"/>
            <a:ext cx="4021138" cy="222408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tretch>
            <a:fillRect/>
          </a:stretch>
        </p:blipFill>
        <p:spPr bwMode="auto">
          <a:xfrm>
            <a:off x="6795721" y="1711153"/>
            <a:ext cx="4472375" cy="1689865"/>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tretch>
            <a:fillRect/>
          </a:stretch>
        </p:blipFill>
        <p:spPr bwMode="auto">
          <a:xfrm>
            <a:off x="1115854" y="3861477"/>
            <a:ext cx="4686407" cy="2773588"/>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tretch>
            <a:fillRect/>
          </a:stretch>
        </p:blipFill>
        <p:spPr bwMode="auto">
          <a:xfrm>
            <a:off x="6978906" y="3717092"/>
            <a:ext cx="4567244" cy="2845280"/>
          </a:xfrm>
          <a:prstGeom prst="rect">
            <a:avLst/>
          </a:prstGeom>
          <a:noFill/>
          <a:ln w="9525">
            <a:noFill/>
            <a:miter lim="800000"/>
            <a:headEnd/>
            <a:tailEnd/>
          </a:ln>
        </p:spPr>
      </p:pic>
      <p:sp>
        <p:nvSpPr>
          <p:cNvPr id="8" name="TextBox 7"/>
          <p:cNvSpPr txBox="1"/>
          <p:nvPr/>
        </p:nvSpPr>
        <p:spPr>
          <a:xfrm>
            <a:off x="519509" y="2140873"/>
            <a:ext cx="554000" cy="707888"/>
          </a:xfrm>
          <a:prstGeom prst="rect">
            <a:avLst/>
          </a:prstGeom>
          <a:noFill/>
        </p:spPr>
        <p:txBody>
          <a:bodyPr vert="eaVert" wrap="none" lIns="91441" tIns="45721" rIns="91441" bIns="45721" rtlCol="0">
            <a:spAutoFit/>
          </a:bodyPr>
          <a:lstStyle/>
          <a:p>
            <a:r>
              <a:rPr lang="zh-CN" altLang="en-US" sz="2400" b="1" dirty="0"/>
              <a:t>杭州</a:t>
            </a:r>
          </a:p>
        </p:txBody>
      </p:sp>
      <p:sp>
        <p:nvSpPr>
          <p:cNvPr id="9" name="TextBox 8"/>
          <p:cNvSpPr txBox="1"/>
          <p:nvPr/>
        </p:nvSpPr>
        <p:spPr>
          <a:xfrm>
            <a:off x="6202221" y="2140873"/>
            <a:ext cx="554000" cy="707888"/>
          </a:xfrm>
          <a:prstGeom prst="rect">
            <a:avLst/>
          </a:prstGeom>
          <a:noFill/>
        </p:spPr>
        <p:txBody>
          <a:bodyPr vert="eaVert" wrap="none" lIns="91441" tIns="45721" rIns="91441" bIns="45721" rtlCol="0">
            <a:spAutoFit/>
          </a:bodyPr>
          <a:lstStyle/>
          <a:p>
            <a:r>
              <a:rPr lang="zh-CN" altLang="en-US" sz="2400" b="1" dirty="0"/>
              <a:t>上海</a:t>
            </a:r>
          </a:p>
        </p:txBody>
      </p:sp>
      <p:sp>
        <p:nvSpPr>
          <p:cNvPr id="10" name="TextBox 9"/>
          <p:cNvSpPr txBox="1"/>
          <p:nvPr/>
        </p:nvSpPr>
        <p:spPr>
          <a:xfrm>
            <a:off x="519509" y="4439010"/>
            <a:ext cx="554000" cy="707888"/>
          </a:xfrm>
          <a:prstGeom prst="rect">
            <a:avLst/>
          </a:prstGeom>
          <a:noFill/>
        </p:spPr>
        <p:txBody>
          <a:bodyPr vert="eaVert" wrap="none" lIns="91441" tIns="45721" rIns="91441" bIns="45721" rtlCol="0">
            <a:spAutoFit/>
          </a:bodyPr>
          <a:lstStyle/>
          <a:p>
            <a:r>
              <a:rPr lang="zh-CN" altLang="en-US" sz="2400" b="1" dirty="0" smtClean="0"/>
              <a:t>寧波</a:t>
            </a:r>
            <a:endParaRPr lang="zh-CN" altLang="en-US" sz="2400" b="1" dirty="0"/>
          </a:p>
        </p:txBody>
      </p:sp>
      <p:sp>
        <p:nvSpPr>
          <p:cNvPr id="11" name="TextBox 10"/>
          <p:cNvSpPr txBox="1"/>
          <p:nvPr/>
        </p:nvSpPr>
        <p:spPr>
          <a:xfrm>
            <a:off x="6203360" y="4432725"/>
            <a:ext cx="554000" cy="707888"/>
          </a:xfrm>
          <a:prstGeom prst="rect">
            <a:avLst/>
          </a:prstGeom>
          <a:noFill/>
        </p:spPr>
        <p:txBody>
          <a:bodyPr vert="eaVert" wrap="none" lIns="91441" tIns="45721" rIns="91441" bIns="45721" rtlCol="0">
            <a:spAutoFit/>
          </a:bodyPr>
          <a:lstStyle/>
          <a:p>
            <a:r>
              <a:rPr lang="zh-CN" altLang="en-US" sz="2400" b="1" dirty="0" smtClean="0"/>
              <a:t>廣州</a:t>
            </a:r>
            <a:endParaRPr lang="zh-CN" altLang="en-US" sz="2400" b="1" dirty="0"/>
          </a:p>
        </p:txBody>
      </p:sp>
      <p:sp>
        <p:nvSpPr>
          <p:cNvPr id="13" name="TextBox 12"/>
          <p:cNvSpPr txBox="1"/>
          <p:nvPr/>
        </p:nvSpPr>
        <p:spPr>
          <a:xfrm>
            <a:off x="672364" y="246101"/>
            <a:ext cx="184733" cy="420566"/>
          </a:xfrm>
          <a:prstGeom prst="rect">
            <a:avLst/>
          </a:prstGeom>
          <a:noFill/>
        </p:spPr>
        <p:txBody>
          <a:bodyPr wrap="none" lIns="91441" tIns="45721" rIns="91441" bIns="45721" rtlCol="0">
            <a:spAutoFit/>
          </a:bodyPr>
          <a:lstStyle/>
          <a:p>
            <a:endParaRPr lang="zh-CN" altLang="en-US" sz="2133"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8750866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1"/>
            <a:ext cx="12195486" cy="6358270"/>
          </a:xfrm>
          <a:prstGeom prst="rect">
            <a:avLst/>
          </a:prstGeom>
        </p:spPr>
      </p:pic>
    </p:spTree>
    <p:extLst>
      <p:ext uri="{BB962C8B-B14F-4D97-AF65-F5344CB8AC3E}">
        <p14:creationId xmlns:p14="http://schemas.microsoft.com/office/powerpoint/2010/main" val="38442749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2974791" y="1821923"/>
            <a:ext cx="6689776" cy="397054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441" tIns="45721" rIns="91441" bIns="45721" rtlCol="0" anchor="ctr"/>
          <a:lstStyle/>
          <a:p>
            <a:pPr algn="ctr"/>
            <a:endParaRPr lang="zh-CN" altLang="en-US" sz="3200" b="1" dirty="0">
              <a:latin typeface="Adobe 仿宋 Std R" panose="02020400000000000000" pitchFamily="18" charset="-122"/>
              <a:ea typeface="Adobe 仿宋 Std R" panose="02020400000000000000" pitchFamily="18" charset="-122"/>
            </a:endParaRPr>
          </a:p>
        </p:txBody>
      </p:sp>
      <p:sp>
        <p:nvSpPr>
          <p:cNvPr id="35" name="圆角矩形 34"/>
          <p:cNvSpPr/>
          <p:nvPr/>
        </p:nvSpPr>
        <p:spPr>
          <a:xfrm>
            <a:off x="3406390" y="3626717"/>
            <a:ext cx="3093121" cy="202137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441" tIns="45721" rIns="91441" bIns="45721" rtlCol="0" anchor="ctr"/>
          <a:lstStyle/>
          <a:p>
            <a:pPr algn="ctr"/>
            <a:endParaRPr lang="zh-CN" altLang="en-US" sz="3200" b="1">
              <a:latin typeface="Adobe 仿宋 Std R" panose="02020400000000000000" pitchFamily="18" charset="-122"/>
              <a:ea typeface="Adobe 仿宋 Std R" panose="02020400000000000000" pitchFamily="18" charset="-122"/>
            </a:endParaRPr>
          </a:p>
        </p:txBody>
      </p:sp>
      <p:grpSp>
        <p:nvGrpSpPr>
          <p:cNvPr id="2" name="组合 8"/>
          <p:cNvGrpSpPr/>
          <p:nvPr/>
        </p:nvGrpSpPr>
        <p:grpSpPr>
          <a:xfrm>
            <a:off x="3550255" y="2760417"/>
            <a:ext cx="2733456" cy="577535"/>
            <a:chOff x="0" y="0"/>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10" name="圆角矩形 9"/>
            <p:cNvSpPr/>
            <p:nvPr/>
          </p:nvSpPr>
          <p:spPr>
            <a:xfrm>
              <a:off x="0" y="0"/>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11" name="圆角矩形 4"/>
            <p:cNvSpPr/>
            <p:nvPr/>
          </p:nvSpPr>
          <p:spPr>
            <a:xfrm>
              <a:off x="22778" y="22778"/>
              <a:ext cx="3505518"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跨境電商口岸的選擇（</a:t>
              </a:r>
              <a:r>
                <a:rPr lang="en-US" altLang="zh-CN" b="1" dirty="0" smtClean="0">
                  <a:solidFill>
                    <a:schemeClr val="tx1"/>
                  </a:solidFill>
                  <a:latin typeface="Adobe 仿宋 Std R" panose="02020400000000000000" pitchFamily="18" charset="-122"/>
                  <a:ea typeface="Adobe 仿宋 Std R" panose="02020400000000000000" pitchFamily="18" charset="-122"/>
                </a:rPr>
                <a:t>5+2+2+1</a:t>
              </a:r>
              <a:r>
                <a:rPr lang="zh-CN" altLang="en-US" b="1" dirty="0">
                  <a:solidFill>
                    <a:schemeClr val="tx1"/>
                  </a:solidFill>
                  <a:latin typeface="Adobe 仿宋 Std R" panose="02020400000000000000" pitchFamily="18" charset="-122"/>
                  <a:ea typeface="Adobe 仿宋 Std R" panose="02020400000000000000" pitchFamily="18" charset="-122"/>
                </a:rPr>
                <a:t>）</a:t>
              </a:r>
            </a:p>
          </p:txBody>
        </p:sp>
      </p:grpSp>
      <p:grpSp>
        <p:nvGrpSpPr>
          <p:cNvPr id="3" name="组合 11"/>
          <p:cNvGrpSpPr/>
          <p:nvPr/>
        </p:nvGrpSpPr>
        <p:grpSpPr>
          <a:xfrm>
            <a:off x="6787245" y="2688226"/>
            <a:ext cx="2602604" cy="577535"/>
            <a:chOff x="331236" y="885698"/>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13" name="圆角矩形 12"/>
            <p:cNvSpPr/>
            <p:nvPr/>
          </p:nvSpPr>
          <p:spPr>
            <a:xfrm>
              <a:off x="331236" y="885698"/>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14" name="圆角矩形 4"/>
            <p:cNvSpPr/>
            <p:nvPr/>
          </p:nvSpPr>
          <p:spPr>
            <a:xfrm>
              <a:off x="354014" y="908476"/>
              <a:ext cx="3553403" cy="73213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跨境電商備案</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4" name="组合 14"/>
          <p:cNvGrpSpPr/>
          <p:nvPr/>
        </p:nvGrpSpPr>
        <p:grpSpPr>
          <a:xfrm>
            <a:off x="6787245" y="3482334"/>
            <a:ext cx="2602604" cy="577535"/>
            <a:chOff x="662473" y="1771396"/>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16" name="圆角矩形 15"/>
            <p:cNvSpPr/>
            <p:nvPr/>
          </p:nvSpPr>
          <p:spPr>
            <a:xfrm>
              <a:off x="662473" y="1771396"/>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17" name="圆角矩形 4"/>
            <p:cNvSpPr/>
            <p:nvPr/>
          </p:nvSpPr>
          <p:spPr>
            <a:xfrm>
              <a:off x="685251" y="1794174"/>
              <a:ext cx="3634358" cy="657701"/>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跨境電子商務平臺構建（</a:t>
              </a:r>
              <a:r>
                <a:rPr lang="en-US" altLang="zh-CN" b="1" dirty="0" smtClean="0">
                  <a:solidFill>
                    <a:schemeClr val="tx1"/>
                  </a:solidFill>
                  <a:latin typeface="Adobe 仿宋 Std R" panose="02020400000000000000" pitchFamily="18" charset="-122"/>
                  <a:ea typeface="Adobe 仿宋 Std R" panose="02020400000000000000" pitchFamily="18" charset="-122"/>
                </a:rPr>
                <a:t>B2C,B2B2C</a:t>
              </a:r>
              <a:r>
                <a:rPr lang="en-US" altLang="zh-CN" b="1" dirty="0">
                  <a:solidFill>
                    <a:schemeClr val="tx1"/>
                  </a:solidFill>
                  <a:latin typeface="Adobe 仿宋 Std R" panose="02020400000000000000" pitchFamily="18" charset="-122"/>
                  <a:ea typeface="Adobe 仿宋 Std R" panose="02020400000000000000" pitchFamily="18" charset="-122"/>
                </a:rPr>
                <a:t>)</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5" name="组合 17"/>
          <p:cNvGrpSpPr/>
          <p:nvPr/>
        </p:nvGrpSpPr>
        <p:grpSpPr>
          <a:xfrm>
            <a:off x="595502" y="3265759"/>
            <a:ext cx="1659959" cy="1082877"/>
            <a:chOff x="978967" y="2657095"/>
            <a:chExt cx="4450435" cy="777686"/>
          </a:xfrm>
          <a:solidFill>
            <a:schemeClr val="accent2">
              <a:lumMod val="60000"/>
              <a:lumOff val="40000"/>
            </a:schemeClr>
          </a:solidFill>
          <a:scene3d>
            <a:camera prst="orthographicFront">
              <a:rot lat="0" lon="0" rev="0"/>
            </a:camera>
            <a:lightRig rig="contrasting" dir="t">
              <a:rot lat="0" lon="0" rev="1200000"/>
            </a:lightRig>
          </a:scene3d>
        </p:grpSpPr>
        <p:sp>
          <p:nvSpPr>
            <p:cNvPr id="19" name="圆角矩形 18"/>
            <p:cNvSpPr/>
            <p:nvPr/>
          </p:nvSpPr>
          <p:spPr>
            <a:xfrm>
              <a:off x="993710" y="2657095"/>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20" name="圆角矩形 4"/>
            <p:cNvSpPr/>
            <p:nvPr/>
          </p:nvSpPr>
          <p:spPr>
            <a:xfrm>
              <a:off x="978967" y="2686161"/>
              <a:ext cx="4235487"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選品備貨</a:t>
              </a:r>
              <a:r>
                <a:rPr lang="en-US" altLang="zh-CN" b="1" dirty="0" smtClean="0">
                  <a:solidFill>
                    <a:schemeClr val="tx1"/>
                  </a:solidFill>
                  <a:latin typeface="Adobe 仿宋 Std R" panose="02020400000000000000" pitchFamily="18" charset="-122"/>
                  <a:ea typeface="Adobe 仿宋 Std R" panose="02020400000000000000" pitchFamily="18" charset="-122"/>
                </a:rPr>
                <a:t>(</a:t>
              </a:r>
              <a:r>
                <a:rPr lang="zh-CN" altLang="en-US" b="1" dirty="0" smtClean="0">
                  <a:solidFill>
                    <a:schemeClr val="tx1"/>
                  </a:solidFill>
                  <a:latin typeface="Adobe 仿宋 Std R" panose="02020400000000000000" pitchFamily="18" charset="-122"/>
                  <a:ea typeface="Adobe 仿宋 Std R" panose="02020400000000000000" pitchFamily="18" charset="-122"/>
                </a:rPr>
                <a:t>品牌故事，產品資訊）</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6" name="组合 20"/>
          <p:cNvGrpSpPr/>
          <p:nvPr/>
        </p:nvGrpSpPr>
        <p:grpSpPr>
          <a:xfrm>
            <a:off x="6787242" y="4348638"/>
            <a:ext cx="2661524" cy="433151"/>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22" name="圆角矩形 21"/>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23" name="圆角矩形 4"/>
            <p:cNvSpPr/>
            <p:nvPr/>
          </p:nvSpPr>
          <p:spPr>
            <a:xfrm>
              <a:off x="1016488" y="2679873"/>
              <a:ext cx="3553403" cy="73213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a:solidFill>
                    <a:schemeClr val="tx1"/>
                  </a:solidFill>
                  <a:latin typeface="Adobe 仿宋 Std R" panose="02020400000000000000" pitchFamily="18" charset="-122"/>
                  <a:ea typeface="Adobe 仿宋 Std R" panose="02020400000000000000" pitchFamily="18" charset="-122"/>
                </a:rPr>
                <a:t>品牌打造</a:t>
              </a:r>
            </a:p>
          </p:txBody>
        </p:sp>
      </p:grpSp>
      <p:grpSp>
        <p:nvGrpSpPr>
          <p:cNvPr id="7" name="组合 24"/>
          <p:cNvGrpSpPr/>
          <p:nvPr/>
        </p:nvGrpSpPr>
        <p:grpSpPr>
          <a:xfrm>
            <a:off x="3550255" y="4926171"/>
            <a:ext cx="2733456" cy="433151"/>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26" name="圆角矩形 25"/>
            <p:cNvSpPr/>
            <p:nvPr/>
          </p:nvSpPr>
          <p:spPr>
            <a:xfrm>
              <a:off x="993710" y="2657095"/>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27" name="圆角矩形 4"/>
            <p:cNvSpPr/>
            <p:nvPr/>
          </p:nvSpPr>
          <p:spPr>
            <a:xfrm>
              <a:off x="1016488" y="2679873"/>
              <a:ext cx="3553403"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物流運輸</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8" name="组合 27"/>
          <p:cNvGrpSpPr/>
          <p:nvPr/>
        </p:nvGrpSpPr>
        <p:grpSpPr>
          <a:xfrm>
            <a:off x="3550255" y="4204254"/>
            <a:ext cx="2733456" cy="433151"/>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29" name="圆角矩形 28"/>
            <p:cNvSpPr/>
            <p:nvPr/>
          </p:nvSpPr>
          <p:spPr>
            <a:xfrm>
              <a:off x="993710" y="2657095"/>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30" name="圆角矩形 4"/>
            <p:cNvSpPr/>
            <p:nvPr/>
          </p:nvSpPr>
          <p:spPr>
            <a:xfrm>
              <a:off x="1016488" y="2679873"/>
              <a:ext cx="3553403"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保稅倉（自建、租賃）</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9" name="组合 30"/>
          <p:cNvGrpSpPr/>
          <p:nvPr/>
        </p:nvGrpSpPr>
        <p:grpSpPr>
          <a:xfrm>
            <a:off x="6643376" y="4938497"/>
            <a:ext cx="2877322" cy="493017"/>
            <a:chOff x="993710" y="2657095"/>
            <a:chExt cx="4549428" cy="777686"/>
          </a:xfrm>
          <a:solidFill>
            <a:schemeClr val="accent2">
              <a:lumMod val="60000"/>
              <a:lumOff val="40000"/>
            </a:schemeClr>
          </a:solidFill>
          <a:scene3d>
            <a:camera prst="orthographicFront">
              <a:rot lat="0" lon="0" rev="0"/>
            </a:camera>
            <a:lightRig rig="contrasting" dir="t">
              <a:rot lat="0" lon="0" rev="1200000"/>
            </a:lightRig>
          </a:scene3d>
        </p:grpSpPr>
        <p:sp>
          <p:nvSpPr>
            <p:cNvPr id="32" name="圆角矩形 31"/>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33" name="圆角矩形 4"/>
            <p:cNvSpPr/>
            <p:nvPr/>
          </p:nvSpPr>
          <p:spPr>
            <a:xfrm>
              <a:off x="1016488" y="2679873"/>
              <a:ext cx="4526650" cy="641033"/>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註冊海外公司（資金結算）</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sp>
        <p:nvSpPr>
          <p:cNvPr id="36" name="TextBox 35"/>
          <p:cNvSpPr txBox="1"/>
          <p:nvPr/>
        </p:nvSpPr>
        <p:spPr>
          <a:xfrm>
            <a:off x="4430605" y="1975980"/>
            <a:ext cx="3467618" cy="584777"/>
          </a:xfrm>
          <a:prstGeom prst="rect">
            <a:avLst/>
          </a:prstGeom>
          <a:noFill/>
        </p:spPr>
        <p:txBody>
          <a:bodyPr wrap="none" lIns="91441" tIns="45721" rIns="91441" bIns="45721" rtlCol="0">
            <a:spAutoFit/>
          </a:bodyPr>
          <a:lstStyle/>
          <a:p>
            <a:r>
              <a:rPr lang="zh-CN" altLang="en-US" sz="3200" dirty="0" smtClean="0"/>
              <a:t>跨境電商服務公司</a:t>
            </a:r>
            <a:endParaRPr lang="zh-CN" altLang="en-US" sz="3200" dirty="0"/>
          </a:p>
        </p:txBody>
      </p:sp>
      <p:sp>
        <p:nvSpPr>
          <p:cNvPr id="37" name="燕尾形 36"/>
          <p:cNvSpPr/>
          <p:nvPr/>
        </p:nvSpPr>
        <p:spPr>
          <a:xfrm>
            <a:off x="2399326" y="3410143"/>
            <a:ext cx="503532" cy="79410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91441" tIns="45721" rIns="91441" bIns="45721" rtlCol="0" anchor="ctr"/>
          <a:lstStyle/>
          <a:p>
            <a:pPr algn="ctr"/>
            <a:endParaRPr lang="zh-CN" altLang="en-US" sz="3200" b="1">
              <a:solidFill>
                <a:schemeClr val="tx1"/>
              </a:solidFill>
              <a:latin typeface="Adobe 仿宋 Std R" panose="02020400000000000000" pitchFamily="18" charset="-122"/>
              <a:ea typeface="Adobe 仿宋 Std R" panose="02020400000000000000" pitchFamily="18" charset="-122"/>
            </a:endParaRPr>
          </a:p>
        </p:txBody>
      </p:sp>
      <p:grpSp>
        <p:nvGrpSpPr>
          <p:cNvPr id="12" name="组合 37"/>
          <p:cNvGrpSpPr/>
          <p:nvPr/>
        </p:nvGrpSpPr>
        <p:grpSpPr>
          <a:xfrm>
            <a:off x="10383897" y="3121377"/>
            <a:ext cx="1294795" cy="1588220"/>
            <a:chOff x="993710" y="2657095"/>
            <a:chExt cx="4435692" cy="777686"/>
          </a:xfrm>
          <a:scene3d>
            <a:camera prst="orthographicFront">
              <a:rot lat="0" lon="0" rev="0"/>
            </a:camera>
            <a:lightRig rig="contrasting" dir="t">
              <a:rot lat="0" lon="0" rev="1200000"/>
            </a:lightRig>
          </a:scene3d>
        </p:grpSpPr>
        <p:sp>
          <p:nvSpPr>
            <p:cNvPr id="39" name="圆角矩形 38"/>
            <p:cNvSpPr/>
            <p:nvPr/>
          </p:nvSpPr>
          <p:spPr>
            <a:xfrm>
              <a:off x="993710" y="2657095"/>
              <a:ext cx="4435692" cy="777686"/>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0" name="圆角矩形 4"/>
            <p:cNvSpPr/>
            <p:nvPr/>
          </p:nvSpPr>
          <p:spPr>
            <a:xfrm>
              <a:off x="1016487" y="2679873"/>
              <a:ext cx="4235487" cy="73213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latin typeface="Adobe 仿宋 Std R" panose="02020400000000000000" pitchFamily="18" charset="-122"/>
                  <a:ea typeface="Adobe 仿宋 Std R" panose="02020400000000000000" pitchFamily="18" charset="-122"/>
                </a:rPr>
                <a:t>大陸消費者</a:t>
              </a:r>
              <a:endParaRPr lang="zh-CN" altLang="en-US" b="1" dirty="0">
                <a:latin typeface="Adobe 仿宋 Std R" panose="02020400000000000000" pitchFamily="18" charset="-122"/>
                <a:ea typeface="Adobe 仿宋 Std R" panose="02020400000000000000" pitchFamily="18" charset="-122"/>
              </a:endParaRPr>
            </a:p>
          </p:txBody>
        </p:sp>
      </p:grpSp>
      <p:grpSp>
        <p:nvGrpSpPr>
          <p:cNvPr id="15" name="组合 41"/>
          <p:cNvGrpSpPr/>
          <p:nvPr/>
        </p:nvGrpSpPr>
        <p:grpSpPr>
          <a:xfrm>
            <a:off x="601001" y="4637401"/>
            <a:ext cx="1654460" cy="1334978"/>
            <a:chOff x="993710" y="2657095"/>
            <a:chExt cx="4435692" cy="958737"/>
          </a:xfrm>
          <a:solidFill>
            <a:schemeClr val="accent2">
              <a:lumMod val="60000"/>
              <a:lumOff val="40000"/>
            </a:schemeClr>
          </a:solidFill>
          <a:scene3d>
            <a:camera prst="orthographicFront">
              <a:rot lat="0" lon="0" rev="0"/>
            </a:camera>
            <a:lightRig rig="contrasting" dir="t">
              <a:rot lat="0" lon="0" rev="1200000"/>
            </a:lightRig>
          </a:scene3d>
        </p:grpSpPr>
        <p:sp>
          <p:nvSpPr>
            <p:cNvPr id="43" name="圆角矩形 42"/>
            <p:cNvSpPr/>
            <p:nvPr/>
          </p:nvSpPr>
          <p:spPr>
            <a:xfrm>
              <a:off x="993710" y="2657095"/>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44" name="圆角矩形 4"/>
            <p:cNvSpPr/>
            <p:nvPr/>
          </p:nvSpPr>
          <p:spPr>
            <a:xfrm>
              <a:off x="1068034" y="2883702"/>
              <a:ext cx="4235487"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企業資質（品牌授權書、營業執照、法人資訊、企業帳戶）</a:t>
              </a:r>
            </a:p>
            <a:p>
              <a:pPr algn="ctr" defTabSz="844543">
                <a:lnSpc>
                  <a:spcPct val="90000"/>
                </a:lnSpc>
                <a:spcBef>
                  <a:spcPct val="0"/>
                </a:spcBef>
                <a:spcAft>
                  <a:spcPct val="35000"/>
                </a:spcAft>
              </a:pP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sp>
        <p:nvSpPr>
          <p:cNvPr id="45" name="TextBox 44"/>
          <p:cNvSpPr txBox="1"/>
          <p:nvPr/>
        </p:nvSpPr>
        <p:spPr>
          <a:xfrm>
            <a:off x="3823881" y="3659759"/>
            <a:ext cx="1980031" cy="400112"/>
          </a:xfrm>
          <a:prstGeom prst="rect">
            <a:avLst/>
          </a:prstGeom>
          <a:noFill/>
        </p:spPr>
        <p:txBody>
          <a:bodyPr wrap="none" lIns="91441" tIns="45721" rIns="91441" bIns="45721" rtlCol="0">
            <a:spAutoFit/>
          </a:bodyPr>
          <a:lstStyle/>
          <a:p>
            <a:r>
              <a:rPr lang="zh-CN" altLang="en-US" sz="2000" dirty="0" smtClean="0"/>
              <a:t>供應鏈服務企業</a:t>
            </a:r>
            <a:endParaRPr lang="zh-CN" altLang="en-US" sz="2000" dirty="0"/>
          </a:p>
        </p:txBody>
      </p:sp>
      <p:sp>
        <p:nvSpPr>
          <p:cNvPr id="46" name="燕尾形 45"/>
          <p:cNvSpPr/>
          <p:nvPr/>
        </p:nvSpPr>
        <p:spPr>
          <a:xfrm>
            <a:off x="9808433" y="3482335"/>
            <a:ext cx="503532" cy="79410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91441" tIns="45721" rIns="91441" bIns="45721" rtlCol="0" anchor="ctr"/>
          <a:lstStyle/>
          <a:p>
            <a:pPr algn="ctr"/>
            <a:endParaRPr lang="zh-CN" altLang="en-US" sz="3200" b="1">
              <a:solidFill>
                <a:schemeClr val="tx1"/>
              </a:solidFill>
              <a:latin typeface="Adobe 仿宋 Std R" panose="02020400000000000000" pitchFamily="18" charset="-122"/>
              <a:ea typeface="Adobe 仿宋 Std R" panose="02020400000000000000" pitchFamily="18" charset="-122"/>
            </a:endParaRPr>
          </a:p>
        </p:txBody>
      </p:sp>
      <p:grpSp>
        <p:nvGrpSpPr>
          <p:cNvPr id="18" name="组合 49"/>
          <p:cNvGrpSpPr/>
          <p:nvPr/>
        </p:nvGrpSpPr>
        <p:grpSpPr>
          <a:xfrm>
            <a:off x="601001" y="1966306"/>
            <a:ext cx="1654460" cy="1082877"/>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51" name="圆角矩形 50"/>
            <p:cNvSpPr/>
            <p:nvPr/>
          </p:nvSpPr>
          <p:spPr>
            <a:xfrm>
              <a:off x="993710" y="2657095"/>
              <a:ext cx="4435692" cy="777686"/>
            </a:xfrm>
            <a:prstGeom prst="roundRect">
              <a:avLst>
                <a:gd name="adj" fmla="val 10000"/>
              </a:avLst>
            </a:prstGeom>
            <a:grpFill/>
          </p:spPr>
          <p:style>
            <a:lnRef idx="2">
              <a:schemeClr val="accent2"/>
            </a:lnRef>
            <a:fillRef idx="1">
              <a:schemeClr val="lt1"/>
            </a:fillRef>
            <a:effectRef idx="0">
              <a:schemeClr val="accent2"/>
            </a:effectRef>
            <a:fontRef idx="minor">
              <a:schemeClr val="dk1"/>
            </a:fontRef>
          </p:style>
        </p:sp>
        <p:sp>
          <p:nvSpPr>
            <p:cNvPr id="52" name="圆角矩形 4"/>
            <p:cNvSpPr/>
            <p:nvPr/>
          </p:nvSpPr>
          <p:spPr>
            <a:xfrm>
              <a:off x="1016487" y="2679873"/>
              <a:ext cx="4235487" cy="732130"/>
            </a:xfrm>
            <a:prstGeom prst="rect">
              <a:avLst/>
            </a:prstGeom>
            <a:grpFill/>
          </p:spPr>
          <p:style>
            <a:lnRef idx="2">
              <a:schemeClr val="accent2"/>
            </a:lnRef>
            <a:fillRef idx="1">
              <a:schemeClr val="lt1"/>
            </a:fillRef>
            <a:effectRef idx="0">
              <a:schemeClr val="accent2"/>
            </a:effectRef>
            <a:fontRef idx="minor">
              <a:schemeClr val="dk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考察大陸市場</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sp>
        <p:nvSpPr>
          <p:cNvPr id="21" name="标题 20"/>
          <p:cNvSpPr>
            <a:spLocks noGrp="1"/>
          </p:cNvSpPr>
          <p:nvPr>
            <p:ph type="title"/>
          </p:nvPr>
        </p:nvSpPr>
        <p:spPr/>
        <p:txBody>
          <a:bodyPr/>
          <a:lstStyle/>
          <a:p>
            <a:r>
              <a:rPr lang="zh-CN" altLang="en-US" dirty="0" smtClean="0">
                <a:latin typeface="微软雅黑" pitchFamily="34" charset="-122"/>
                <a:ea typeface="微软雅黑" pitchFamily="34" charset="-122"/>
              </a:rPr>
              <a:t>台商實施跨境電商的“協力廠商公司合作</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模式</a:t>
            </a:r>
            <a:endParaRPr lang="zh-CN" altLang="en-US" dirty="0"/>
          </a:p>
        </p:txBody>
      </p:sp>
      <p:grpSp>
        <p:nvGrpSpPr>
          <p:cNvPr id="42" name="组合 8"/>
          <p:cNvGrpSpPr/>
          <p:nvPr/>
        </p:nvGrpSpPr>
        <p:grpSpPr>
          <a:xfrm>
            <a:off x="3549476" y="2747215"/>
            <a:ext cx="2733456" cy="577535"/>
            <a:chOff x="0" y="0"/>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47" name="圆角矩形 46"/>
            <p:cNvSpPr/>
            <p:nvPr/>
          </p:nvSpPr>
          <p:spPr>
            <a:xfrm>
              <a:off x="0" y="0"/>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48" name="圆角矩形 4"/>
            <p:cNvSpPr/>
            <p:nvPr/>
          </p:nvSpPr>
          <p:spPr>
            <a:xfrm>
              <a:off x="22777" y="22778"/>
              <a:ext cx="4085685" cy="712195"/>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跨境電商口岸的選擇（</a:t>
              </a:r>
              <a:r>
                <a:rPr lang="en-US" altLang="zh-CN" b="1" dirty="0" smtClean="0">
                  <a:solidFill>
                    <a:schemeClr val="tx1"/>
                  </a:solidFill>
                  <a:latin typeface="Adobe 仿宋 Std R" panose="02020400000000000000" pitchFamily="18" charset="-122"/>
                  <a:ea typeface="Adobe 仿宋 Std R" panose="02020400000000000000" pitchFamily="18" charset="-122"/>
                </a:rPr>
                <a:t>5+2+2+1</a:t>
              </a:r>
              <a:r>
                <a:rPr lang="zh-CN" altLang="en-US" b="1" dirty="0">
                  <a:solidFill>
                    <a:schemeClr val="tx1"/>
                  </a:solidFill>
                  <a:latin typeface="Adobe 仿宋 Std R" panose="02020400000000000000" pitchFamily="18" charset="-122"/>
                  <a:ea typeface="Adobe 仿宋 Std R" panose="02020400000000000000" pitchFamily="18" charset="-122"/>
                </a:rPr>
                <a:t>）</a:t>
              </a:r>
            </a:p>
          </p:txBody>
        </p:sp>
      </p:grpSp>
      <p:grpSp>
        <p:nvGrpSpPr>
          <p:cNvPr id="49" name="组合 17"/>
          <p:cNvGrpSpPr/>
          <p:nvPr/>
        </p:nvGrpSpPr>
        <p:grpSpPr>
          <a:xfrm>
            <a:off x="594723" y="3252557"/>
            <a:ext cx="1659959" cy="1082877"/>
            <a:chOff x="978967" y="2657095"/>
            <a:chExt cx="4450435" cy="777686"/>
          </a:xfrm>
          <a:solidFill>
            <a:schemeClr val="accent2">
              <a:lumMod val="60000"/>
              <a:lumOff val="40000"/>
            </a:schemeClr>
          </a:solidFill>
          <a:scene3d>
            <a:camera prst="orthographicFront">
              <a:rot lat="0" lon="0" rev="0"/>
            </a:camera>
            <a:lightRig rig="contrasting" dir="t">
              <a:rot lat="0" lon="0" rev="1200000"/>
            </a:lightRig>
          </a:scene3d>
        </p:grpSpPr>
        <p:sp>
          <p:nvSpPr>
            <p:cNvPr id="50" name="圆角矩形 49"/>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53" name="圆角矩形 4"/>
            <p:cNvSpPr/>
            <p:nvPr/>
          </p:nvSpPr>
          <p:spPr>
            <a:xfrm>
              <a:off x="978967" y="2686161"/>
              <a:ext cx="4235487" cy="73213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選品備貨</a:t>
              </a:r>
              <a:r>
                <a:rPr lang="en-US" altLang="zh-CN" b="1" dirty="0" smtClean="0">
                  <a:solidFill>
                    <a:schemeClr val="tx1"/>
                  </a:solidFill>
                  <a:latin typeface="Adobe 仿宋 Std R" panose="02020400000000000000" pitchFamily="18" charset="-122"/>
                  <a:ea typeface="Adobe 仿宋 Std R" panose="02020400000000000000" pitchFamily="18" charset="-122"/>
                </a:rPr>
                <a:t>(</a:t>
              </a:r>
              <a:r>
                <a:rPr lang="zh-CN" altLang="en-US" b="1" dirty="0" smtClean="0">
                  <a:solidFill>
                    <a:schemeClr val="tx1"/>
                  </a:solidFill>
                  <a:latin typeface="Adobe 仿宋 Std R" panose="02020400000000000000" pitchFamily="18" charset="-122"/>
                  <a:ea typeface="Adobe 仿宋 Std R" panose="02020400000000000000" pitchFamily="18" charset="-122"/>
                </a:rPr>
                <a:t>品牌故事，產品資訊）</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54" name="组合 24"/>
          <p:cNvGrpSpPr/>
          <p:nvPr/>
        </p:nvGrpSpPr>
        <p:grpSpPr>
          <a:xfrm>
            <a:off x="3549476" y="4912969"/>
            <a:ext cx="2733456" cy="433151"/>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55" name="圆角矩形 54"/>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56" name="圆角矩形 4"/>
            <p:cNvSpPr/>
            <p:nvPr/>
          </p:nvSpPr>
          <p:spPr>
            <a:xfrm>
              <a:off x="1016488" y="2679873"/>
              <a:ext cx="3553403" cy="73213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algn="ct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物流運輸</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57" name="组合 27"/>
          <p:cNvGrpSpPr/>
          <p:nvPr/>
        </p:nvGrpSpPr>
        <p:grpSpPr>
          <a:xfrm>
            <a:off x="3549476" y="4191052"/>
            <a:ext cx="2733456" cy="433151"/>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58" name="圆角矩形 57"/>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59" name="圆角矩形 4"/>
            <p:cNvSpPr/>
            <p:nvPr/>
          </p:nvSpPr>
          <p:spPr>
            <a:xfrm>
              <a:off x="1016488" y="2679875"/>
              <a:ext cx="4063992" cy="731204"/>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保稅倉（自建、租賃）</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60" name="组合 41"/>
          <p:cNvGrpSpPr/>
          <p:nvPr/>
        </p:nvGrpSpPr>
        <p:grpSpPr>
          <a:xfrm>
            <a:off x="600221" y="4624199"/>
            <a:ext cx="1858841" cy="1429063"/>
            <a:chOff x="993710" y="2657095"/>
            <a:chExt cx="4435692" cy="777686"/>
          </a:xfrm>
          <a:solidFill>
            <a:schemeClr val="accent2">
              <a:lumMod val="60000"/>
              <a:lumOff val="40000"/>
            </a:schemeClr>
          </a:solidFill>
          <a:scene3d>
            <a:camera prst="orthographicFront">
              <a:rot lat="0" lon="0" rev="0"/>
            </a:camera>
            <a:lightRig rig="contrasting" dir="t">
              <a:rot lat="0" lon="0" rev="1200000"/>
            </a:lightRig>
          </a:scene3d>
        </p:grpSpPr>
        <p:sp>
          <p:nvSpPr>
            <p:cNvPr id="61" name="圆角矩形 60"/>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62" name="圆角矩形 4"/>
            <p:cNvSpPr/>
            <p:nvPr/>
          </p:nvSpPr>
          <p:spPr>
            <a:xfrm>
              <a:off x="1068035" y="2883702"/>
              <a:ext cx="4235487" cy="551079"/>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企業資質（品牌授權書、營業執照、法人資訊、企業帳戶）</a:t>
              </a:r>
            </a:p>
            <a:p>
              <a:pPr algn="ctr" defTabSz="844543">
                <a:lnSpc>
                  <a:spcPct val="90000"/>
                </a:lnSpc>
                <a:spcBef>
                  <a:spcPct val="0"/>
                </a:spcBef>
                <a:spcAft>
                  <a:spcPct val="35000"/>
                </a:spcAft>
              </a:pP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grpSp>
        <p:nvGrpSpPr>
          <p:cNvPr id="63" name="组合 49"/>
          <p:cNvGrpSpPr/>
          <p:nvPr/>
        </p:nvGrpSpPr>
        <p:grpSpPr>
          <a:xfrm>
            <a:off x="600222" y="1953104"/>
            <a:ext cx="1667716" cy="1082877"/>
            <a:chOff x="993710" y="2657095"/>
            <a:chExt cx="4471232" cy="777686"/>
          </a:xfrm>
          <a:solidFill>
            <a:schemeClr val="accent2">
              <a:lumMod val="60000"/>
              <a:lumOff val="40000"/>
            </a:schemeClr>
          </a:solidFill>
          <a:scene3d>
            <a:camera prst="orthographicFront">
              <a:rot lat="0" lon="0" rev="0"/>
            </a:camera>
            <a:lightRig rig="contrasting" dir="t">
              <a:rot lat="0" lon="0" rev="1200000"/>
            </a:lightRig>
          </a:scene3d>
        </p:grpSpPr>
        <p:sp>
          <p:nvSpPr>
            <p:cNvPr id="64" name="圆角矩形 63"/>
            <p:cNvSpPr/>
            <p:nvPr/>
          </p:nvSpPr>
          <p:spPr>
            <a:xfrm>
              <a:off x="993710" y="2657095"/>
              <a:ext cx="4435692" cy="777686"/>
            </a:xfrm>
            <a:prstGeom prst="roundRect">
              <a:avLst>
                <a:gd name="adj" fmla="val 10000"/>
              </a:avLst>
            </a:prstGeom>
          </p:spPr>
          <p:style>
            <a:lnRef idx="1">
              <a:schemeClr val="accent2"/>
            </a:lnRef>
            <a:fillRef idx="3">
              <a:schemeClr val="accent2"/>
            </a:fillRef>
            <a:effectRef idx="2">
              <a:schemeClr val="accent2"/>
            </a:effectRef>
            <a:fontRef idx="minor">
              <a:schemeClr val="lt1"/>
            </a:fontRef>
          </p:style>
        </p:sp>
        <p:sp>
          <p:nvSpPr>
            <p:cNvPr id="65" name="圆角矩形 4"/>
            <p:cNvSpPr/>
            <p:nvPr/>
          </p:nvSpPr>
          <p:spPr>
            <a:xfrm>
              <a:off x="1016486" y="2679873"/>
              <a:ext cx="4448456" cy="732130"/>
            </a:xfrm>
            <a:prstGeom prst="rect">
              <a:avLst/>
            </a:prstGeom>
          </p:spPr>
          <p:style>
            <a:lnRef idx="1">
              <a:schemeClr val="accent2"/>
            </a:lnRef>
            <a:fillRef idx="3">
              <a:schemeClr val="accent2"/>
            </a:fillRef>
            <a:effectRef idx="2">
              <a:schemeClr val="accent2"/>
            </a:effectRef>
            <a:fontRef idx="minor">
              <a:schemeClr val="lt1"/>
            </a:fontRef>
          </p:style>
          <p:txBody>
            <a:bodyPr spcFirstLastPara="0" vert="horz" wrap="square" lIns="96520" tIns="96520" rIns="96520" bIns="96520" numCol="1" spcCol="1270" anchor="ctr" anchorCtr="0">
              <a:noAutofit/>
            </a:bodyPr>
            <a:lstStyle/>
            <a:p>
              <a:pPr defTabSz="844543">
                <a:lnSpc>
                  <a:spcPct val="90000"/>
                </a:lnSpc>
                <a:spcBef>
                  <a:spcPct val="0"/>
                </a:spcBef>
                <a:spcAft>
                  <a:spcPct val="35000"/>
                </a:spcAft>
              </a:pPr>
              <a:r>
                <a:rPr lang="zh-CN" altLang="en-US" b="1" dirty="0" smtClean="0">
                  <a:solidFill>
                    <a:schemeClr val="tx1"/>
                  </a:solidFill>
                  <a:latin typeface="Adobe 仿宋 Std R" panose="02020400000000000000" pitchFamily="18" charset="-122"/>
                  <a:ea typeface="Adobe 仿宋 Std R" panose="02020400000000000000" pitchFamily="18" charset="-122"/>
                </a:rPr>
                <a:t>考察大陸市場</a:t>
              </a:r>
              <a:endParaRPr lang="zh-CN" altLang="en-US" b="1" dirty="0">
                <a:solidFill>
                  <a:schemeClr val="tx1"/>
                </a:solidFill>
                <a:latin typeface="Adobe 仿宋 Std R" panose="02020400000000000000" pitchFamily="18" charset="-122"/>
                <a:ea typeface="Adobe 仿宋 Std R" panose="02020400000000000000" pitchFamily="18" charset="-122"/>
              </a:endParaRPr>
            </a:p>
          </p:txBody>
        </p:sp>
      </p:grpSp>
    </p:spTree>
    <p:extLst>
      <p:ext uri="{BB962C8B-B14F-4D97-AF65-F5344CB8AC3E}">
        <p14:creationId xmlns:p14="http://schemas.microsoft.com/office/powerpoint/2010/main" val="2995499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跨境電商進口業務模式</a:t>
            </a:r>
            <a:endParaRPr lang="zh-CN" altLang="en-US" dirty="0"/>
          </a:p>
        </p:txBody>
      </p:sp>
      <p:pic>
        <p:nvPicPr>
          <p:cNvPr id="6" name="图片 5"/>
          <p:cNvPicPr>
            <a:picLocks noChangeAspect="1"/>
          </p:cNvPicPr>
          <p:nvPr/>
        </p:nvPicPr>
        <p:blipFill>
          <a:blip r:embed="rId2"/>
          <a:stretch>
            <a:fillRect/>
          </a:stretch>
        </p:blipFill>
        <p:spPr>
          <a:xfrm>
            <a:off x="239980" y="1384968"/>
            <a:ext cx="11712039" cy="5541827"/>
          </a:xfrm>
          <a:prstGeom prst="rect">
            <a:avLst/>
          </a:prstGeom>
        </p:spPr>
      </p:pic>
    </p:spTree>
    <p:extLst>
      <p:ext uri="{BB962C8B-B14F-4D97-AF65-F5344CB8AC3E}">
        <p14:creationId xmlns:p14="http://schemas.microsoft.com/office/powerpoint/2010/main" val="2167922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680084" y="2046616"/>
            <a:ext cx="8597200" cy="239019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798"/>
          </a:p>
        </p:txBody>
      </p:sp>
      <p:sp>
        <p:nvSpPr>
          <p:cNvPr id="3" name="标题 2"/>
          <p:cNvSpPr>
            <a:spLocks noGrp="1"/>
          </p:cNvSpPr>
          <p:nvPr>
            <p:ph type="title"/>
          </p:nvPr>
        </p:nvSpPr>
        <p:spPr/>
        <p:txBody>
          <a:bodyPr/>
          <a:lstStyle/>
          <a:p>
            <a:r>
              <a:rPr lang="zh-CN" altLang="en-US" dirty="0" smtClean="0"/>
              <a:t>跨境物流一覽圖</a:t>
            </a:r>
            <a:endParaRPr lang="zh-CN" altLang="en-US" dirty="0"/>
          </a:p>
        </p:txBody>
      </p:sp>
      <p:sp>
        <p:nvSpPr>
          <p:cNvPr id="5" name="竖排文字占位符 4"/>
          <p:cNvSpPr>
            <a:spLocks noGrp="1"/>
          </p:cNvSpPr>
          <p:nvPr>
            <p:ph type="body" orient="vert"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80448686-830D-4281-9B6B-79162D576DDC}" type="slidenum">
              <a:rPr lang="zh-CN" altLang="en-US" smtClean="0"/>
              <a:t>60</a:t>
            </a:fld>
            <a:endParaRPr lang="zh-CN" altLang="en-US" dirty="0"/>
          </a:p>
        </p:txBody>
      </p:sp>
      <p:sp>
        <p:nvSpPr>
          <p:cNvPr id="6" name="右箭头标注 5"/>
          <p:cNvSpPr/>
          <p:nvPr/>
        </p:nvSpPr>
        <p:spPr>
          <a:xfrm>
            <a:off x="916819" y="3073732"/>
            <a:ext cx="1728192" cy="956665"/>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島內運輸</a:t>
            </a:r>
            <a:endParaRPr lang="zh-CN" altLang="en-US" sz="1798" dirty="0">
              <a:solidFill>
                <a:schemeClr val="tx1">
                  <a:lumMod val="95000"/>
                  <a:lumOff val="5000"/>
                </a:schemeClr>
              </a:solidFill>
            </a:endParaRPr>
          </a:p>
        </p:txBody>
      </p:sp>
      <p:sp>
        <p:nvSpPr>
          <p:cNvPr id="7" name="圆角矩形 6"/>
          <p:cNvSpPr/>
          <p:nvPr/>
        </p:nvSpPr>
        <p:spPr>
          <a:xfrm>
            <a:off x="2741022" y="3073732"/>
            <a:ext cx="1152128" cy="956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臺灣倉庫分揀中心</a:t>
            </a:r>
            <a:endParaRPr lang="zh-CN" altLang="en-US" sz="1798" dirty="0">
              <a:solidFill>
                <a:schemeClr val="tx1">
                  <a:lumMod val="95000"/>
                  <a:lumOff val="5000"/>
                </a:schemeClr>
              </a:solidFill>
            </a:endParaRPr>
          </a:p>
        </p:txBody>
      </p:sp>
      <p:sp>
        <p:nvSpPr>
          <p:cNvPr id="9" name="右箭头标注 8"/>
          <p:cNvSpPr/>
          <p:nvPr/>
        </p:nvSpPr>
        <p:spPr>
          <a:xfrm>
            <a:off x="4373203" y="3073732"/>
            <a:ext cx="1728192" cy="956665"/>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兩岸運輸（海運、海快）</a:t>
            </a:r>
            <a:endParaRPr lang="zh-CN" altLang="en-US" sz="1798" dirty="0">
              <a:solidFill>
                <a:schemeClr val="tx1">
                  <a:lumMod val="95000"/>
                  <a:lumOff val="5000"/>
                </a:schemeClr>
              </a:solidFill>
            </a:endParaRPr>
          </a:p>
        </p:txBody>
      </p:sp>
      <p:sp>
        <p:nvSpPr>
          <p:cNvPr id="11" name="圆角矩形 10"/>
          <p:cNvSpPr/>
          <p:nvPr/>
        </p:nvSpPr>
        <p:spPr>
          <a:xfrm>
            <a:off x="6148651" y="3119732"/>
            <a:ext cx="1152128" cy="95666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798" dirty="0" smtClean="0">
                <a:solidFill>
                  <a:schemeClr val="tx1">
                    <a:lumMod val="95000"/>
                    <a:lumOff val="5000"/>
                  </a:schemeClr>
                </a:solidFill>
              </a:rPr>
              <a:t>保稅倉</a:t>
            </a:r>
            <a:endParaRPr lang="zh-CN" altLang="en-US" sz="1798" dirty="0">
              <a:solidFill>
                <a:schemeClr val="tx1">
                  <a:lumMod val="95000"/>
                  <a:lumOff val="5000"/>
                </a:schemeClr>
              </a:solidFill>
            </a:endParaRPr>
          </a:p>
        </p:txBody>
      </p:sp>
      <p:sp>
        <p:nvSpPr>
          <p:cNvPr id="13" name="圆角矩形 12"/>
          <p:cNvSpPr/>
          <p:nvPr/>
        </p:nvSpPr>
        <p:spPr>
          <a:xfrm>
            <a:off x="7823306" y="3088201"/>
            <a:ext cx="1275656" cy="98830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通關（海關、國檢）</a:t>
            </a:r>
            <a:endParaRPr lang="zh-CN" altLang="en-US" sz="1798" dirty="0">
              <a:solidFill>
                <a:schemeClr val="tx1">
                  <a:lumMod val="95000"/>
                  <a:lumOff val="5000"/>
                </a:schemeClr>
              </a:solidFill>
            </a:endParaRPr>
          </a:p>
        </p:txBody>
      </p:sp>
      <p:sp>
        <p:nvSpPr>
          <p:cNvPr id="23" name="下箭头 22"/>
          <p:cNvSpPr/>
          <p:nvPr/>
        </p:nvSpPr>
        <p:spPr>
          <a:xfrm>
            <a:off x="1031436" y="2424049"/>
            <a:ext cx="892515" cy="647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4" name="下箭头 23"/>
          <p:cNvSpPr/>
          <p:nvPr/>
        </p:nvSpPr>
        <p:spPr>
          <a:xfrm rot="16200000">
            <a:off x="2084432" y="3249167"/>
            <a:ext cx="575465" cy="64739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5" name="下箭头 24"/>
          <p:cNvSpPr/>
          <p:nvPr/>
        </p:nvSpPr>
        <p:spPr>
          <a:xfrm rot="16200000">
            <a:off x="3864776" y="3339084"/>
            <a:ext cx="575465" cy="53949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6" name="下箭头 25"/>
          <p:cNvSpPr/>
          <p:nvPr/>
        </p:nvSpPr>
        <p:spPr>
          <a:xfrm>
            <a:off x="10052325" y="4076145"/>
            <a:ext cx="719331" cy="66538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7" name="下箭头 26"/>
          <p:cNvSpPr/>
          <p:nvPr/>
        </p:nvSpPr>
        <p:spPr>
          <a:xfrm rot="16200000">
            <a:off x="7285386" y="3394587"/>
            <a:ext cx="575346" cy="49985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8" name="下箭头 27"/>
          <p:cNvSpPr/>
          <p:nvPr/>
        </p:nvSpPr>
        <p:spPr>
          <a:xfrm rot="16200000">
            <a:off x="9162396" y="3251861"/>
            <a:ext cx="558853" cy="65844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29" name="下箭头 28"/>
          <p:cNvSpPr/>
          <p:nvPr/>
        </p:nvSpPr>
        <p:spPr>
          <a:xfrm rot="16200000">
            <a:off x="5556502" y="3249167"/>
            <a:ext cx="575465" cy="64739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798"/>
          </a:p>
        </p:txBody>
      </p:sp>
      <p:sp>
        <p:nvSpPr>
          <p:cNvPr id="10" name="圆角矩形 9"/>
          <p:cNvSpPr/>
          <p:nvPr/>
        </p:nvSpPr>
        <p:spPr>
          <a:xfrm>
            <a:off x="5376660" y="5083198"/>
            <a:ext cx="2673740" cy="45482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寶島購</a:t>
            </a:r>
            <a:endParaRPr lang="zh-CN" altLang="en-US" sz="1798" dirty="0">
              <a:solidFill>
                <a:schemeClr val="tx1">
                  <a:lumMod val="95000"/>
                  <a:lumOff val="5000"/>
                </a:schemeClr>
              </a:solidFill>
            </a:endParaRPr>
          </a:p>
        </p:txBody>
      </p:sp>
      <p:cxnSp>
        <p:nvCxnSpPr>
          <p:cNvPr id="14" name="直接箭头连接符 13"/>
          <p:cNvCxnSpPr>
            <a:endCxn id="10" idx="3"/>
          </p:cNvCxnSpPr>
          <p:nvPr/>
        </p:nvCxnSpPr>
        <p:spPr>
          <a:xfrm flipH="1">
            <a:off x="8050399" y="5298874"/>
            <a:ext cx="1569990" cy="12052"/>
          </a:xfrm>
          <a:prstGeom prst="straightConnector1">
            <a:avLst/>
          </a:prstGeom>
          <a:ln>
            <a:tailEnd type="arrow" w="med" len="med"/>
          </a:ln>
        </p:spPr>
        <p:style>
          <a:lnRef idx="1">
            <a:schemeClr val="accent1"/>
          </a:lnRef>
          <a:fillRef idx="0">
            <a:schemeClr val="accent1"/>
          </a:fillRef>
          <a:effectRef idx="0">
            <a:schemeClr val="accent1"/>
          </a:effectRef>
          <a:fontRef idx="minor">
            <a:schemeClr val="tx1"/>
          </a:fontRef>
        </p:style>
      </p:cxnSp>
      <p:cxnSp>
        <p:nvCxnSpPr>
          <p:cNvPr id="20" name="肘形连接符 19"/>
          <p:cNvCxnSpPr>
            <a:stCxn id="10" idx="1"/>
            <a:endCxn id="31" idx="2"/>
          </p:cNvCxnSpPr>
          <p:nvPr/>
        </p:nvCxnSpPr>
        <p:spPr>
          <a:xfrm rot="10800000">
            <a:off x="558218" y="2025683"/>
            <a:ext cx="4818441" cy="3285243"/>
          </a:xfrm>
          <a:prstGeom prst="bentConnector3">
            <a:avLst>
              <a:gd name="adj1" fmla="val 104937"/>
            </a:avLst>
          </a:prstGeom>
          <a:ln>
            <a:tailEnd type="arrow" w="med" len="med"/>
          </a:ln>
        </p:spPr>
        <p:style>
          <a:lnRef idx="2">
            <a:schemeClr val="accent4"/>
          </a:lnRef>
          <a:fillRef idx="0">
            <a:schemeClr val="accent4"/>
          </a:fillRef>
          <a:effectRef idx="1">
            <a:schemeClr val="accent4"/>
          </a:effectRef>
          <a:fontRef idx="minor">
            <a:schemeClr val="tx1"/>
          </a:fontRef>
        </p:style>
      </p:cxnSp>
      <p:cxnSp>
        <p:nvCxnSpPr>
          <p:cNvPr id="22" name="肘形连接符 21"/>
          <p:cNvCxnSpPr>
            <a:stCxn id="10" idx="1"/>
            <a:endCxn id="7" idx="2"/>
          </p:cNvCxnSpPr>
          <p:nvPr/>
        </p:nvCxnSpPr>
        <p:spPr>
          <a:xfrm rot="10800000">
            <a:off x="3316961" y="4030195"/>
            <a:ext cx="2059699" cy="1280731"/>
          </a:xfrm>
          <a:prstGeom prst="bentConnector2">
            <a:avLst/>
          </a:prstGeom>
          <a:ln>
            <a:tailEnd type="arrow" w="med" len="med"/>
          </a:ln>
        </p:spPr>
        <p:style>
          <a:lnRef idx="2">
            <a:schemeClr val="accent4"/>
          </a:lnRef>
          <a:fillRef idx="0">
            <a:schemeClr val="accent4"/>
          </a:fillRef>
          <a:effectRef idx="1">
            <a:schemeClr val="accent4"/>
          </a:effectRef>
          <a:fontRef idx="minor">
            <a:schemeClr val="tx1"/>
          </a:fontRef>
        </p:style>
      </p:cxnSp>
      <p:cxnSp>
        <p:nvCxnSpPr>
          <p:cNvPr id="30" name="肘形连接符 29"/>
          <p:cNvCxnSpPr>
            <a:stCxn id="10" idx="0"/>
            <a:endCxn id="11" idx="2"/>
          </p:cNvCxnSpPr>
          <p:nvPr/>
        </p:nvCxnSpPr>
        <p:spPr>
          <a:xfrm rot="16200000">
            <a:off x="6215891" y="4574458"/>
            <a:ext cx="1006696" cy="10784"/>
          </a:xfrm>
          <a:prstGeom prst="bentConnector3">
            <a:avLst>
              <a:gd name="adj1" fmla="val 49968"/>
            </a:avLst>
          </a:prstGeom>
          <a:ln>
            <a:tailEnd type="arrow" w="med" len="med"/>
          </a:ln>
        </p:spPr>
        <p:style>
          <a:lnRef idx="2">
            <a:schemeClr val="accent3"/>
          </a:lnRef>
          <a:fillRef idx="0">
            <a:schemeClr val="accent3"/>
          </a:fillRef>
          <a:effectRef idx="1">
            <a:schemeClr val="accent3"/>
          </a:effectRef>
          <a:fontRef idx="minor">
            <a:schemeClr val="tx1"/>
          </a:fontRef>
        </p:style>
      </p:cxnSp>
      <p:sp>
        <p:nvSpPr>
          <p:cNvPr id="31" name="剪去同侧角的矩形 30"/>
          <p:cNvSpPr/>
          <p:nvPr/>
        </p:nvSpPr>
        <p:spPr>
          <a:xfrm>
            <a:off x="558218" y="1701536"/>
            <a:ext cx="671131" cy="64766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99" dirty="0" smtClean="0"/>
              <a:t>供應商</a:t>
            </a:r>
            <a:endParaRPr lang="zh-CN" altLang="en-US" sz="1399" dirty="0"/>
          </a:p>
        </p:txBody>
      </p:sp>
      <p:sp>
        <p:nvSpPr>
          <p:cNvPr id="32" name="剪去同侧角的矩形 31"/>
          <p:cNvSpPr/>
          <p:nvPr/>
        </p:nvSpPr>
        <p:spPr>
          <a:xfrm>
            <a:off x="1708275" y="1702805"/>
            <a:ext cx="671131" cy="64766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99" dirty="0" smtClean="0"/>
              <a:t>供應商</a:t>
            </a:r>
            <a:endParaRPr lang="zh-CN" altLang="en-US" sz="1399" dirty="0"/>
          </a:p>
        </p:txBody>
      </p:sp>
      <p:sp>
        <p:nvSpPr>
          <p:cNvPr id="33" name="剪去同侧角的矩形 32"/>
          <p:cNvSpPr/>
          <p:nvPr/>
        </p:nvSpPr>
        <p:spPr>
          <a:xfrm>
            <a:off x="1204610" y="1702805"/>
            <a:ext cx="671131" cy="64766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99" dirty="0" smtClean="0"/>
              <a:t>供應商</a:t>
            </a:r>
            <a:endParaRPr lang="zh-CN" altLang="en-US" sz="1399" dirty="0"/>
          </a:p>
        </p:txBody>
      </p:sp>
      <p:sp>
        <p:nvSpPr>
          <p:cNvPr id="34" name="圆角矩形 33"/>
          <p:cNvSpPr/>
          <p:nvPr/>
        </p:nvSpPr>
        <p:spPr>
          <a:xfrm>
            <a:off x="7246691" y="2134790"/>
            <a:ext cx="1791374" cy="44213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直郵、快遞</a:t>
            </a:r>
            <a:endParaRPr lang="zh-CN" altLang="en-US" sz="1798" dirty="0">
              <a:solidFill>
                <a:schemeClr val="tx1">
                  <a:lumMod val="95000"/>
                  <a:lumOff val="5000"/>
                </a:schemeClr>
              </a:solidFill>
            </a:endParaRPr>
          </a:p>
        </p:txBody>
      </p:sp>
      <p:cxnSp>
        <p:nvCxnSpPr>
          <p:cNvPr id="36" name="曲线连接符 35"/>
          <p:cNvCxnSpPr>
            <a:stCxn id="7" idx="0"/>
            <a:endCxn id="40" idx="1"/>
          </p:cNvCxnSpPr>
          <p:nvPr/>
        </p:nvCxnSpPr>
        <p:spPr>
          <a:xfrm rot="16200000">
            <a:off x="3719131" y="1953368"/>
            <a:ext cx="717438" cy="1522414"/>
          </a:xfrm>
          <a:prstGeom prst="curvedConnector2">
            <a:avLst/>
          </a:prstGeom>
          <a:ln>
            <a:tailEnd type="arrow" w="med" len="med"/>
          </a:ln>
        </p:spPr>
        <p:style>
          <a:lnRef idx="2">
            <a:schemeClr val="accent3"/>
          </a:lnRef>
          <a:fillRef idx="0">
            <a:schemeClr val="accent3"/>
          </a:fillRef>
          <a:effectRef idx="1">
            <a:schemeClr val="accent3"/>
          </a:effectRef>
          <a:fontRef idx="minor">
            <a:schemeClr val="tx1"/>
          </a:fontRef>
        </p:style>
      </p:cxnSp>
      <p:cxnSp>
        <p:nvCxnSpPr>
          <p:cNvPr id="37" name="曲线连接符 36"/>
          <p:cNvCxnSpPr>
            <a:stCxn id="34" idx="3"/>
            <a:endCxn id="38" idx="0"/>
          </p:cNvCxnSpPr>
          <p:nvPr/>
        </p:nvCxnSpPr>
        <p:spPr>
          <a:xfrm>
            <a:off x="9038066" y="2356174"/>
            <a:ext cx="1364464" cy="712997"/>
          </a:xfrm>
          <a:prstGeom prst="curvedConnector2">
            <a:avLst/>
          </a:prstGeom>
          <a:ln>
            <a:tailEnd type="arrow" w="med" len="med"/>
          </a:ln>
        </p:spPr>
        <p:style>
          <a:lnRef idx="2">
            <a:schemeClr val="accent3"/>
          </a:lnRef>
          <a:fillRef idx="0">
            <a:schemeClr val="accent3"/>
          </a:fillRef>
          <a:effectRef idx="1">
            <a:schemeClr val="accent3"/>
          </a:effectRef>
          <a:fontRef idx="minor">
            <a:schemeClr val="tx1"/>
          </a:fontRef>
        </p:style>
      </p:cxnSp>
      <p:sp>
        <p:nvSpPr>
          <p:cNvPr id="38" name="圆角矩形 37"/>
          <p:cNvSpPr/>
          <p:nvPr/>
        </p:nvSpPr>
        <p:spPr>
          <a:xfrm>
            <a:off x="9764384" y="3069171"/>
            <a:ext cx="1275656" cy="98830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大陸快遞</a:t>
            </a:r>
            <a:endParaRPr lang="zh-CN" altLang="en-US" sz="1798" dirty="0">
              <a:solidFill>
                <a:schemeClr val="tx1">
                  <a:lumMod val="95000"/>
                  <a:lumOff val="5000"/>
                </a:schemeClr>
              </a:solidFill>
            </a:endParaRPr>
          </a:p>
        </p:txBody>
      </p:sp>
      <p:grpSp>
        <p:nvGrpSpPr>
          <p:cNvPr id="107551" name="Group 69"/>
          <p:cNvGrpSpPr/>
          <p:nvPr/>
        </p:nvGrpSpPr>
        <p:grpSpPr>
          <a:xfrm>
            <a:off x="9836699" y="4792037"/>
            <a:ext cx="994010" cy="746617"/>
            <a:chOff x="1008" y="1296"/>
            <a:chExt cx="891" cy="983"/>
          </a:xfrm>
        </p:grpSpPr>
        <p:grpSp>
          <p:nvGrpSpPr>
            <p:cNvPr id="107553" name="Group 70"/>
            <p:cNvGrpSpPr/>
            <p:nvPr/>
          </p:nvGrpSpPr>
          <p:grpSpPr>
            <a:xfrm>
              <a:off x="1067" y="1298"/>
              <a:ext cx="828" cy="981"/>
              <a:chOff x="1175" y="3418"/>
              <a:chExt cx="381" cy="436"/>
            </a:xfrm>
          </p:grpSpPr>
          <p:sp>
            <p:nvSpPr>
              <p:cNvPr id="107580" name="Freeform 71"/>
              <p:cNvSpPr/>
              <p:nvPr/>
            </p:nvSpPr>
            <p:spPr>
              <a:xfrm>
                <a:off x="1175" y="3589"/>
                <a:ext cx="381" cy="265"/>
              </a:xfrm>
              <a:custGeom>
                <a:avLst/>
                <a:gdLst>
                  <a:gd name="txL" fmla="*/ 0 w 630"/>
                  <a:gd name="txT" fmla="*/ 0 h 439"/>
                  <a:gd name="txR" fmla="*/ 630 w 630"/>
                  <a:gd name="txB" fmla="*/ 439 h 439"/>
                </a:gdLst>
                <a:ahLst/>
                <a:cxnLst>
                  <a:cxn ang="0">
                    <a:pos x="44" y="1"/>
                  </a:cxn>
                  <a:cxn ang="0">
                    <a:pos x="7" y="59"/>
                  </a:cxn>
                  <a:cxn ang="0">
                    <a:pos x="78" y="59"/>
                  </a:cxn>
                  <a:cxn ang="0">
                    <a:pos x="44" y="1"/>
                  </a:cxn>
                </a:cxnLst>
                <a:rect l="txL" t="txT" r="txR" b="txB"/>
                <a:pathLst>
                  <a:path w="630" h="439">
                    <a:moveTo>
                      <a:pt x="327" y="12"/>
                    </a:moveTo>
                    <a:cubicBezTo>
                      <a:pt x="57" y="0"/>
                      <a:pt x="0" y="366"/>
                      <a:pt x="52" y="439"/>
                    </a:cubicBezTo>
                    <a:lnTo>
                      <a:pt x="584" y="439"/>
                    </a:lnTo>
                    <a:cubicBezTo>
                      <a:pt x="630" y="368"/>
                      <a:pt x="597" y="24"/>
                      <a:pt x="327" y="12"/>
                    </a:cubicBezTo>
                    <a:close/>
                  </a:path>
                </a:pathLst>
              </a:custGeom>
              <a:gradFill rotWithShape="1">
                <a:gsLst>
                  <a:gs pos="0">
                    <a:srgbClr val="993300">
                      <a:alpha val="100000"/>
                    </a:srgbClr>
                  </a:gs>
                  <a:gs pos="100000">
                    <a:srgbClr val="471800">
                      <a:alpha val="100000"/>
                    </a:srgbClr>
                  </a:gs>
                </a:gsLst>
                <a:lin ang="5400000" scaled="1"/>
                <a:tileRect/>
              </a:gradFill>
              <a:ln w="9525" cap="flat" cmpd="sng">
                <a:prstDash val="solid"/>
                <a:headEnd type="none" w="med" len="med"/>
                <a:tailEnd type="none" w="med" len="med"/>
              </a:ln>
              <a:scene3d>
                <a:camera prst="legacyPerspectiveTopRight">
                  <a:rot lat="0" lon="0" rev="0"/>
                </a:camera>
                <a:lightRig rig="legacyFlat2" dir="b"/>
              </a:scene3d>
              <a:sp3d extrusionH="227000" prstMaterial="legacyMatte">
                <a:bevelT w="13500" h="13500" prst="angle"/>
                <a:bevelB w="13500" h="13500" prst="angle"/>
                <a:extrusionClr>
                  <a:srgbClr val="077F07"/>
                </a:extrusionClr>
              </a:sp3d>
            </p:spPr>
            <p:txBody>
              <a:bodyPr/>
              <a:lstStyle/>
              <a:p>
                <a:endParaRPr lang="zh-CN" altLang="en-US" sz="1798"/>
              </a:p>
            </p:txBody>
          </p:sp>
          <p:sp>
            <p:nvSpPr>
              <p:cNvPr id="107581" name="Oval 72"/>
              <p:cNvSpPr/>
              <p:nvPr/>
            </p:nvSpPr>
            <p:spPr>
              <a:xfrm>
                <a:off x="1278" y="3418"/>
                <a:ext cx="185" cy="195"/>
              </a:xfrm>
              <a:prstGeom prst="ellipse">
                <a:avLst/>
              </a:prstGeom>
              <a:gradFill rotWithShape="1">
                <a:gsLst>
                  <a:gs pos="0">
                    <a:srgbClr val="993300"/>
                  </a:gs>
                  <a:gs pos="100000">
                    <a:srgbClr val="471800"/>
                  </a:gs>
                </a:gsLst>
                <a:lin ang="5400000" scaled="1"/>
                <a:tileRect/>
              </a:gradFill>
              <a:ln w="9525" cap="flat" cmpd="sng">
                <a:prstDash val="solid"/>
                <a:headEnd type="none" w="med" len="med"/>
                <a:tailEnd type="none" w="med" len="med"/>
              </a:ln>
              <a:scene3d>
                <a:camera prst="legacyPerspectiveTopRight">
                  <a:rot lat="0" lon="0" rev="0"/>
                </a:camera>
                <a:lightRig rig="legacyFlat2" dir="b"/>
              </a:scene3d>
              <a:sp3d extrusionH="227000" prstMaterial="legacyMatte">
                <a:bevelT w="13500" h="13500" prst="angle"/>
                <a:bevelB w="13500" h="13500" prst="angle"/>
                <a:extrusionClr>
                  <a:srgbClr val="077F07"/>
                </a:extrusionClr>
              </a:sp3d>
            </p:spPr>
            <p:txBody>
              <a:bodyPr wrap="none" anchor="ctr">
                <a:flatTx/>
              </a:bodyPr>
              <a:lstStyle/>
              <a:p>
                <a:pPr lvl="0" eaLnBrk="1" hangingPunct="1"/>
                <a:endParaRPr lang="zh-CN" altLang="en-US" sz="1798" dirty="0">
                  <a:latin typeface="Arial" pitchFamily="34" charset="0"/>
                  <a:ea typeface="宋体" pitchFamily="2" charset="-122"/>
                </a:endParaRPr>
              </a:p>
            </p:txBody>
          </p:sp>
        </p:grpSp>
        <p:sp>
          <p:nvSpPr>
            <p:cNvPr id="137289" name="Freeform 73"/>
            <p:cNvSpPr/>
            <p:nvPr/>
          </p:nvSpPr>
          <p:spPr bwMode="gray">
            <a:xfrm>
              <a:off x="1072" y="1679"/>
              <a:ext cx="827" cy="598"/>
            </a:xfrm>
            <a:custGeom>
              <a:avLst/>
              <a:gdLst/>
              <a:ahLst/>
              <a:cxnLst>
                <a:cxn ang="0">
                  <a:pos x="327" y="12"/>
                </a:cxn>
                <a:cxn ang="0">
                  <a:pos x="52" y="439"/>
                </a:cxn>
                <a:cxn ang="0">
                  <a:pos x="584" y="439"/>
                </a:cxn>
                <a:cxn ang="0">
                  <a:pos x="327" y="12"/>
                </a:cxn>
              </a:cxnLst>
              <a:rect l="0" t="0" r="r" b="b"/>
              <a:pathLst>
                <a:path w="630" h="439">
                  <a:moveTo>
                    <a:pt x="327" y="12"/>
                  </a:moveTo>
                  <a:cubicBezTo>
                    <a:pt x="57" y="0"/>
                    <a:pt x="0" y="366"/>
                    <a:pt x="52" y="439"/>
                  </a:cubicBezTo>
                  <a:lnTo>
                    <a:pt x="584" y="439"/>
                  </a:lnTo>
                  <a:cubicBezTo>
                    <a:pt x="630" y="368"/>
                    <a:pt x="597" y="24"/>
                    <a:pt x="327" y="12"/>
                  </a:cubicBezTo>
                  <a:close/>
                </a:path>
              </a:pathLst>
            </a:custGeom>
            <a:gradFill rotWithShape="1">
              <a:gsLst>
                <a:gs pos="0">
                  <a:schemeClr val="accent2">
                    <a:gamma/>
                    <a:shade val="26275"/>
                    <a:invGamma/>
                  </a:schemeClr>
                </a:gs>
                <a:gs pos="100000">
                  <a:schemeClr val="accent2"/>
                </a:gs>
              </a:gsLst>
              <a:lin ang="2700000" scaled="1"/>
            </a:gradFill>
            <a:ln w="9525" cap="flat" cmpd="sng">
              <a:noFill/>
              <a:prstDash val="solid"/>
              <a:round/>
            </a:ln>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107555" name="Freeform 74"/>
            <p:cNvSpPr/>
            <p:nvPr/>
          </p:nvSpPr>
          <p:spPr>
            <a:xfrm>
              <a:off x="1234" y="1717"/>
              <a:ext cx="510" cy="190"/>
            </a:xfrm>
            <a:custGeom>
              <a:avLst/>
              <a:gdLst>
                <a:gd name="txL" fmla="*/ 0 w 1321"/>
                <a:gd name="txT" fmla="*/ 0 h 712"/>
                <a:gd name="txR" fmla="*/ 1321 w 1321"/>
                <a:gd name="txB" fmla="*/ 712 h 712"/>
              </a:gdLst>
              <a:ahLst/>
              <a:cxnLst>
                <a:cxn ang="0">
                  <a:pos x="29" y="2"/>
                </a:cxn>
                <a:cxn ang="0">
                  <a:pos x="29" y="2"/>
                </a:cxn>
                <a:cxn ang="0">
                  <a:pos x="29" y="2"/>
                </a:cxn>
                <a:cxn ang="0">
                  <a:pos x="29" y="3"/>
                </a:cxn>
                <a:cxn ang="0">
                  <a:pos x="29" y="3"/>
                </a:cxn>
                <a:cxn ang="0">
                  <a:pos x="28" y="3"/>
                </a:cxn>
                <a:cxn ang="0">
                  <a:pos x="27" y="3"/>
                </a:cxn>
                <a:cxn ang="0">
                  <a:pos x="27" y="3"/>
                </a:cxn>
                <a:cxn ang="0">
                  <a:pos x="25" y="3"/>
                </a:cxn>
                <a:cxn ang="0">
                  <a:pos x="24" y="3"/>
                </a:cxn>
                <a:cxn ang="0">
                  <a:pos x="23" y="3"/>
                </a:cxn>
                <a:cxn ang="0">
                  <a:pos x="22" y="3"/>
                </a:cxn>
                <a:cxn ang="0">
                  <a:pos x="20" y="3"/>
                </a:cxn>
                <a:cxn ang="0">
                  <a:pos x="18" y="3"/>
                </a:cxn>
                <a:cxn ang="0">
                  <a:pos x="18" y="4"/>
                </a:cxn>
                <a:cxn ang="0">
                  <a:pos x="10" y="4"/>
                </a:cxn>
                <a:cxn ang="0">
                  <a:pos x="10" y="4"/>
                </a:cxn>
                <a:cxn ang="0">
                  <a:pos x="9" y="3"/>
                </a:cxn>
                <a:cxn ang="0">
                  <a:pos x="8" y="3"/>
                </a:cxn>
                <a:cxn ang="0">
                  <a:pos x="7" y="3"/>
                </a:cxn>
                <a:cxn ang="0">
                  <a:pos x="5" y="3"/>
                </a:cxn>
                <a:cxn ang="0">
                  <a:pos x="4" y="3"/>
                </a:cxn>
                <a:cxn ang="0">
                  <a:pos x="3" y="3"/>
                </a:cxn>
                <a:cxn ang="0">
                  <a:pos x="2" y="3"/>
                </a:cxn>
                <a:cxn ang="0">
                  <a:pos x="2" y="3"/>
                </a:cxn>
                <a:cxn ang="0">
                  <a:pos x="1" y="3"/>
                </a:cxn>
                <a:cxn ang="0">
                  <a:pos x="0" y="3"/>
                </a:cxn>
                <a:cxn ang="0">
                  <a:pos x="0" y="3"/>
                </a:cxn>
                <a:cxn ang="0">
                  <a:pos x="0" y="3"/>
                </a:cxn>
                <a:cxn ang="0">
                  <a:pos x="0" y="3"/>
                </a:cxn>
                <a:cxn ang="0">
                  <a:pos x="0" y="2"/>
                </a:cxn>
                <a:cxn ang="0">
                  <a:pos x="0" y="2"/>
                </a:cxn>
                <a:cxn ang="0">
                  <a:pos x="1" y="2"/>
                </a:cxn>
                <a:cxn ang="0">
                  <a:pos x="2" y="2"/>
                </a:cxn>
                <a:cxn ang="0">
                  <a:pos x="3" y="1"/>
                </a:cxn>
                <a:cxn ang="0">
                  <a:pos x="5" y="1"/>
                </a:cxn>
                <a:cxn ang="0">
                  <a:pos x="6" y="1"/>
                </a:cxn>
                <a:cxn ang="0">
                  <a:pos x="8" y="1"/>
                </a:cxn>
                <a:cxn ang="0">
                  <a:pos x="9" y="0"/>
                </a:cxn>
                <a:cxn ang="0">
                  <a:pos x="11" y="0"/>
                </a:cxn>
                <a:cxn ang="0">
                  <a:pos x="13" y="0"/>
                </a:cxn>
                <a:cxn ang="0">
                  <a:pos x="15" y="0"/>
                </a:cxn>
                <a:cxn ang="0">
                  <a:pos x="15" y="0"/>
                </a:cxn>
                <a:cxn ang="0">
                  <a:pos x="17" y="0"/>
                </a:cxn>
                <a:cxn ang="0">
                  <a:pos x="19" y="0"/>
                </a:cxn>
                <a:cxn ang="0">
                  <a:pos x="21" y="0"/>
                </a:cxn>
                <a:cxn ang="0">
                  <a:pos x="22" y="1"/>
                </a:cxn>
                <a:cxn ang="0">
                  <a:pos x="24" y="1"/>
                </a:cxn>
                <a:cxn ang="0">
                  <a:pos x="25" y="1"/>
                </a:cxn>
                <a:cxn ang="0">
                  <a:pos x="27" y="1"/>
                </a:cxn>
                <a:cxn ang="0">
                  <a:pos x="28" y="2"/>
                </a:cxn>
                <a:cxn ang="0">
                  <a:pos x="29" y="2"/>
                </a:cxn>
                <a:cxn ang="0">
                  <a:pos x="29" y="2"/>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chemeClr val="accent2">
                    <a:alpha val="17998"/>
                  </a:schemeClr>
                </a:gs>
              </a:gsLst>
              <a:lin ang="5400000" scaled="1"/>
              <a:tileRect/>
            </a:gradFill>
            <a:ln w="0">
              <a:noFill/>
            </a:ln>
          </p:spPr>
          <p:txBody>
            <a:bodyPr/>
            <a:lstStyle/>
            <a:p>
              <a:endParaRPr lang="zh-CN" altLang="en-US" sz="1798"/>
            </a:p>
          </p:txBody>
        </p:sp>
        <p:sp>
          <p:nvSpPr>
            <p:cNvPr id="137291" name="Oval 75"/>
            <p:cNvSpPr>
              <a:spLocks noChangeArrowheads="1"/>
            </p:cNvSpPr>
            <p:nvPr/>
          </p:nvSpPr>
          <p:spPr bwMode="gray">
            <a:xfrm>
              <a:off x="1294" y="1296"/>
              <a:ext cx="403" cy="440"/>
            </a:xfrm>
            <a:prstGeom prst="ellipse">
              <a:avLst/>
            </a:prstGeom>
            <a:gradFill rotWithShape="1">
              <a:gsLst>
                <a:gs pos="0">
                  <a:schemeClr val="accent2">
                    <a:gamma/>
                    <a:shade val="56078"/>
                    <a:invGamma/>
                  </a:schemeClr>
                </a:gs>
                <a:gs pos="50000">
                  <a:schemeClr val="accent2"/>
                </a:gs>
                <a:gs pos="100000">
                  <a:schemeClr val="accent2">
                    <a:gamma/>
                    <a:shade val="56078"/>
                    <a:invGamma/>
                  </a:schemeClr>
                </a:gs>
              </a:gsLst>
              <a:lin ang="5400000" scaled="1"/>
            </a:gradFill>
            <a:ln w="9525" algn="ctr">
              <a:noFill/>
              <a:round/>
            </a:ln>
            <a:effectLst/>
          </p:spPr>
          <p:txBody>
            <a:bodyPr wrap="none" anchor="ctr"/>
            <a:lstStyle/>
            <a:p>
              <a:pPr defTabSz="913486" fontAlgn="base">
                <a:spcBef>
                  <a:spcPct val="0"/>
                </a:spcBef>
                <a:spcAft>
                  <a:spcPct val="0"/>
                </a:spcAft>
                <a:defRPr/>
              </a:pPr>
              <a:endParaRPr lang="zh-CN" altLang="en-US" sz="1798">
                <a:latin typeface="Arial" charset="0"/>
                <a:ea typeface="宋体" pitchFamily="2" charset="-122"/>
              </a:endParaRPr>
            </a:p>
          </p:txBody>
        </p:sp>
        <p:sp>
          <p:nvSpPr>
            <p:cNvPr id="107557" name="Freeform 76"/>
            <p:cNvSpPr/>
            <p:nvPr/>
          </p:nvSpPr>
          <p:spPr>
            <a:xfrm>
              <a:off x="1336" y="1303"/>
              <a:ext cx="319" cy="145"/>
            </a:xfrm>
            <a:custGeom>
              <a:avLst/>
              <a:gdLst>
                <a:gd name="txL" fmla="*/ 0 w 1321"/>
                <a:gd name="txT" fmla="*/ 0 h 712"/>
                <a:gd name="txR" fmla="*/ 1321 w 1321"/>
                <a:gd name="txB" fmla="*/ 712 h 712"/>
              </a:gdLst>
              <a:ahLst/>
              <a:cxnLst>
                <a:cxn ang="0">
                  <a:pos x="4" y="1"/>
                </a:cxn>
                <a:cxn ang="0">
                  <a:pos x="5" y="1"/>
                </a:cxn>
                <a:cxn ang="0">
                  <a:pos x="5" y="1"/>
                </a:cxn>
                <a:cxn ang="0">
                  <a:pos x="5" y="1"/>
                </a:cxn>
                <a:cxn ang="0">
                  <a:pos x="4" y="1"/>
                </a:cxn>
                <a:cxn ang="0">
                  <a:pos x="4" y="1"/>
                </a:cxn>
                <a:cxn ang="0">
                  <a:pos x="4" y="1"/>
                </a:cxn>
                <a:cxn ang="0">
                  <a:pos x="4" y="1"/>
                </a:cxn>
                <a:cxn ang="0">
                  <a:pos x="4" y="1"/>
                </a:cxn>
                <a:cxn ang="0">
                  <a:pos x="4" y="1"/>
                </a:cxn>
                <a:cxn ang="0">
                  <a:pos x="3" y="1"/>
                </a:cxn>
                <a:cxn ang="0">
                  <a:pos x="3" y="1"/>
                </a:cxn>
                <a:cxn ang="0">
                  <a:pos x="3" y="1"/>
                </a:cxn>
                <a:cxn ang="0">
                  <a:pos x="3" y="1"/>
                </a:cxn>
                <a:cxn ang="0">
                  <a:pos x="3" y="1"/>
                </a:cxn>
                <a:cxn ang="0">
                  <a:pos x="2" y="1"/>
                </a:cxn>
                <a:cxn ang="0">
                  <a:pos x="2" y="1"/>
                </a:cxn>
                <a:cxn ang="0">
                  <a:pos x="1" y="1"/>
                </a:cxn>
                <a:cxn ang="0">
                  <a:pos x="1" y="1"/>
                </a:cxn>
                <a:cxn ang="0">
                  <a:pos x="1" y="1"/>
                </a:cxn>
                <a:cxn ang="0">
                  <a:pos x="1" y="1"/>
                </a:cxn>
                <a:cxn ang="0">
                  <a:pos x="1"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0"/>
                </a:cxn>
                <a:cxn ang="0">
                  <a:pos x="0" y="0"/>
                </a:cxn>
                <a:cxn ang="0">
                  <a:pos x="1" y="0"/>
                </a:cxn>
                <a:cxn ang="0">
                  <a:pos x="1" y="0"/>
                </a:cxn>
                <a:cxn ang="0">
                  <a:pos x="1" y="0"/>
                </a:cxn>
                <a:cxn ang="0">
                  <a:pos x="1" y="0"/>
                </a:cxn>
                <a:cxn ang="0">
                  <a:pos x="2" y="0"/>
                </a:cxn>
                <a:cxn ang="0">
                  <a:pos x="2" y="0"/>
                </a:cxn>
                <a:cxn ang="0">
                  <a:pos x="2" y="0"/>
                </a:cxn>
                <a:cxn ang="0">
                  <a:pos x="2" y="0"/>
                </a:cxn>
                <a:cxn ang="0">
                  <a:pos x="3" y="0"/>
                </a:cxn>
                <a:cxn ang="0">
                  <a:pos x="3" y="0"/>
                </a:cxn>
                <a:cxn ang="0">
                  <a:pos x="3" y="0"/>
                </a:cxn>
                <a:cxn ang="0">
                  <a:pos x="3" y="0"/>
                </a:cxn>
                <a:cxn ang="0">
                  <a:pos x="4" y="0"/>
                </a:cxn>
                <a:cxn ang="0">
                  <a:pos x="4" y="0"/>
                </a:cxn>
                <a:cxn ang="0">
                  <a:pos x="4" y="0"/>
                </a:cxn>
                <a:cxn ang="0">
                  <a:pos x="4" y="1"/>
                </a:cxn>
                <a:cxn ang="0">
                  <a:pos x="4" y="1"/>
                </a:cxn>
                <a:cxn ang="0">
                  <a:pos x="4" y="1"/>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alpha val="50000"/>
                  </a:srgbClr>
                </a:gs>
                <a:gs pos="100000">
                  <a:schemeClr val="accent2">
                    <a:alpha val="17998"/>
                  </a:schemeClr>
                </a:gs>
              </a:gsLst>
              <a:lin ang="5400000" scaled="1"/>
              <a:tileRect/>
            </a:gradFill>
            <a:ln w="0">
              <a:noFill/>
            </a:ln>
          </p:spPr>
          <p:txBody>
            <a:bodyPr/>
            <a:lstStyle/>
            <a:p>
              <a:endParaRPr lang="zh-CN" altLang="en-US" sz="1798"/>
            </a:p>
          </p:txBody>
        </p:sp>
        <p:grpSp>
          <p:nvGrpSpPr>
            <p:cNvPr id="107558" name="Group 77"/>
            <p:cNvGrpSpPr/>
            <p:nvPr/>
          </p:nvGrpSpPr>
          <p:grpSpPr>
            <a:xfrm rot="-1297425" flipH="1">
              <a:off x="1225" y="1357"/>
              <a:ext cx="349" cy="119"/>
              <a:chOff x="2532" y="1051"/>
              <a:chExt cx="893" cy="246"/>
            </a:xfrm>
          </p:grpSpPr>
          <p:grpSp>
            <p:nvGrpSpPr>
              <p:cNvPr id="107570" name="Group 78"/>
              <p:cNvGrpSpPr/>
              <p:nvPr/>
            </p:nvGrpSpPr>
            <p:grpSpPr>
              <a:xfrm>
                <a:off x="2532" y="1051"/>
                <a:ext cx="743" cy="185"/>
                <a:chOff x="1565" y="2568"/>
                <a:chExt cx="1118" cy="279"/>
              </a:xfrm>
            </p:grpSpPr>
            <p:sp>
              <p:nvSpPr>
                <p:cNvPr id="107576" name="AutoShape 79"/>
                <p:cNvSpPr/>
                <p:nvPr/>
              </p:nvSpPr>
              <p:spPr>
                <a:xfrm rot="5263130">
                  <a:off x="1859"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7" name="AutoShape 80"/>
                <p:cNvSpPr/>
                <p:nvPr/>
              </p:nvSpPr>
              <p:spPr>
                <a:xfrm rot="6078281">
                  <a:off x="1995"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8" name="AutoShape 81"/>
                <p:cNvSpPr/>
                <p:nvPr/>
              </p:nvSpPr>
              <p:spPr>
                <a:xfrm rot="6373927">
                  <a:off x="2071" y="229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9" name="AutoShape 82"/>
                <p:cNvSpPr/>
                <p:nvPr/>
              </p:nvSpPr>
              <p:spPr>
                <a:xfrm rot="6906312">
                  <a:off x="2161" y="232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grpSp>
          <p:grpSp>
            <p:nvGrpSpPr>
              <p:cNvPr id="107571" name="Group 83"/>
              <p:cNvGrpSpPr/>
              <p:nvPr/>
            </p:nvGrpSpPr>
            <p:grpSpPr>
              <a:xfrm rot="1353540">
                <a:off x="2682" y="1111"/>
                <a:ext cx="743" cy="186"/>
                <a:chOff x="1565" y="2568"/>
                <a:chExt cx="1118" cy="279"/>
              </a:xfrm>
            </p:grpSpPr>
            <p:sp>
              <p:nvSpPr>
                <p:cNvPr id="107572" name="AutoShape 84"/>
                <p:cNvSpPr/>
                <p:nvPr/>
              </p:nvSpPr>
              <p:spPr>
                <a:xfrm rot="5263130">
                  <a:off x="1859"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3" name="AutoShape 85"/>
                <p:cNvSpPr/>
                <p:nvPr/>
              </p:nvSpPr>
              <p:spPr>
                <a:xfrm rot="6078281">
                  <a:off x="1995"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4" name="AutoShape 86"/>
                <p:cNvSpPr/>
                <p:nvPr/>
              </p:nvSpPr>
              <p:spPr>
                <a:xfrm rot="6373927">
                  <a:off x="2071" y="229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75" name="AutoShape 87"/>
                <p:cNvSpPr/>
                <p:nvPr/>
              </p:nvSpPr>
              <p:spPr>
                <a:xfrm rot="6906312">
                  <a:off x="2161" y="232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grpSp>
        </p:grpSp>
        <p:grpSp>
          <p:nvGrpSpPr>
            <p:cNvPr id="107559" name="Group 88"/>
            <p:cNvGrpSpPr/>
            <p:nvPr/>
          </p:nvGrpSpPr>
          <p:grpSpPr>
            <a:xfrm rot="-1912916" flipH="1">
              <a:off x="1008" y="1816"/>
              <a:ext cx="508" cy="120"/>
              <a:chOff x="2532" y="1051"/>
              <a:chExt cx="893" cy="246"/>
            </a:xfrm>
          </p:grpSpPr>
          <p:grpSp>
            <p:nvGrpSpPr>
              <p:cNvPr id="107560" name="Group 89"/>
              <p:cNvGrpSpPr/>
              <p:nvPr/>
            </p:nvGrpSpPr>
            <p:grpSpPr>
              <a:xfrm>
                <a:off x="2532" y="1051"/>
                <a:ext cx="743" cy="185"/>
                <a:chOff x="1565" y="2568"/>
                <a:chExt cx="1118" cy="279"/>
              </a:xfrm>
            </p:grpSpPr>
            <p:sp>
              <p:nvSpPr>
                <p:cNvPr id="107566" name="AutoShape 90"/>
                <p:cNvSpPr/>
                <p:nvPr/>
              </p:nvSpPr>
              <p:spPr>
                <a:xfrm rot="5263130">
                  <a:off x="1859"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7" name="AutoShape 91"/>
                <p:cNvSpPr/>
                <p:nvPr/>
              </p:nvSpPr>
              <p:spPr>
                <a:xfrm rot="6078281">
                  <a:off x="1995"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8" name="AutoShape 92"/>
                <p:cNvSpPr/>
                <p:nvPr/>
              </p:nvSpPr>
              <p:spPr>
                <a:xfrm rot="6373927">
                  <a:off x="2071" y="229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9" name="AutoShape 93"/>
                <p:cNvSpPr/>
                <p:nvPr/>
              </p:nvSpPr>
              <p:spPr>
                <a:xfrm rot="6906312">
                  <a:off x="2161" y="232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grpSp>
          <p:grpSp>
            <p:nvGrpSpPr>
              <p:cNvPr id="107561" name="Group 94"/>
              <p:cNvGrpSpPr/>
              <p:nvPr/>
            </p:nvGrpSpPr>
            <p:grpSpPr>
              <a:xfrm rot="1353540">
                <a:off x="2682" y="1111"/>
                <a:ext cx="743" cy="186"/>
                <a:chOff x="1565" y="2568"/>
                <a:chExt cx="1118" cy="279"/>
              </a:xfrm>
            </p:grpSpPr>
            <p:sp>
              <p:nvSpPr>
                <p:cNvPr id="107562" name="AutoShape 95"/>
                <p:cNvSpPr/>
                <p:nvPr/>
              </p:nvSpPr>
              <p:spPr>
                <a:xfrm rot="5263130">
                  <a:off x="1859"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3" name="AutoShape 96"/>
                <p:cNvSpPr/>
                <p:nvPr/>
              </p:nvSpPr>
              <p:spPr>
                <a:xfrm rot="6078281">
                  <a:off x="1995" y="2273"/>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4" name="AutoShape 97"/>
                <p:cNvSpPr/>
                <p:nvPr/>
              </p:nvSpPr>
              <p:spPr>
                <a:xfrm rot="6373927">
                  <a:off x="2071" y="229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sp>
              <p:nvSpPr>
                <p:cNvPr id="107565" name="AutoShape 98"/>
                <p:cNvSpPr/>
                <p:nvPr/>
              </p:nvSpPr>
              <p:spPr>
                <a:xfrm rot="6906312">
                  <a:off x="2161" y="2325"/>
                  <a:ext cx="227" cy="816"/>
                </a:xfrm>
                <a:prstGeom prst="moon">
                  <a:avLst>
                    <a:gd name="adj" fmla="val 49773"/>
                  </a:avLst>
                </a:prstGeom>
                <a:solidFill>
                  <a:srgbClr val="FFFFFF">
                    <a:alpha val="5098"/>
                  </a:srgbClr>
                </a:solidFill>
                <a:ln w="9525">
                  <a:noFill/>
                  <a:miter/>
                </a:ln>
              </p:spPr>
              <p:txBody>
                <a:bodyPr wrap="none" anchor="ctr"/>
                <a:lstStyle/>
                <a:p>
                  <a:pPr lvl="0" eaLnBrk="1" hangingPunct="1"/>
                  <a:endParaRPr lang="zh-CN" altLang="en-US" sz="1798" dirty="0">
                    <a:latin typeface="Arial" pitchFamily="34" charset="0"/>
                    <a:ea typeface="宋体" pitchFamily="2" charset="-122"/>
                  </a:endParaRPr>
                </a:p>
              </p:txBody>
            </p:sp>
          </p:grpSp>
        </p:grpSp>
      </p:grpSp>
      <p:sp>
        <p:nvSpPr>
          <p:cNvPr id="39" name="文本框 38"/>
          <p:cNvSpPr txBox="1"/>
          <p:nvPr/>
        </p:nvSpPr>
        <p:spPr>
          <a:xfrm>
            <a:off x="9980059" y="5586863"/>
            <a:ext cx="877163" cy="369012"/>
          </a:xfrm>
          <a:prstGeom prst="rect">
            <a:avLst/>
          </a:prstGeom>
          <a:noFill/>
        </p:spPr>
        <p:txBody>
          <a:bodyPr wrap="none" rtlCol="0">
            <a:spAutoFit/>
          </a:bodyPr>
          <a:lstStyle/>
          <a:p>
            <a:r>
              <a:rPr lang="zh-CN" altLang="en-US" sz="1798" dirty="0" smtClean="0"/>
              <a:t>消費者</a:t>
            </a:r>
            <a:endParaRPr lang="zh-CN" altLang="en-US" sz="1798" dirty="0"/>
          </a:p>
        </p:txBody>
      </p:sp>
      <p:sp>
        <p:nvSpPr>
          <p:cNvPr id="40" name="圆角矩形 39"/>
          <p:cNvSpPr/>
          <p:nvPr/>
        </p:nvSpPr>
        <p:spPr>
          <a:xfrm>
            <a:off x="4839374" y="2134790"/>
            <a:ext cx="1524952" cy="44213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798" dirty="0" smtClean="0">
                <a:solidFill>
                  <a:schemeClr val="tx1">
                    <a:lumMod val="95000"/>
                    <a:lumOff val="5000"/>
                  </a:schemeClr>
                </a:solidFill>
              </a:rPr>
              <a:t>空運、海快</a:t>
            </a:r>
            <a:endParaRPr lang="zh-CN" altLang="en-US" sz="1798" dirty="0">
              <a:solidFill>
                <a:schemeClr val="tx1">
                  <a:lumMod val="95000"/>
                  <a:lumOff val="5000"/>
                </a:schemeClr>
              </a:solidFill>
            </a:endParaRPr>
          </a:p>
        </p:txBody>
      </p:sp>
      <p:cxnSp>
        <p:nvCxnSpPr>
          <p:cNvPr id="41" name="曲线连接符 40"/>
          <p:cNvCxnSpPr>
            <a:stCxn id="40" idx="3"/>
            <a:endCxn id="34" idx="1"/>
          </p:cNvCxnSpPr>
          <p:nvPr/>
        </p:nvCxnSpPr>
        <p:spPr>
          <a:xfrm>
            <a:off x="6364326" y="2356174"/>
            <a:ext cx="882366" cy="3172"/>
          </a:xfrm>
          <a:prstGeom prst="curvedConnector2">
            <a:avLst/>
          </a:prstGeom>
          <a:ln>
            <a:tailEnd type="arrow" w="med" len="med"/>
          </a:ln>
        </p:spPr>
        <p:style>
          <a:lnRef idx="2">
            <a:schemeClr val="accent3"/>
          </a:lnRef>
          <a:fillRef idx="0">
            <a:schemeClr val="accent3"/>
          </a:fillRef>
          <a:effectRef idx="1">
            <a:schemeClr val="accent3"/>
          </a:effectRef>
          <a:fontRef idx="minor">
            <a:schemeClr val="tx1"/>
          </a:fontRef>
        </p:style>
      </p:cxnSp>
      <p:sp>
        <p:nvSpPr>
          <p:cNvPr id="42" name="文本框 41"/>
          <p:cNvSpPr txBox="1"/>
          <p:nvPr/>
        </p:nvSpPr>
        <p:spPr>
          <a:xfrm>
            <a:off x="8542012" y="4868157"/>
            <a:ext cx="1107996" cy="36901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zh-CN" altLang="en-US" sz="1798" dirty="0" smtClean="0"/>
              <a:t>網上下單</a:t>
            </a:r>
            <a:endParaRPr lang="zh-CN" altLang="en-US" sz="1798" dirty="0"/>
          </a:p>
        </p:txBody>
      </p:sp>
      <p:sp>
        <p:nvSpPr>
          <p:cNvPr id="45" name="文本框 44"/>
          <p:cNvSpPr txBox="1"/>
          <p:nvPr/>
        </p:nvSpPr>
        <p:spPr>
          <a:xfrm>
            <a:off x="341909" y="5371188"/>
            <a:ext cx="2954655" cy="36901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zh-CN" altLang="en-US" sz="1798" dirty="0" smtClean="0"/>
              <a:t>通知供應商、備貨到臺灣倉</a:t>
            </a:r>
            <a:endParaRPr lang="zh-CN" altLang="en-US" sz="1798" dirty="0"/>
          </a:p>
        </p:txBody>
      </p:sp>
      <p:sp>
        <p:nvSpPr>
          <p:cNvPr id="46" name="文本框 45"/>
          <p:cNvSpPr txBox="1"/>
          <p:nvPr/>
        </p:nvSpPr>
        <p:spPr>
          <a:xfrm>
            <a:off x="3405421" y="4254117"/>
            <a:ext cx="399981" cy="846843"/>
          </a:xfrm>
          <a:prstGeom prst="rect">
            <a:avLst/>
          </a:prstGeom>
        </p:spPr>
        <p:style>
          <a:lnRef idx="2">
            <a:schemeClr val="accent6"/>
          </a:lnRef>
          <a:fillRef idx="1">
            <a:schemeClr val="lt1"/>
          </a:fillRef>
          <a:effectRef idx="0">
            <a:schemeClr val="accent6"/>
          </a:effectRef>
          <a:fontRef idx="minor">
            <a:schemeClr val="dk1"/>
          </a:fontRef>
        </p:style>
        <p:txBody>
          <a:bodyPr vert="eaVert" wrap="square" rtlCol="0">
            <a:spAutoFit/>
          </a:bodyPr>
          <a:lstStyle/>
          <a:p>
            <a:r>
              <a:rPr lang="zh-CN" altLang="en-US" sz="1399" dirty="0" smtClean="0"/>
              <a:t>貨在臺灣</a:t>
            </a:r>
            <a:endParaRPr lang="zh-CN" altLang="en-US" sz="1399" dirty="0"/>
          </a:p>
        </p:txBody>
      </p:sp>
      <p:sp>
        <p:nvSpPr>
          <p:cNvPr id="15" name="线形标注 2 14"/>
          <p:cNvSpPr/>
          <p:nvPr/>
        </p:nvSpPr>
        <p:spPr>
          <a:xfrm>
            <a:off x="1060615" y="4651847"/>
            <a:ext cx="1980407" cy="431351"/>
          </a:xfrm>
          <a:prstGeom prst="borderCallout2">
            <a:avLst>
              <a:gd name="adj1" fmla="val -6764"/>
              <a:gd name="adj2" fmla="val 49298"/>
              <a:gd name="adj3" fmla="val -144852"/>
              <a:gd name="adj4" fmla="val 34753"/>
              <a:gd name="adj5" fmla="val -141029"/>
              <a:gd name="adj6" fmla="val 24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99" b="1" dirty="0" smtClean="0">
                <a:sym typeface="+mn-ea"/>
              </a:rPr>
              <a:t>供應商批量運輸到倉；</a:t>
            </a:r>
            <a:endParaRPr lang="zh-CN" altLang="en-US" sz="1399" b="1" dirty="0">
              <a:sym typeface="+mn-ea"/>
            </a:endParaRPr>
          </a:p>
        </p:txBody>
      </p:sp>
      <p:sp>
        <p:nvSpPr>
          <p:cNvPr id="17" name="线形标注 2 16"/>
          <p:cNvSpPr/>
          <p:nvPr/>
        </p:nvSpPr>
        <p:spPr>
          <a:xfrm>
            <a:off x="9333033" y="1343134"/>
            <a:ext cx="1980407" cy="431351"/>
          </a:xfrm>
          <a:prstGeom prst="borderCallout2">
            <a:avLst>
              <a:gd name="adj1" fmla="val 102352"/>
              <a:gd name="adj2" fmla="val 50000"/>
              <a:gd name="adj3" fmla="val 131029"/>
              <a:gd name="adj4" fmla="val 48718"/>
              <a:gd name="adj5" fmla="val 157352"/>
              <a:gd name="adj6" fmla="val 4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99" b="1" dirty="0" smtClean="0">
                <a:sym typeface="+mn-ea"/>
              </a:rPr>
              <a:t>兩岸和商全程解決運輸清關。</a:t>
            </a:r>
            <a:endParaRPr lang="zh-CN" altLang="en-US" sz="1399" b="1" dirty="0">
              <a:sym typeface="+mn-ea"/>
            </a:endParaRPr>
          </a:p>
        </p:txBody>
      </p:sp>
    </p:spTree>
    <p:extLst>
      <p:ext uri="{BB962C8B-B14F-4D97-AF65-F5344CB8AC3E}">
        <p14:creationId xmlns:p14="http://schemas.microsoft.com/office/powerpoint/2010/main" val="19023843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1" y="285949"/>
            <a:ext cx="3182144" cy="541507"/>
          </a:xfrm>
        </p:spPr>
        <p:txBody>
          <a:bodyPr>
            <a:normAutofit fontScale="90000"/>
          </a:bodyPr>
          <a:lstStyle/>
          <a:p>
            <a:r>
              <a:rPr lang="zh-CN" altLang="en-US" dirty="0" smtClean="0"/>
              <a:t>海峽兩岸的跨境物流</a:t>
            </a:r>
            <a:endParaRPr lang="zh-CN" altLang="en-US" dirty="0"/>
          </a:p>
        </p:txBody>
      </p:sp>
      <p:sp>
        <p:nvSpPr>
          <p:cNvPr id="4" name="灯片编号占位符 3"/>
          <p:cNvSpPr>
            <a:spLocks noGrp="1"/>
          </p:cNvSpPr>
          <p:nvPr>
            <p:ph type="sldNum" sz="quarter" idx="12"/>
          </p:nvPr>
        </p:nvSpPr>
        <p:spPr>
          <a:xfrm>
            <a:off x="8646181" y="6345860"/>
            <a:ext cx="2844800" cy="363817"/>
          </a:xfrm>
        </p:spPr>
        <p:txBody>
          <a:bodyPr/>
          <a:lstStyle/>
          <a:p>
            <a:fld id="{80448686-830D-4281-9B6B-79162D576DDC}" type="slidenum">
              <a:rPr lang="zh-CN" altLang="en-US" smtClean="0"/>
              <a:t>61</a:t>
            </a:fld>
            <a:endParaRPr lang="zh-CN" altLang="en-US" dirty="0"/>
          </a:p>
        </p:txBody>
      </p:sp>
      <p:graphicFrame>
        <p:nvGraphicFramePr>
          <p:cNvPr id="5" name="表格 4"/>
          <p:cNvGraphicFramePr/>
          <p:nvPr/>
        </p:nvGraphicFramePr>
        <p:xfrm>
          <a:off x="772625" y="1631124"/>
          <a:ext cx="10596002" cy="3427779"/>
        </p:xfrm>
        <a:graphic>
          <a:graphicData uri="http://schemas.openxmlformats.org/drawingml/2006/table">
            <a:tbl>
              <a:tblPr firstRow="1" bandRow="1">
                <a:tableStyleId>{5C22544A-7EE6-4342-B048-85BDC9FD1C3A}</a:tableStyleId>
              </a:tblPr>
              <a:tblGrid>
                <a:gridCol w="1020017"/>
                <a:gridCol w="2748592"/>
                <a:gridCol w="1648013"/>
                <a:gridCol w="2396534"/>
                <a:gridCol w="2782846"/>
              </a:tblGrid>
              <a:tr h="367917">
                <a:tc>
                  <a:txBody>
                    <a:bodyPr/>
                    <a:lstStyle/>
                    <a:p>
                      <a:pPr>
                        <a:buNone/>
                      </a:pPr>
                      <a:endParaRPr sz="1800" dirty="0"/>
                    </a:p>
                  </a:txBody>
                  <a:tcPr marL="91345" marR="91345" marT="45672" marB="45672"/>
                </a:tc>
                <a:tc>
                  <a:txBody>
                    <a:bodyPr/>
                    <a:lstStyle/>
                    <a:p>
                      <a:pPr>
                        <a:buNone/>
                      </a:pPr>
                      <a:r>
                        <a:rPr lang="zh-CN" sz="1800" dirty="0" smtClean="0"/>
                        <a:t>空運</a:t>
                      </a:r>
                      <a:endParaRPr lang="zh-CN" sz="1800" dirty="0"/>
                    </a:p>
                  </a:txBody>
                  <a:tcPr marL="91345" marR="91345" marT="45672" marB="45672"/>
                </a:tc>
                <a:tc>
                  <a:txBody>
                    <a:bodyPr/>
                    <a:lstStyle/>
                    <a:p>
                      <a:pPr>
                        <a:buNone/>
                      </a:pPr>
                      <a:r>
                        <a:rPr lang="zh-CN" sz="1800" dirty="0" smtClean="0"/>
                        <a:t>海運</a:t>
                      </a:r>
                      <a:endParaRPr lang="zh-CN" sz="1800" dirty="0"/>
                    </a:p>
                  </a:txBody>
                  <a:tcPr marL="91345" marR="91345" marT="45672" marB="45672"/>
                </a:tc>
                <a:tc>
                  <a:txBody>
                    <a:bodyPr/>
                    <a:lstStyle/>
                    <a:p>
                      <a:pPr>
                        <a:buNone/>
                      </a:pPr>
                      <a:r>
                        <a:rPr lang="zh-CN" sz="1800" dirty="0" smtClean="0"/>
                        <a:t>海運快遞</a:t>
                      </a:r>
                      <a:endParaRPr lang="zh-CN" sz="1800" dirty="0"/>
                    </a:p>
                  </a:txBody>
                  <a:tcPr marL="91345" marR="91345" marT="45672" marB="45672"/>
                </a:tc>
                <a:tc>
                  <a:txBody>
                    <a:bodyPr/>
                    <a:lstStyle/>
                    <a:p>
                      <a:pPr>
                        <a:buNone/>
                      </a:pPr>
                      <a:r>
                        <a:rPr lang="zh-CN" altLang="en-US" sz="1800" dirty="0" smtClean="0"/>
                        <a:t>郵政、快遞</a:t>
                      </a:r>
                      <a:endParaRPr lang="zh-CN" altLang="en-US" sz="1800" dirty="0"/>
                    </a:p>
                  </a:txBody>
                  <a:tcPr marL="91345" marR="91345" marT="45672" marB="45672"/>
                </a:tc>
              </a:tr>
              <a:tr h="519524">
                <a:tc>
                  <a:txBody>
                    <a:bodyPr/>
                    <a:lstStyle/>
                    <a:p>
                      <a:pPr>
                        <a:buNone/>
                      </a:pPr>
                      <a:r>
                        <a:rPr lang="zh-CN" sz="1400" dirty="0"/>
                        <a:t>物流公司</a:t>
                      </a:r>
                    </a:p>
                  </a:txBody>
                  <a:tcPr marL="91345" marR="91345" marT="45672" marB="45672"/>
                </a:tc>
                <a:tc>
                  <a:txBody>
                    <a:bodyPr/>
                    <a:lstStyle/>
                    <a:p>
                      <a:pPr>
                        <a:buNone/>
                      </a:pPr>
                      <a:r>
                        <a:rPr lang="zh-CN" sz="1400" dirty="0" smtClean="0"/>
                        <a:t>中外運、</a:t>
                      </a:r>
                      <a:r>
                        <a:rPr lang="zh-CN" sz="1400" dirty="0" smtClean="0">
                          <a:sym typeface="+mn-ea"/>
                        </a:rPr>
                        <a:t>超捷</a:t>
                      </a:r>
                      <a:r>
                        <a:rPr lang="zh-CN" sz="1400" dirty="0" smtClean="0"/>
                        <a:t>、萬嘉空運等</a:t>
                      </a:r>
                      <a:endParaRPr lang="zh-CN" sz="1400" dirty="0"/>
                    </a:p>
                  </a:txBody>
                  <a:tcPr marL="91345" marR="91345" marT="45672" marB="45672"/>
                </a:tc>
                <a:tc>
                  <a:txBody>
                    <a:bodyPr/>
                    <a:lstStyle/>
                    <a:p>
                      <a:pPr>
                        <a:buNone/>
                      </a:pPr>
                      <a:r>
                        <a:rPr lang="zh-CN" sz="1400" dirty="0" smtClean="0"/>
                        <a:t>中外運、</a:t>
                      </a:r>
                      <a:r>
                        <a:rPr lang="zh-CN" sz="1400" dirty="0" smtClean="0">
                          <a:sym typeface="+mn-ea"/>
                        </a:rPr>
                        <a:t>超</a:t>
                      </a:r>
                      <a:r>
                        <a:rPr lang="zh-CN" sz="1400" dirty="0">
                          <a:sym typeface="+mn-ea"/>
                        </a:rPr>
                        <a:t>捷等</a:t>
                      </a:r>
                    </a:p>
                    <a:p>
                      <a:pPr>
                        <a:buNone/>
                      </a:pPr>
                      <a:endParaRPr lang="zh-CN" sz="1400" dirty="0">
                        <a:sym typeface="+mn-ea"/>
                      </a:endParaRPr>
                    </a:p>
                  </a:txBody>
                  <a:tcPr marL="91345" marR="91345" marT="45672" marB="45672"/>
                </a:tc>
                <a:tc>
                  <a:txBody>
                    <a:bodyPr/>
                    <a:lstStyle/>
                    <a:p>
                      <a:pPr>
                        <a:buNone/>
                      </a:pPr>
                      <a:r>
                        <a:rPr lang="zh-CN" sz="1400" dirty="0" smtClean="0"/>
                        <a:t>中遠、金廈、華岡、超捷等</a:t>
                      </a:r>
                    </a:p>
                    <a:p>
                      <a:pPr>
                        <a:buNone/>
                      </a:pPr>
                      <a:r>
                        <a:rPr lang="zh-CN" sz="1400" dirty="0" smtClean="0"/>
                        <a:t>（海峽號、麗娜輪等）</a:t>
                      </a:r>
                      <a:endParaRPr lang="zh-CN" sz="1400" dirty="0"/>
                    </a:p>
                  </a:txBody>
                  <a:tcPr marL="91345" marR="91345" marT="45672" marB="45672"/>
                </a:tc>
                <a:tc>
                  <a:txBody>
                    <a:bodyPr/>
                    <a:lstStyle/>
                    <a:p>
                      <a:pPr>
                        <a:buNone/>
                      </a:pPr>
                      <a:r>
                        <a:rPr lang="zh-CN" sz="1400" dirty="0" smtClean="0"/>
                        <a:t>順豐、紅海物流、</a:t>
                      </a:r>
                      <a:r>
                        <a:rPr lang="en-US" altLang="zh-CN" sz="1400" dirty="0" smtClean="0"/>
                        <a:t>EMS</a:t>
                      </a:r>
                      <a:r>
                        <a:rPr lang="zh-CN" altLang="en-US" sz="1400" dirty="0"/>
                        <a:t>、DHL,UPS,TNT,FedEX等</a:t>
                      </a:r>
                    </a:p>
                  </a:txBody>
                  <a:tcPr marL="91345" marR="91345" marT="45672" marB="45672"/>
                </a:tc>
              </a:tr>
              <a:tr h="306386">
                <a:tc>
                  <a:txBody>
                    <a:bodyPr/>
                    <a:lstStyle/>
                    <a:p>
                      <a:pPr>
                        <a:buNone/>
                      </a:pPr>
                      <a:r>
                        <a:rPr lang="zh-CN" sz="1400" dirty="0" smtClean="0"/>
                        <a:t>運輸時間</a:t>
                      </a:r>
                      <a:endParaRPr lang="zh-CN" sz="1400" dirty="0"/>
                    </a:p>
                  </a:txBody>
                  <a:tcPr marL="91345" marR="91345" marT="45672" marB="45672"/>
                </a:tc>
                <a:tc>
                  <a:txBody>
                    <a:bodyPr/>
                    <a:lstStyle/>
                    <a:p>
                      <a:pPr>
                        <a:buNone/>
                      </a:pPr>
                      <a:r>
                        <a:rPr lang="en-US" altLang="zh-CN" sz="1400" dirty="0" smtClean="0"/>
                        <a:t>5-7</a:t>
                      </a:r>
                      <a:r>
                        <a:rPr lang="zh-CN" altLang="en-US" sz="1400" dirty="0" smtClean="0"/>
                        <a:t>天（門到門）</a:t>
                      </a:r>
                      <a:endParaRPr lang="zh-CN" altLang="en-US" sz="1400" dirty="0"/>
                    </a:p>
                  </a:txBody>
                  <a:tcPr marL="91345" marR="91345" marT="45672" marB="45672"/>
                </a:tc>
                <a:tc>
                  <a:txBody>
                    <a:bodyPr/>
                    <a:lstStyle/>
                    <a:p>
                      <a:pPr>
                        <a:buNone/>
                      </a:pPr>
                      <a:r>
                        <a:rPr lang="en-US" altLang="zh-CN" sz="1400" dirty="0"/>
                        <a:t>3-8</a:t>
                      </a:r>
                      <a:r>
                        <a:rPr lang="zh-CN" altLang="en-US" sz="1400" dirty="0"/>
                        <a:t>天港到港</a:t>
                      </a:r>
                    </a:p>
                  </a:txBody>
                  <a:tcPr marL="91345" marR="91345" marT="45672" marB="45672"/>
                </a:tc>
                <a:tc>
                  <a:txBody>
                    <a:bodyPr/>
                    <a:lstStyle/>
                    <a:p>
                      <a:pPr>
                        <a:buNone/>
                      </a:pPr>
                      <a:r>
                        <a:rPr lang="en-US" altLang="zh-CN" sz="1400" dirty="0" smtClean="0"/>
                        <a:t>7</a:t>
                      </a:r>
                      <a:r>
                        <a:rPr lang="zh-CN" altLang="en-US" sz="1400" dirty="0" smtClean="0"/>
                        <a:t>天（門到門）</a:t>
                      </a:r>
                      <a:endParaRPr lang="zh-CN" altLang="en-US" sz="1400" dirty="0"/>
                    </a:p>
                  </a:txBody>
                  <a:tcPr marL="91345" marR="91345" marT="45672" marB="45672"/>
                </a:tc>
                <a:tc>
                  <a:txBody>
                    <a:bodyPr/>
                    <a:lstStyle/>
                    <a:p>
                      <a:pPr>
                        <a:buNone/>
                      </a:pPr>
                      <a:r>
                        <a:rPr lang="en-US" sz="1400" dirty="0" smtClean="0"/>
                        <a:t>4-10</a:t>
                      </a:r>
                      <a:r>
                        <a:rPr lang="zh-CN" altLang="en-US" sz="1400" dirty="0" smtClean="0"/>
                        <a:t>天（門到門）</a:t>
                      </a:r>
                      <a:endParaRPr lang="zh-CN" altLang="en-US" sz="1400" dirty="0"/>
                    </a:p>
                  </a:txBody>
                  <a:tcPr marL="91345" marR="91345" marT="45672" marB="45672"/>
                </a:tc>
              </a:tr>
              <a:tr h="519524">
                <a:tc>
                  <a:txBody>
                    <a:bodyPr/>
                    <a:lstStyle/>
                    <a:p>
                      <a:pPr>
                        <a:buNone/>
                      </a:pPr>
                      <a:r>
                        <a:rPr lang="zh-CN" sz="1400" dirty="0" smtClean="0"/>
                        <a:t>費用</a:t>
                      </a:r>
                      <a:endParaRPr lang="zh-CN" sz="1400" dirty="0"/>
                    </a:p>
                  </a:txBody>
                  <a:tcPr marL="91345" marR="91345" marT="45672" marB="45672"/>
                </a:tc>
                <a:tc>
                  <a:txBody>
                    <a:bodyPr/>
                    <a:lstStyle/>
                    <a:p>
                      <a:pPr>
                        <a:buNone/>
                      </a:pPr>
                      <a:r>
                        <a:rPr lang="en-US" altLang="zh-CN" sz="1400" dirty="0"/>
                        <a:t>18</a:t>
                      </a:r>
                      <a:r>
                        <a:rPr lang="zh-CN" altLang="en-US" sz="1400" dirty="0"/>
                        <a:t>元</a:t>
                      </a:r>
                      <a:r>
                        <a:rPr lang="en-US" altLang="zh-CN" sz="1400" dirty="0"/>
                        <a:t>/</a:t>
                      </a:r>
                      <a:r>
                        <a:rPr lang="en-US" altLang="zh-CN" sz="1400" dirty="0" smtClean="0"/>
                        <a:t>KG</a:t>
                      </a:r>
                      <a:r>
                        <a:rPr lang="zh-CN" altLang="en-US" sz="1400" dirty="0" smtClean="0"/>
                        <a:t>（上海虹橋）</a:t>
                      </a:r>
                    </a:p>
                    <a:p>
                      <a:pPr>
                        <a:buNone/>
                      </a:pPr>
                      <a:r>
                        <a:rPr lang="en-US" altLang="zh-CN" sz="1400" dirty="0" smtClean="0"/>
                        <a:t>37</a:t>
                      </a:r>
                      <a:r>
                        <a:rPr lang="zh-CN" altLang="en-US" sz="1400" dirty="0"/>
                        <a:t>元</a:t>
                      </a:r>
                      <a:r>
                        <a:rPr lang="en-US" altLang="zh-CN" sz="1400" dirty="0"/>
                        <a:t>/KG</a:t>
                      </a:r>
                      <a:r>
                        <a:rPr lang="en-US" altLang="zh-CN" sz="1400" dirty="0" smtClean="0"/>
                        <a:t>(</a:t>
                      </a:r>
                      <a:r>
                        <a:rPr lang="zh-CN" altLang="en-US" sz="1400" dirty="0" smtClean="0"/>
                        <a:t>廣州）</a:t>
                      </a:r>
                      <a:r>
                        <a:rPr lang="zh-CN" altLang="en-US" sz="1400" dirty="0" smtClean="0">
                          <a:sym typeface="+mn-ea"/>
                        </a:rPr>
                        <a:t>（門到門）</a:t>
                      </a:r>
                      <a:endParaRPr lang="zh-CN" altLang="en-US" sz="1400" dirty="0"/>
                    </a:p>
                  </a:txBody>
                  <a:tcPr marL="91345" marR="91345" marT="45672" marB="45672"/>
                </a:tc>
                <a:tc>
                  <a:txBody>
                    <a:bodyPr/>
                    <a:lstStyle/>
                    <a:p>
                      <a:pPr>
                        <a:buNone/>
                      </a:pPr>
                      <a:r>
                        <a:rPr lang="en-US" altLang="zh-CN" sz="1400" dirty="0"/>
                        <a:t>12</a:t>
                      </a:r>
                      <a:r>
                        <a:rPr lang="zh-CN" altLang="en-US" sz="1400" dirty="0"/>
                        <a:t>元</a:t>
                      </a:r>
                      <a:r>
                        <a:rPr lang="en-US" altLang="zh-CN" sz="1400" dirty="0"/>
                        <a:t>/</a:t>
                      </a:r>
                      <a:r>
                        <a:rPr lang="en-US" altLang="zh-CN" sz="1400" dirty="0" smtClean="0"/>
                        <a:t>kg</a:t>
                      </a:r>
                      <a:r>
                        <a:rPr lang="zh-CN" altLang="en-US" sz="1400" dirty="0" smtClean="0">
                          <a:sym typeface="+mn-ea"/>
                        </a:rPr>
                        <a:t>（港到門）</a:t>
                      </a:r>
                      <a:endParaRPr lang="en-US" altLang="zh-CN" sz="1400" dirty="0"/>
                    </a:p>
                  </a:txBody>
                  <a:tcPr marL="91345" marR="91345" marT="45672" marB="45672"/>
                </a:tc>
                <a:tc>
                  <a:txBody>
                    <a:bodyPr/>
                    <a:lstStyle/>
                    <a:p>
                      <a:pPr>
                        <a:buNone/>
                      </a:pPr>
                      <a:r>
                        <a:rPr lang="en-US" altLang="zh-CN" sz="1400" dirty="0"/>
                        <a:t>16</a:t>
                      </a:r>
                      <a:r>
                        <a:rPr lang="zh-CN" altLang="en-US" sz="1400" dirty="0"/>
                        <a:t>元</a:t>
                      </a:r>
                      <a:r>
                        <a:rPr lang="en-US" altLang="zh-CN" sz="1400" dirty="0"/>
                        <a:t>/KG</a:t>
                      </a:r>
                      <a:r>
                        <a:rPr lang="zh-CN" altLang="en-US" sz="1400" dirty="0"/>
                        <a:t>（</a:t>
                      </a:r>
                      <a:r>
                        <a:rPr lang="en-US" altLang="zh-CN" sz="1400" dirty="0"/>
                        <a:t>&gt;200KG/</a:t>
                      </a:r>
                      <a:r>
                        <a:rPr lang="zh-CN" altLang="en-US" sz="1400" dirty="0"/>
                        <a:t>次</a:t>
                      </a:r>
                      <a:r>
                        <a:rPr lang="zh-CN" altLang="en-US" sz="1400" dirty="0" smtClean="0"/>
                        <a:t>）</a:t>
                      </a:r>
                      <a:r>
                        <a:rPr lang="zh-CN" altLang="en-US" sz="1400" dirty="0" smtClean="0">
                          <a:sym typeface="+mn-ea"/>
                        </a:rPr>
                        <a:t>（門到門）</a:t>
                      </a:r>
                      <a:endParaRPr lang="zh-CN" altLang="en-US" sz="1400" dirty="0"/>
                    </a:p>
                  </a:txBody>
                  <a:tcPr marL="91345" marR="91345" marT="45672" marB="45672"/>
                </a:tc>
                <a:tc>
                  <a:txBody>
                    <a:bodyPr/>
                    <a:lstStyle/>
                    <a:p>
                      <a:pPr>
                        <a:buNone/>
                      </a:pPr>
                      <a:r>
                        <a:rPr lang="en-US" altLang="zh-CN" sz="1400" dirty="0"/>
                        <a:t>32-45</a:t>
                      </a:r>
                      <a:r>
                        <a:rPr lang="zh-CN" altLang="en-US" sz="1400" dirty="0"/>
                        <a:t>元</a:t>
                      </a:r>
                      <a:r>
                        <a:rPr lang="en-US" altLang="zh-CN" sz="1400" dirty="0"/>
                        <a:t>/</a:t>
                      </a:r>
                      <a:r>
                        <a:rPr lang="en-US" altLang="zh-CN" sz="1400" dirty="0" smtClean="0"/>
                        <a:t>kg</a:t>
                      </a:r>
                      <a:r>
                        <a:rPr lang="zh-CN" altLang="en-US" sz="1400" dirty="0" smtClean="0">
                          <a:sym typeface="+mn-ea"/>
                        </a:rPr>
                        <a:t>（門到門）</a:t>
                      </a:r>
                      <a:endParaRPr lang="en-US" altLang="zh-CN" sz="1400" dirty="0"/>
                    </a:p>
                  </a:txBody>
                  <a:tcPr marL="91345" marR="91345" marT="45672" marB="45672"/>
                </a:tc>
              </a:tr>
              <a:tr h="517621">
                <a:tc>
                  <a:txBody>
                    <a:bodyPr/>
                    <a:lstStyle/>
                    <a:p>
                      <a:pPr>
                        <a:buNone/>
                      </a:pPr>
                      <a:r>
                        <a:rPr lang="zh-CN" sz="1400" dirty="0"/>
                        <a:t>口岸</a:t>
                      </a:r>
                    </a:p>
                  </a:txBody>
                  <a:tcPr marL="91345" marR="91345" marT="45672" marB="45672"/>
                </a:tc>
                <a:tc>
                  <a:txBody>
                    <a:bodyPr/>
                    <a:lstStyle/>
                    <a:p>
                      <a:pPr>
                        <a:buNone/>
                      </a:pPr>
                      <a:r>
                        <a:rPr lang="zh-CN" altLang="en-US" sz="1400" dirty="0" smtClean="0"/>
                        <a:t>廣州、上海、青島</a:t>
                      </a:r>
                      <a:endParaRPr lang="zh-CN" altLang="en-US" sz="1400" dirty="0"/>
                    </a:p>
                  </a:txBody>
                  <a:tcPr marL="91345" marR="91345" marT="45672" marB="45672"/>
                </a:tc>
                <a:tc>
                  <a:txBody>
                    <a:bodyPr/>
                    <a:lstStyle/>
                    <a:p>
                      <a:pPr>
                        <a:buNone/>
                      </a:pPr>
                      <a:r>
                        <a:rPr lang="zh-CN" altLang="en-US" sz="1400" dirty="0" smtClean="0"/>
                        <a:t>福州、廈門、寧波、上海、香港、天津</a:t>
                      </a:r>
                      <a:endParaRPr lang="zh-CN" altLang="en-US" sz="1400" dirty="0"/>
                    </a:p>
                  </a:txBody>
                  <a:tcPr marL="91345" marR="91345" marT="45672" marB="45672"/>
                </a:tc>
                <a:tc>
                  <a:txBody>
                    <a:bodyPr/>
                    <a:lstStyle/>
                    <a:p>
                      <a:pPr>
                        <a:buNone/>
                      </a:pPr>
                      <a:r>
                        <a:rPr lang="zh-CN" altLang="en-US" sz="1400" dirty="0" smtClean="0"/>
                        <a:t>廈門、平潭</a:t>
                      </a:r>
                      <a:endParaRPr lang="zh-CN" altLang="en-US" sz="1400" dirty="0"/>
                    </a:p>
                  </a:txBody>
                  <a:tcPr marL="91345" marR="91345" marT="45672" marB="45672"/>
                </a:tc>
                <a:tc>
                  <a:txBody>
                    <a:bodyPr/>
                    <a:lstStyle/>
                    <a:p>
                      <a:pPr>
                        <a:buNone/>
                      </a:pPr>
                      <a:r>
                        <a:rPr lang="zh-CN" altLang="en-US" sz="1400" dirty="0" smtClean="0"/>
                        <a:t>郵政及快遞公司自行優化路線</a:t>
                      </a:r>
                      <a:endParaRPr lang="zh-CN" altLang="en-US" sz="1400" dirty="0"/>
                    </a:p>
                  </a:txBody>
                  <a:tcPr marL="91345" marR="91345" marT="45672" marB="45672"/>
                </a:tc>
              </a:tr>
              <a:tr h="1196364">
                <a:tc>
                  <a:txBody>
                    <a:bodyPr/>
                    <a:lstStyle/>
                    <a:p>
                      <a:pPr>
                        <a:buNone/>
                      </a:pPr>
                      <a:r>
                        <a:rPr lang="zh-CN" sz="1400" dirty="0" smtClean="0"/>
                        <a:t>主要問題</a:t>
                      </a:r>
                      <a:endParaRPr lang="zh-CN" sz="1400" dirty="0"/>
                    </a:p>
                  </a:txBody>
                  <a:tcPr marL="91345" marR="91345" marT="45672" marB="45672"/>
                </a:tc>
                <a:tc>
                  <a:txBody>
                    <a:bodyPr/>
                    <a:lstStyle/>
                    <a:p>
                      <a:pPr>
                        <a:buNone/>
                      </a:pPr>
                      <a:r>
                        <a:rPr lang="zh-CN" altLang="en-US" sz="1400" dirty="0" smtClean="0"/>
                        <a:t>經廣州費用比較高；經虹橋，受支付系統的限制，</a:t>
                      </a:r>
                      <a:endParaRPr lang="zh-CN" altLang="en-US" sz="1400" dirty="0"/>
                    </a:p>
                  </a:txBody>
                  <a:tcPr marL="91345" marR="91345" marT="45672" marB="45672"/>
                </a:tc>
                <a:tc>
                  <a:txBody>
                    <a:bodyPr/>
                    <a:lstStyle/>
                    <a:p>
                      <a:pPr>
                        <a:buNone/>
                      </a:pPr>
                      <a:r>
                        <a:rPr lang="zh-CN" altLang="en-US" sz="1400" dirty="0" smtClean="0"/>
                        <a:t>週期時間長，適合大批量、保質期長的產品，運輸到大陸保稅倉；</a:t>
                      </a:r>
                      <a:endParaRPr lang="zh-CN" altLang="en-US" sz="1400" dirty="0"/>
                    </a:p>
                  </a:txBody>
                  <a:tcPr marL="91345" marR="91345" marT="45672" marB="45672"/>
                </a:tc>
                <a:tc>
                  <a:txBody>
                    <a:bodyPr/>
                    <a:lstStyle/>
                    <a:p>
                      <a:pPr>
                        <a:buNone/>
                      </a:pPr>
                      <a:r>
                        <a:rPr lang="zh-CN" altLang="en-US" sz="1400" dirty="0" smtClean="0"/>
                        <a:t>費用適中，但隨著貨量的增加，運費將急劇下降，發展很有潛力；</a:t>
                      </a:r>
                      <a:endParaRPr lang="zh-CN" altLang="en-US" sz="1400" dirty="0"/>
                    </a:p>
                  </a:txBody>
                  <a:tcPr marL="91345" marR="91345" marT="45672" marB="45672"/>
                </a:tc>
                <a:tc>
                  <a:txBody>
                    <a:bodyPr/>
                    <a:lstStyle/>
                    <a:p>
                      <a:pPr>
                        <a:buNone/>
                      </a:pPr>
                      <a:r>
                        <a:rPr lang="zh-CN" altLang="en-US" sz="1400" dirty="0" smtClean="0"/>
                        <a:t>本線路只適合貨值高、保質期短的產品；</a:t>
                      </a:r>
                      <a:endParaRPr lang="zh-CN" altLang="en-US" sz="1400" dirty="0"/>
                    </a:p>
                  </a:txBody>
                  <a:tcPr marL="91345" marR="91345" marT="45672" marB="45672"/>
                </a:tc>
              </a:tr>
            </a:tbl>
          </a:graphicData>
        </a:graphic>
      </p:graphicFrame>
    </p:spTree>
    <p:extLst>
      <p:ext uri="{BB962C8B-B14F-4D97-AF65-F5344CB8AC3E}">
        <p14:creationId xmlns:p14="http://schemas.microsoft.com/office/powerpoint/2010/main" val="3045375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4647" y="429768"/>
            <a:ext cx="10144933" cy="605364"/>
          </a:xfrm>
        </p:spPr>
        <p:txBody>
          <a:bodyPr>
            <a:normAutofit/>
          </a:bodyPr>
          <a:lstStyle/>
          <a:p>
            <a:r>
              <a:rPr lang="zh-CN" altLang="en-US" sz="2800" dirty="0" smtClean="0">
                <a:latin typeface="黑体" panose="02010609060101010101" pitchFamily="49" charset="-122"/>
                <a:ea typeface="黑体" panose="02010609060101010101" pitchFamily="49" charset="-122"/>
                <a:cs typeface="宋体" charset="0"/>
                <a:sym typeface="+mn-ea"/>
              </a:rPr>
              <a:t>保稅倉</a:t>
            </a:r>
            <a:r>
              <a:rPr lang="en-US" altLang="zh-CN" sz="2800" dirty="0" smtClean="0">
                <a:latin typeface="黑体" panose="02010609060101010101" pitchFamily="49" charset="-122"/>
                <a:ea typeface="黑体" panose="02010609060101010101" pitchFamily="49" charset="-122"/>
                <a:cs typeface="宋体" charset="0"/>
                <a:sym typeface="+mn-ea"/>
              </a:rPr>
              <a:t>----</a:t>
            </a:r>
            <a:r>
              <a:rPr lang="zh-CN" altLang="en-US" sz="2800" dirty="0" smtClean="0">
                <a:latin typeface="黑体" panose="02010609060101010101" pitchFamily="49" charset="-122"/>
                <a:ea typeface="黑体" panose="02010609060101010101" pitchFamily="49" charset="-122"/>
                <a:cs typeface="宋体" charset="0"/>
                <a:sym typeface="+mn-ea"/>
              </a:rPr>
              <a:t>風險保證金</a:t>
            </a:r>
            <a:r>
              <a:rPr lang="en-US" altLang="zh-CN" sz="2800" dirty="0" smtClean="0">
                <a:latin typeface="黑体" panose="02010609060101010101" pitchFamily="49" charset="-122"/>
                <a:ea typeface="黑体" panose="02010609060101010101" pitchFamily="49" charset="-122"/>
                <a:cs typeface="宋体" charset="0"/>
                <a:sym typeface="+mn-ea"/>
              </a:rPr>
              <a:t>(</a:t>
            </a:r>
            <a:r>
              <a:rPr lang="en-US" altLang="zh-CN" sz="2800" dirty="0">
                <a:latin typeface="黑体" panose="02010609060101010101" pitchFamily="49" charset="-122"/>
                <a:ea typeface="黑体" panose="02010609060101010101" pitchFamily="49" charset="-122"/>
                <a:cs typeface="宋体" charset="0"/>
                <a:sym typeface="+mn-ea"/>
              </a:rPr>
              <a:t>RMB</a:t>
            </a:r>
            <a:r>
              <a:rPr lang="en-US" altLang="zh-CN" sz="2800" dirty="0" smtClean="0">
                <a:latin typeface="黑体" panose="02010609060101010101" pitchFamily="49" charset="-122"/>
                <a:ea typeface="黑体" panose="02010609060101010101" pitchFamily="49" charset="-122"/>
                <a:cs typeface="宋体" charset="0"/>
                <a:sym typeface="+mn-ea"/>
              </a:rPr>
              <a:t>)</a:t>
            </a:r>
            <a:r>
              <a:rPr lang="zh-CN" altLang="en-US" sz="2800" dirty="0" smtClean="0">
                <a:latin typeface="黑体" panose="02010609060101010101" pitchFamily="49" charset="-122"/>
                <a:ea typeface="黑体" panose="02010609060101010101" pitchFamily="49" charset="-122"/>
                <a:cs typeface="宋体" charset="0"/>
                <a:sym typeface="+mn-ea"/>
              </a:rPr>
              <a:t>、海關稅費保證金數額（</a:t>
            </a:r>
            <a:r>
              <a:rPr lang="en-US" altLang="zh-CN" sz="2800" dirty="0" smtClean="0">
                <a:latin typeface="黑体" panose="02010609060101010101" pitchFamily="49" charset="-122"/>
                <a:ea typeface="黑体" panose="02010609060101010101" pitchFamily="49" charset="-122"/>
                <a:cs typeface="宋体" charset="0"/>
                <a:sym typeface="+mn-ea"/>
              </a:rPr>
              <a:t>RMB</a:t>
            </a:r>
            <a:r>
              <a:rPr lang="en-US" altLang="zh-CN" sz="2800" dirty="0">
                <a:latin typeface="黑体" panose="02010609060101010101" pitchFamily="49" charset="-122"/>
                <a:ea typeface="黑体" panose="02010609060101010101" pitchFamily="49" charset="-122"/>
                <a:cs typeface="宋体" charset="0"/>
                <a:sym typeface="+mn-ea"/>
              </a:rPr>
              <a:t>)</a:t>
            </a:r>
          </a:p>
        </p:txBody>
      </p:sp>
      <p:sp>
        <p:nvSpPr>
          <p:cNvPr id="4" name="灯片编号占位符 3"/>
          <p:cNvSpPr>
            <a:spLocks noGrp="1"/>
          </p:cNvSpPr>
          <p:nvPr>
            <p:ph type="sldNum" sz="quarter" idx="12"/>
          </p:nvPr>
        </p:nvSpPr>
        <p:spPr/>
        <p:txBody>
          <a:bodyPr/>
          <a:lstStyle/>
          <a:p>
            <a:fld id="{80448686-830D-4281-9B6B-79162D576DDC}" type="slidenum">
              <a:rPr lang="zh-CN" altLang="en-US" smtClean="0"/>
              <a:t>62</a:t>
            </a:fld>
            <a:endParaRPr lang="zh-CN" altLang="en-US" dirty="0"/>
          </a:p>
        </p:txBody>
      </p:sp>
      <p:graphicFrame>
        <p:nvGraphicFramePr>
          <p:cNvPr id="3" name="表格 -1"/>
          <p:cNvGraphicFramePr/>
          <p:nvPr/>
        </p:nvGraphicFramePr>
        <p:xfrm>
          <a:off x="1205244" y="1766239"/>
          <a:ext cx="9206800" cy="1611856"/>
        </p:xfrm>
        <a:graphic>
          <a:graphicData uri="http://schemas.openxmlformats.org/drawingml/2006/table">
            <a:tbl>
              <a:tblPr firstRow="1" bandRow="1">
                <a:tableStyleId>{5940675A-B579-460E-94D1-54222C63F5DA}</a:tableStyleId>
              </a:tblPr>
              <a:tblGrid>
                <a:gridCol w="1886525"/>
                <a:gridCol w="1301664"/>
                <a:gridCol w="1464055"/>
                <a:gridCol w="1464055"/>
                <a:gridCol w="1464055"/>
                <a:gridCol w="1626446"/>
              </a:tblGrid>
              <a:tr h="448478">
                <a:tc gridSpan="6">
                  <a:txBody>
                    <a:bodyPr/>
                    <a:lstStyle/>
                    <a:p>
                      <a:pPr marL="0" indent="0" algn="ctr">
                        <a:buNone/>
                      </a:pPr>
                      <a:r>
                        <a:rPr lang="zh-CN" altLang="en-US" sz="1800" b="1" u="none" dirty="0" smtClean="0">
                          <a:solidFill>
                            <a:srgbClr val="000000"/>
                          </a:solidFill>
                          <a:latin typeface="宋体" charset="0"/>
                          <a:ea typeface="宋体" charset="0"/>
                          <a:cs typeface="宋体" charset="0"/>
                        </a:rPr>
                        <a:t>風險保證金</a:t>
                      </a:r>
                      <a:r>
                        <a:rPr lang="en-US" altLang="zh-CN" sz="1800" b="1" u="none" dirty="0" smtClean="0">
                          <a:solidFill>
                            <a:srgbClr val="000000"/>
                          </a:solidFill>
                          <a:latin typeface="宋体" charset="0"/>
                          <a:ea typeface="宋体" charset="0"/>
                          <a:cs typeface="宋体" charset="0"/>
                        </a:rPr>
                        <a:t>(</a:t>
                      </a:r>
                      <a:r>
                        <a:rPr lang="en-US" altLang="zh-CN" sz="1800" b="1" u="none" dirty="0">
                          <a:solidFill>
                            <a:srgbClr val="000000"/>
                          </a:solidFill>
                          <a:latin typeface="宋体" charset="0"/>
                          <a:ea typeface="宋体" charset="0"/>
                          <a:cs typeface="宋体" charset="0"/>
                        </a:rPr>
                        <a:t>RMB)</a:t>
                      </a:r>
                    </a:p>
                  </a:txBody>
                  <a:tcPr marL="0" marR="0" marT="0" marB="1" anchor="b">
                    <a:lnL w="6350" cap="flat" cmpd="sng">
                      <a:solidFill>
                        <a:srgbClr val="080000"/>
                      </a:solidFill>
                      <a:prstDash val="solid"/>
                      <a:headEnd type="none" w="med" len="med"/>
                      <a:tailEnd type="none" w="med" len="med"/>
                    </a:lnL>
                    <a:lnR>
                      <a:noFill/>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r>
              <a:tr h="387581">
                <a:tc>
                  <a:txBody>
                    <a:bodyPr/>
                    <a:lstStyle/>
                    <a:p>
                      <a:pPr marL="0" indent="0" algn="l">
                        <a:buNone/>
                      </a:pPr>
                      <a:r>
                        <a:rPr lang="zh-CN" altLang="en-US" sz="1400" b="0" u="none" dirty="0" smtClean="0">
                          <a:solidFill>
                            <a:srgbClr val="000000"/>
                          </a:solidFill>
                          <a:latin typeface="宋体" charset="0"/>
                          <a:ea typeface="宋体" charset="0"/>
                          <a:cs typeface="宋体" charset="0"/>
                        </a:rPr>
                        <a:t>進口金額／月</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100</a:t>
                      </a:r>
                      <a:r>
                        <a:rPr lang="zh-CN" altLang="en-US" sz="1400" b="0" u="none" dirty="0" smtClean="0">
                          <a:solidFill>
                            <a:srgbClr val="000000"/>
                          </a:solidFill>
                          <a:latin typeface="宋体" charset="0"/>
                          <a:ea typeface="宋体" charset="0"/>
                          <a:cs typeface="宋体" charset="0"/>
                        </a:rPr>
                        <a:t>萬以下</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a:solidFill>
                            <a:srgbClr val="000000"/>
                          </a:solidFill>
                          <a:latin typeface="宋体" charset="0"/>
                          <a:ea typeface="宋体" charset="0"/>
                          <a:cs typeface="宋体" charset="0"/>
                        </a:rPr>
                        <a:t>100</a:t>
                      </a:r>
                      <a:r>
                        <a:rPr lang="zh-CN" altLang="en-US" sz="1400" b="0" u="none" dirty="0">
                          <a:solidFill>
                            <a:srgbClr val="000000"/>
                          </a:solidFill>
                          <a:latin typeface="宋体" charset="0"/>
                          <a:ea typeface="宋体" charset="0"/>
                          <a:cs typeface="宋体" charset="0"/>
                        </a:rPr>
                        <a:t>－</a:t>
                      </a:r>
                      <a:r>
                        <a:rPr lang="en-US" altLang="zh-CN" sz="1400" b="0" u="none" dirty="0" smtClean="0">
                          <a:solidFill>
                            <a:srgbClr val="000000"/>
                          </a:solidFill>
                          <a:latin typeface="宋体" charset="0"/>
                          <a:ea typeface="宋体" charset="0"/>
                          <a:cs typeface="宋体" charset="0"/>
                        </a:rPr>
                        <a:t>300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300-500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500-1000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1000</a:t>
                      </a:r>
                      <a:r>
                        <a:rPr lang="zh-CN" altLang="en-US" sz="1400" b="0" u="none" dirty="0" smtClean="0">
                          <a:solidFill>
                            <a:srgbClr val="000000"/>
                          </a:solidFill>
                          <a:latin typeface="宋体" charset="0"/>
                          <a:ea typeface="宋体" charset="0"/>
                          <a:cs typeface="宋体" charset="0"/>
                        </a:rPr>
                        <a:t>萬以上</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388216">
                <a:tc>
                  <a:txBody>
                    <a:bodyPr/>
                    <a:lstStyle/>
                    <a:p>
                      <a:pPr marL="0" indent="0" algn="l">
                        <a:buNone/>
                      </a:pPr>
                      <a:r>
                        <a:rPr lang="zh-CN" altLang="en-US" sz="1400" b="0" u="none" dirty="0" smtClean="0">
                          <a:solidFill>
                            <a:srgbClr val="000000"/>
                          </a:solidFill>
                          <a:latin typeface="宋体" charset="0"/>
                          <a:ea typeface="宋体" charset="0"/>
                          <a:cs typeface="宋体" charset="0"/>
                        </a:rPr>
                        <a:t>高風險商品</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15</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20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30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50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387581">
                <a:tc>
                  <a:txBody>
                    <a:bodyPr/>
                    <a:lstStyle/>
                    <a:p>
                      <a:pPr marL="0" indent="0" algn="l">
                        <a:buNone/>
                      </a:pPr>
                      <a:r>
                        <a:rPr lang="zh-CN" altLang="en-US" sz="1400" b="0" u="none" dirty="0" smtClean="0">
                          <a:solidFill>
                            <a:srgbClr val="000000"/>
                          </a:solidFill>
                          <a:latin typeface="宋体" charset="0"/>
                          <a:ea typeface="宋体" charset="0"/>
                          <a:cs typeface="宋体" charset="0"/>
                        </a:rPr>
                        <a:t>非高風險商品</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5</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ctr">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8</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12</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15</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400" b="0" u="none" dirty="0" smtClean="0">
                          <a:solidFill>
                            <a:srgbClr val="000000"/>
                          </a:solidFill>
                          <a:latin typeface="宋体" charset="0"/>
                          <a:ea typeface="宋体" charset="0"/>
                          <a:cs typeface="宋体" charset="0"/>
                        </a:rPr>
                        <a:t>20</a:t>
                      </a:r>
                      <a:r>
                        <a:rPr lang="zh-CN" altLang="en-US" sz="1400" b="0" u="none" dirty="0" smtClean="0">
                          <a:solidFill>
                            <a:srgbClr val="000000"/>
                          </a:solidFill>
                          <a:latin typeface="宋体" charset="0"/>
                          <a:ea typeface="宋体" charset="0"/>
                          <a:cs typeface="宋体" charset="0"/>
                        </a:rPr>
                        <a:t>萬</a:t>
                      </a:r>
                      <a:endParaRPr lang="zh-CN" altLang="en-US" sz="14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5" name="表格 4"/>
          <p:cNvGraphicFramePr/>
          <p:nvPr/>
        </p:nvGraphicFramePr>
        <p:xfrm>
          <a:off x="1164647" y="3860826"/>
          <a:ext cx="9265794" cy="2213844"/>
        </p:xfrm>
        <a:graphic>
          <a:graphicData uri="http://schemas.openxmlformats.org/drawingml/2006/table">
            <a:tbl>
              <a:tblPr firstRow="1" bandRow="1">
                <a:tableStyleId>{5940675A-B579-460E-94D1-54222C63F5DA}</a:tableStyleId>
              </a:tblPr>
              <a:tblGrid>
                <a:gridCol w="1981676"/>
                <a:gridCol w="1117706"/>
                <a:gridCol w="1144348"/>
                <a:gridCol w="1143714"/>
                <a:gridCol w="1306739"/>
                <a:gridCol w="1307373"/>
                <a:gridCol w="1264238"/>
              </a:tblGrid>
              <a:tr h="399634">
                <a:tc gridSpan="7">
                  <a:txBody>
                    <a:bodyPr/>
                    <a:lstStyle/>
                    <a:p>
                      <a:pPr marL="0" indent="0" algn="ctr">
                        <a:buNone/>
                      </a:pPr>
                      <a:r>
                        <a:rPr lang="zh-CN" altLang="en-US" sz="1800" b="1" u="none" dirty="0" smtClean="0">
                          <a:solidFill>
                            <a:srgbClr val="000000"/>
                          </a:solidFill>
                          <a:latin typeface="宋体" charset="0"/>
                          <a:ea typeface="宋体" charset="0"/>
                          <a:cs typeface="宋体" charset="0"/>
                        </a:rPr>
                        <a:t>海關稅費保證金數額（</a:t>
                      </a:r>
                      <a:r>
                        <a:rPr lang="en-US" altLang="zh-CN" sz="1800" b="1" u="none" dirty="0" smtClean="0">
                          <a:solidFill>
                            <a:srgbClr val="000000"/>
                          </a:solidFill>
                          <a:latin typeface="宋体" charset="0"/>
                          <a:ea typeface="宋体" charset="0"/>
                          <a:cs typeface="宋体" charset="0"/>
                        </a:rPr>
                        <a:t>RMB</a:t>
                      </a:r>
                      <a:r>
                        <a:rPr lang="en-US" altLang="zh-CN" sz="1800" b="1" u="none" dirty="0">
                          <a:solidFill>
                            <a:srgbClr val="000000"/>
                          </a:solidFill>
                          <a:latin typeface="宋体" charset="0"/>
                          <a:ea typeface="宋体" charset="0"/>
                          <a:cs typeface="宋体" charset="0"/>
                        </a:rPr>
                        <a:t>)</a:t>
                      </a:r>
                    </a:p>
                  </a:txBody>
                  <a:tcPr marL="0" marR="0" marT="0" marB="1" anchor="b">
                    <a:lnL w="6350" cap="flat" cmpd="sng">
                      <a:solidFill>
                        <a:srgbClr val="080000"/>
                      </a:solidFill>
                      <a:prstDash val="solid"/>
                      <a:headEnd type="none" w="med" len="med"/>
                      <a:tailEnd type="none" w="med" len="med"/>
                    </a:lnL>
                    <a:lnR>
                      <a:noFill/>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r>
              <a:tr h="259445">
                <a:tc>
                  <a:txBody>
                    <a:bodyPr/>
                    <a:lstStyle/>
                    <a:p>
                      <a:pPr marL="0" indent="0" algn="l">
                        <a:buNone/>
                      </a:pPr>
                      <a:r>
                        <a:rPr lang="zh-CN" altLang="en-US" sz="1200" b="0" u="none" dirty="0" smtClean="0">
                          <a:solidFill>
                            <a:srgbClr val="000000"/>
                          </a:solidFill>
                          <a:latin typeface="宋体" charset="0"/>
                          <a:ea typeface="宋体" charset="0"/>
                          <a:cs typeface="宋体" charset="0"/>
                        </a:rPr>
                        <a:t>銷售金額／月</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50</a:t>
                      </a:r>
                      <a:r>
                        <a:rPr lang="zh-CN" altLang="en-US" sz="1200" b="0" u="none" dirty="0" smtClean="0">
                          <a:solidFill>
                            <a:srgbClr val="000000"/>
                          </a:solidFill>
                          <a:latin typeface="宋体" charset="0"/>
                          <a:ea typeface="宋体" charset="0"/>
                          <a:cs typeface="宋体" charset="0"/>
                        </a:rPr>
                        <a:t>萬以下</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50-100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a:solidFill>
                            <a:srgbClr val="000000"/>
                          </a:solidFill>
                          <a:latin typeface="宋体" charset="0"/>
                          <a:ea typeface="宋体" charset="0"/>
                          <a:cs typeface="宋体" charset="0"/>
                        </a:rPr>
                        <a:t>100-300</a:t>
                      </a: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300-500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500-1000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1000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258810">
                <a:tc>
                  <a:txBody>
                    <a:bodyPr/>
                    <a:lstStyle/>
                    <a:p>
                      <a:pPr marL="0" indent="0" algn="l">
                        <a:buNone/>
                      </a:pPr>
                      <a:r>
                        <a:rPr lang="zh-CN" altLang="en-US" sz="1200" b="0" u="none" dirty="0" smtClean="0">
                          <a:solidFill>
                            <a:srgbClr val="000000"/>
                          </a:solidFill>
                          <a:latin typeface="宋体" charset="0"/>
                          <a:ea typeface="宋体" charset="0"/>
                          <a:cs typeface="宋体" charset="0"/>
                        </a:rPr>
                        <a:t>母嬰、食品、保健品</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2</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8</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12</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259445">
                <a:tc>
                  <a:txBody>
                    <a:bodyPr/>
                    <a:lstStyle/>
                    <a:p>
                      <a:pPr marL="0" indent="0" algn="l">
                        <a:buNone/>
                      </a:pPr>
                      <a:r>
                        <a:rPr lang="zh-CN" altLang="en-US" sz="1200" b="0" u="none" dirty="0" smtClean="0">
                          <a:solidFill>
                            <a:srgbClr val="000000"/>
                          </a:solidFill>
                          <a:latin typeface="宋体" charset="0"/>
                          <a:ea typeface="宋体" charset="0"/>
                          <a:cs typeface="宋体" charset="0"/>
                        </a:rPr>
                        <a:t>輕奢品、</a:t>
                      </a:r>
                      <a:r>
                        <a:rPr lang="en-US" altLang="zh-CN" sz="1200" b="0" u="none" dirty="0" smtClean="0">
                          <a:solidFill>
                            <a:srgbClr val="000000"/>
                          </a:solidFill>
                          <a:latin typeface="宋体" charset="0"/>
                          <a:ea typeface="宋体" charset="0"/>
                          <a:cs typeface="宋体" charset="0"/>
                        </a:rPr>
                        <a:t>3C</a:t>
                      </a:r>
                      <a:r>
                        <a:rPr lang="zh-CN" altLang="en-US" sz="1200" b="0" u="none" dirty="0" smtClean="0">
                          <a:solidFill>
                            <a:srgbClr val="000000"/>
                          </a:solidFill>
                          <a:latin typeface="宋体" charset="0"/>
                          <a:ea typeface="宋体" charset="0"/>
                          <a:cs typeface="宋体" charset="0"/>
                        </a:rPr>
                        <a:t>、電器類</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3</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13</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16</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20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258810">
                <a:tc>
                  <a:txBody>
                    <a:bodyPr/>
                    <a:lstStyle/>
                    <a:p>
                      <a:pPr marL="0" indent="0" algn="l">
                        <a:buNone/>
                      </a:pPr>
                      <a:r>
                        <a:rPr lang="zh-CN" altLang="en-US" sz="1200" b="0" u="none" dirty="0" smtClean="0">
                          <a:solidFill>
                            <a:srgbClr val="000000"/>
                          </a:solidFill>
                          <a:latin typeface="宋体" charset="0"/>
                          <a:ea typeface="宋体" charset="0"/>
                          <a:cs typeface="宋体" charset="0"/>
                        </a:rPr>
                        <a:t>美妝類</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3</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18</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21</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25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259445">
                <a:tc>
                  <a:txBody>
                    <a:bodyPr/>
                    <a:lstStyle/>
                    <a:p>
                      <a:pPr marL="0" indent="0" algn="l">
                        <a:buNone/>
                      </a:pPr>
                      <a:r>
                        <a:rPr lang="zh-CN" altLang="en-US" sz="1200" b="0" u="none" dirty="0">
                          <a:solidFill>
                            <a:srgbClr val="000000"/>
                          </a:solidFill>
                          <a:latin typeface="宋体" charset="0"/>
                          <a:ea typeface="宋体" charset="0"/>
                          <a:cs typeface="宋体" charset="0"/>
                        </a:rPr>
                        <a:t>其他</a:t>
                      </a: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3</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3</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5</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zh-CN" sz="1200" b="0" u="none" dirty="0" smtClean="0">
                          <a:solidFill>
                            <a:srgbClr val="000000"/>
                          </a:solidFill>
                          <a:latin typeface="宋体" charset="0"/>
                          <a:ea typeface="宋体" charset="0"/>
                          <a:cs typeface="宋体" charset="0"/>
                        </a:rPr>
                        <a:t>10</a:t>
                      </a:r>
                      <a:r>
                        <a:rPr lang="zh-CN" altLang="en-US" sz="1200" b="0" u="none" dirty="0" smtClean="0">
                          <a:solidFill>
                            <a:srgbClr val="000000"/>
                          </a:solidFill>
                          <a:latin typeface="宋体" charset="0"/>
                          <a:ea typeface="宋体" charset="0"/>
                          <a:cs typeface="宋体" charset="0"/>
                        </a:rPr>
                        <a:t>萬</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r>
              <a:tr h="258810">
                <a:tc gridSpan="7">
                  <a:txBody>
                    <a:bodyPr/>
                    <a:lstStyle/>
                    <a:p>
                      <a:pPr marL="0" indent="0" algn="l">
                        <a:buNone/>
                      </a:pPr>
                      <a:r>
                        <a:rPr lang="en-US" altLang="zh-CN" sz="1200" b="0" u="none" dirty="0">
                          <a:solidFill>
                            <a:srgbClr val="000000"/>
                          </a:solidFill>
                          <a:latin typeface="宋体" charset="0"/>
                          <a:ea typeface="宋体" charset="0"/>
                          <a:cs typeface="宋体" charset="0"/>
                        </a:rPr>
                        <a:t>1</a:t>
                      </a:r>
                      <a:r>
                        <a:rPr lang="en-US" altLang="zh-CN" sz="1200" b="0" u="none" dirty="0" smtClean="0">
                          <a:solidFill>
                            <a:srgbClr val="000000"/>
                          </a:solidFill>
                          <a:latin typeface="宋体" charset="0"/>
                          <a:ea typeface="宋体" charset="0"/>
                          <a:cs typeface="宋体" charset="0"/>
                        </a:rPr>
                        <a:t>.</a:t>
                      </a:r>
                      <a:r>
                        <a:rPr lang="zh-CN" altLang="en-US" sz="1200" b="0" u="none" dirty="0" smtClean="0">
                          <a:solidFill>
                            <a:srgbClr val="000000"/>
                          </a:solidFill>
                          <a:latin typeface="宋体" charset="0"/>
                          <a:ea typeface="宋体" charset="0"/>
                          <a:cs typeface="宋体" charset="0"/>
                        </a:rPr>
                        <a:t>以上保證金為最低起收點，屆時我司會通知客戶補繳，以確保海關稅費扣繳正常</a:t>
                      </a:r>
                      <a:r>
                        <a:rPr lang="en-US" altLang="zh-CN" sz="1200" b="0" u="none" dirty="0" smtClean="0">
                          <a:solidFill>
                            <a:srgbClr val="000000"/>
                          </a:solidFill>
                          <a:latin typeface="宋体" charset="0"/>
                          <a:ea typeface="宋体" charset="0"/>
                          <a:cs typeface="宋体" charset="0"/>
                        </a:rPr>
                        <a:t>,</a:t>
                      </a:r>
                      <a:r>
                        <a:rPr lang="zh-CN" altLang="en-US" sz="1200" b="0" u="none" dirty="0" smtClean="0">
                          <a:solidFill>
                            <a:srgbClr val="000000"/>
                          </a:solidFill>
                          <a:latin typeface="宋体" charset="0"/>
                          <a:ea typeface="宋体" charset="0"/>
                          <a:cs typeface="宋体" charset="0"/>
                        </a:rPr>
                        <a:t>不影響正常出貨</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a:noFill/>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r>
              <a:tr h="259445">
                <a:tc gridSpan="7">
                  <a:txBody>
                    <a:bodyPr/>
                    <a:lstStyle/>
                    <a:p>
                      <a:pPr marL="0" indent="0" algn="l">
                        <a:buNone/>
                      </a:pPr>
                      <a:r>
                        <a:rPr lang="en-US" altLang="zh-CN" sz="1200" b="0" u="none" dirty="0">
                          <a:solidFill>
                            <a:srgbClr val="000000"/>
                          </a:solidFill>
                          <a:latin typeface="宋体" charset="0"/>
                          <a:ea typeface="宋体" charset="0"/>
                          <a:cs typeface="宋体" charset="0"/>
                        </a:rPr>
                        <a:t>2</a:t>
                      </a:r>
                      <a:r>
                        <a:rPr lang="en-US" altLang="zh-CN" sz="1200" b="0" u="none" dirty="0" smtClean="0">
                          <a:solidFill>
                            <a:srgbClr val="000000"/>
                          </a:solidFill>
                          <a:latin typeface="宋体" charset="0"/>
                          <a:ea typeface="宋体" charset="0"/>
                          <a:cs typeface="宋体" charset="0"/>
                        </a:rPr>
                        <a:t>.</a:t>
                      </a:r>
                      <a:r>
                        <a:rPr lang="zh-CN" altLang="en-US" sz="1200" b="0" u="none" dirty="0" smtClean="0">
                          <a:solidFill>
                            <a:srgbClr val="000000"/>
                          </a:solidFill>
                          <a:latin typeface="宋体" charset="0"/>
                          <a:ea typeface="宋体" charset="0"/>
                          <a:cs typeface="宋体" charset="0"/>
                        </a:rPr>
                        <a:t>月銷量</a:t>
                      </a:r>
                      <a:r>
                        <a:rPr lang="en-US" altLang="zh-CN" sz="1200" b="0" u="none" dirty="0" smtClean="0">
                          <a:solidFill>
                            <a:srgbClr val="000000"/>
                          </a:solidFill>
                          <a:latin typeface="宋体" charset="0"/>
                          <a:ea typeface="宋体" charset="0"/>
                          <a:cs typeface="宋体" charset="0"/>
                        </a:rPr>
                        <a:t>300</a:t>
                      </a:r>
                      <a:r>
                        <a:rPr lang="zh-CN" altLang="en-US" sz="1200" b="0" u="none" dirty="0" smtClean="0">
                          <a:solidFill>
                            <a:srgbClr val="000000"/>
                          </a:solidFill>
                          <a:latin typeface="宋体" charset="0"/>
                          <a:ea typeface="宋体" charset="0"/>
                          <a:cs typeface="宋体" charset="0"/>
                        </a:rPr>
                        <a:t>萬以下，一月補繳一次；月銷量</a:t>
                      </a:r>
                      <a:r>
                        <a:rPr lang="en-US" altLang="zh-CN" sz="1200" b="0" u="none" dirty="0" smtClean="0">
                          <a:solidFill>
                            <a:srgbClr val="000000"/>
                          </a:solidFill>
                          <a:latin typeface="宋体" charset="0"/>
                          <a:ea typeface="宋体" charset="0"/>
                          <a:cs typeface="宋体" charset="0"/>
                        </a:rPr>
                        <a:t>300</a:t>
                      </a:r>
                      <a:r>
                        <a:rPr lang="zh-CN" altLang="en-US" sz="1200" b="0" u="none" dirty="0" smtClean="0">
                          <a:solidFill>
                            <a:srgbClr val="000000"/>
                          </a:solidFill>
                          <a:latin typeface="宋体" charset="0"/>
                          <a:ea typeface="宋体" charset="0"/>
                          <a:cs typeface="宋体" charset="0"/>
                        </a:rPr>
                        <a:t>萬以上，半個月補繳一次（實際可根據涉稅金額而定）</a:t>
                      </a:r>
                      <a:endParaRPr lang="zh-CN" altLang="en-US" sz="1200" b="0" u="none" dirty="0">
                        <a:solidFill>
                          <a:srgbClr val="000000"/>
                        </a:solidFill>
                        <a:latin typeface="宋体" charset="0"/>
                        <a:ea typeface="宋体" charset="0"/>
                        <a:cs typeface="宋体" charset="0"/>
                      </a:endParaRPr>
                    </a:p>
                  </a:txBody>
                  <a:tcPr marL="0" marR="0" marT="0" marB="1" anchor="b">
                    <a:lnL w="6350" cap="flat" cmpd="sng">
                      <a:solidFill>
                        <a:srgbClr val="080000"/>
                      </a:solidFill>
                      <a:prstDash val="solid"/>
                      <a:headEnd type="none" w="med" len="med"/>
                      <a:tailEnd type="none" w="med" len="med"/>
                    </a:lnL>
                    <a:lnR>
                      <a:noFill/>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c hMerge="1">
                  <a:txBody>
                    <a:bodyPr/>
                    <a:lstStyle/>
                    <a:p>
                      <a:endParaRPr lang="zh-CN"/>
                    </a:p>
                  </a:txBody>
                  <a:tcPr>
                    <a:lnR w="6350" cap="flat" cmpd="sng">
                      <a:solidFill>
                        <a:srgbClr val="080000"/>
                      </a:solidFill>
                      <a:prstDash val="solid"/>
                      <a:headEnd type="none" w="med" len="med"/>
                      <a:tailEnd type="none" w="med" len="med"/>
                    </a:lnR>
                    <a:lnT w="6350" cap="flat" cmpd="sng">
                      <a:solidFill>
                        <a:srgbClr val="080000"/>
                      </a:solidFill>
                      <a:prstDash val="solid"/>
                      <a:headEnd type="none" w="med" len="med"/>
                      <a:tailEnd type="none" w="med" len="med"/>
                    </a:lnT>
                    <a:lnB w="6350" cap="flat" cmpd="sng">
                      <a:solidFill>
                        <a:srgbClr val="080000"/>
                      </a:solidFill>
                      <a:prstDash val="solid"/>
                      <a:headEnd type="none" w="med" len="med"/>
                      <a:tailEnd type="none" w="med" len="med"/>
                    </a:lnB>
                  </a:tcPr>
                </a:tc>
              </a:tr>
            </a:tbl>
          </a:graphicData>
        </a:graphic>
      </p:graphicFrame>
    </p:spTree>
    <p:extLst>
      <p:ext uri="{BB962C8B-B14F-4D97-AF65-F5344CB8AC3E}">
        <p14:creationId xmlns:p14="http://schemas.microsoft.com/office/powerpoint/2010/main" val="2430474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ym typeface="+mn-ea"/>
              </a:rPr>
              <a:t>保稅倉</a:t>
            </a:r>
            <a:r>
              <a:rPr lang="en-US" altLang="zh-CN" dirty="0" smtClean="0">
                <a:sym typeface="+mn-ea"/>
              </a:rPr>
              <a:t>---</a:t>
            </a:r>
            <a:r>
              <a:rPr lang="zh-CN" altLang="en-US" dirty="0" smtClean="0">
                <a:sym typeface="+mn-ea"/>
              </a:rPr>
              <a:t>基本費用</a:t>
            </a:r>
            <a:r>
              <a:rPr lang="en-US" altLang="zh-CN" dirty="0" smtClean="0">
                <a:sym typeface="+mn-ea"/>
              </a:rPr>
              <a:t>1</a:t>
            </a:r>
            <a:endParaRPr lang="en-US" altLang="zh-CN" dirty="0">
              <a:sym typeface="+mn-ea"/>
            </a:endParaRPr>
          </a:p>
        </p:txBody>
      </p:sp>
      <p:sp>
        <p:nvSpPr>
          <p:cNvPr id="4" name="灯片编号占位符 3"/>
          <p:cNvSpPr>
            <a:spLocks noGrp="1"/>
          </p:cNvSpPr>
          <p:nvPr>
            <p:ph type="sldNum" sz="quarter" idx="12"/>
          </p:nvPr>
        </p:nvSpPr>
        <p:spPr/>
        <p:txBody>
          <a:bodyPr/>
          <a:lstStyle/>
          <a:p>
            <a:fld id="{80448686-830D-4281-9B6B-79162D576DDC}" type="slidenum">
              <a:rPr lang="zh-CN" altLang="en-US" smtClean="0"/>
              <a:t>63</a:t>
            </a:fld>
            <a:endParaRPr lang="zh-CN" altLang="en-US" dirty="0"/>
          </a:p>
        </p:txBody>
      </p:sp>
      <p:graphicFrame>
        <p:nvGraphicFramePr>
          <p:cNvPr id="5" name="表格 4"/>
          <p:cNvGraphicFramePr/>
          <p:nvPr/>
        </p:nvGraphicFramePr>
        <p:xfrm>
          <a:off x="674937" y="1164250"/>
          <a:ext cx="9620389" cy="5140368"/>
        </p:xfrm>
        <a:graphic>
          <a:graphicData uri="http://schemas.openxmlformats.org/drawingml/2006/table">
            <a:tbl>
              <a:tblPr firstRow="1" bandRow="1">
                <a:tableStyleId>{5940675A-B579-460E-94D1-54222C63F5DA}</a:tableStyleId>
              </a:tblPr>
              <a:tblGrid>
                <a:gridCol w="680646"/>
                <a:gridCol w="1360658"/>
                <a:gridCol w="1280731"/>
                <a:gridCol w="938188"/>
                <a:gridCol w="266422"/>
                <a:gridCol w="1205245"/>
                <a:gridCol w="673668"/>
                <a:gridCol w="265788"/>
                <a:gridCol w="265154"/>
                <a:gridCol w="2683889"/>
              </a:tblGrid>
              <a:tr h="228362">
                <a:tc gridSpan="10">
                  <a:txBody>
                    <a:bodyPr/>
                    <a:lstStyle/>
                    <a:p>
                      <a:pPr marL="0" indent="0" algn="ctr">
                        <a:buNone/>
                      </a:pPr>
                      <a:r>
                        <a:rPr lang="zh-CN" altLang="en-US" sz="1400" b="1" u="none" dirty="0" smtClean="0"/>
                        <a:t>基本費用（</a:t>
                      </a:r>
                      <a:r>
                        <a:rPr lang="en-US" altLang="zh-CN" sz="1400" b="1" u="none" dirty="0" smtClean="0"/>
                        <a:t>1</a:t>
                      </a:r>
                      <a:r>
                        <a:rPr lang="zh-CN" altLang="en-US" sz="1400" b="1" u="none" dirty="0"/>
                        <a:t>）</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6422">
                <a:tc>
                  <a:txBody>
                    <a:bodyPr/>
                    <a:lstStyle/>
                    <a:p>
                      <a:pPr marL="0" indent="0" algn="ctr">
                        <a:buNone/>
                      </a:pPr>
                      <a:r>
                        <a:rPr lang="zh-CN" altLang="en-US" sz="1400" u="none" dirty="0" smtClean="0"/>
                        <a:t>序號</a:t>
                      </a:r>
                      <a:endParaRPr lang="zh-CN" altLang="en-US" sz="1400" u="none" dirty="0"/>
                    </a:p>
                  </a:txBody>
                  <a:tcPr marL="0" marR="0" marT="0" marB="1" anchor="ctr"/>
                </a:tc>
                <a:tc>
                  <a:txBody>
                    <a:bodyPr/>
                    <a:lstStyle/>
                    <a:p>
                      <a:pPr marL="0" indent="0" algn="l">
                        <a:buNone/>
                      </a:pPr>
                      <a:r>
                        <a:rPr lang="zh-CN" altLang="en-US" sz="1400" u="none" dirty="0" smtClean="0"/>
                        <a:t>服務內容</a:t>
                      </a:r>
                      <a:endParaRPr lang="zh-CN" altLang="en-US" sz="1400" u="none" dirty="0"/>
                    </a:p>
                  </a:txBody>
                  <a:tcPr marL="0" marR="0" marT="0" marB="1" anchor="ctr"/>
                </a:tc>
                <a:tc gridSpan="4">
                  <a:txBody>
                    <a:bodyPr/>
                    <a:lstStyle/>
                    <a:p>
                      <a:pPr marL="0" indent="0" algn="ctr">
                        <a:buNone/>
                      </a:pPr>
                      <a:r>
                        <a:rPr lang="zh-CN" altLang="en-US" sz="1400" u="none" dirty="0" smtClean="0"/>
                        <a:t>結算價格</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marL="0" indent="0" algn="ctr">
                        <a:buNone/>
                      </a:pPr>
                      <a:r>
                        <a:rPr lang="zh-CN" altLang="en-US" sz="1400" u="none" dirty="0" smtClean="0"/>
                        <a:t>備註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r h="639415">
                <a:tc>
                  <a:txBody>
                    <a:bodyPr/>
                    <a:lstStyle/>
                    <a:p>
                      <a:pPr marL="0" indent="0" algn="ctr">
                        <a:buNone/>
                      </a:pPr>
                      <a:r>
                        <a:rPr lang="en-US" altLang="zh-CN" sz="1400" u="none" dirty="0"/>
                        <a:t>1</a:t>
                      </a:r>
                    </a:p>
                  </a:txBody>
                  <a:tcPr marL="0" marR="0" marT="0" marB="1" anchor="ctr"/>
                </a:tc>
                <a:tc>
                  <a:txBody>
                    <a:bodyPr/>
                    <a:lstStyle/>
                    <a:p>
                      <a:pPr marL="0" indent="0" algn="ctr">
                        <a:buNone/>
                      </a:pPr>
                      <a:r>
                        <a:rPr lang="zh-CN" altLang="en-US" sz="1400" u="none" dirty="0" smtClean="0"/>
                        <a:t>理貨費</a:t>
                      </a:r>
                      <a:endParaRPr lang="zh-CN" altLang="en-US" sz="1400" u="none" dirty="0"/>
                    </a:p>
                  </a:txBody>
                  <a:tcPr marL="0" marR="0" marT="0" marB="1" anchor="ctr"/>
                </a:tc>
                <a:tc gridSpan="4">
                  <a:txBody>
                    <a:bodyPr/>
                    <a:lstStyle/>
                    <a:p>
                      <a:pPr marL="0" indent="0" algn="l">
                        <a:buNone/>
                      </a:pPr>
                      <a:r>
                        <a:rPr lang="en-US" altLang="zh-CN" sz="1400" u="none" dirty="0"/>
                        <a:t>a</a:t>
                      </a:r>
                      <a:r>
                        <a:rPr lang="en-US" altLang="zh-CN" sz="1400" u="none" dirty="0" smtClean="0"/>
                        <a:t>.</a:t>
                      </a:r>
                      <a:r>
                        <a:rPr lang="zh-CN" altLang="en-US" sz="1400" u="none" dirty="0" smtClean="0"/>
                        <a:t>到貨</a:t>
                      </a:r>
                      <a:r>
                        <a:rPr lang="en-US" altLang="zh-CN" sz="1400" u="none" dirty="0" smtClean="0"/>
                        <a:t>5</a:t>
                      </a:r>
                      <a:r>
                        <a:rPr lang="zh-CN" altLang="en-US" sz="1400" u="none" dirty="0" smtClean="0"/>
                        <a:t>個</a:t>
                      </a:r>
                      <a:r>
                        <a:rPr lang="en-US" altLang="zh-CN" sz="1400" u="none" dirty="0" smtClean="0"/>
                        <a:t>SKU</a:t>
                      </a:r>
                      <a:r>
                        <a:rPr lang="zh-CN" altLang="en-US" sz="1400" u="none" dirty="0" smtClean="0"/>
                        <a:t>以內免理貨費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marL="0" indent="0" algn="l">
                        <a:buNone/>
                      </a:pPr>
                      <a:r>
                        <a:rPr lang="zh-CN" altLang="en-US" sz="1400" u="none" dirty="0" smtClean="0"/>
                        <a:t>每次清關櫃含拼箱</a:t>
                      </a:r>
                      <a:r>
                        <a:rPr lang="en-US" altLang="zh-CN" sz="1400" u="none" dirty="0" smtClean="0"/>
                        <a:t>5</a:t>
                      </a:r>
                      <a:r>
                        <a:rPr lang="zh-CN" altLang="en-US" sz="1400" u="none" dirty="0" smtClean="0"/>
                        <a:t>個</a:t>
                      </a:r>
                      <a:r>
                        <a:rPr lang="en-US" altLang="zh-CN" sz="1400" u="none" dirty="0" smtClean="0"/>
                        <a:t>SKU</a:t>
                      </a:r>
                      <a:r>
                        <a:rPr lang="zh-CN" altLang="en-US" sz="1400" u="none" dirty="0" smtClean="0"/>
                        <a:t>以內免費</a:t>
                      </a:r>
                      <a:r>
                        <a:rPr lang="en-US" altLang="zh-CN" sz="1400" u="none" dirty="0" smtClean="0"/>
                        <a:t>,</a:t>
                      </a:r>
                      <a:r>
                        <a:rPr lang="zh-CN" altLang="en-US" sz="1400" u="none" dirty="0" smtClean="0"/>
                        <a:t>每超出一個</a:t>
                      </a:r>
                      <a:r>
                        <a:rPr lang="en-US" altLang="zh-CN" sz="1400" u="none" dirty="0" smtClean="0"/>
                        <a:t>SKU</a:t>
                      </a:r>
                      <a:r>
                        <a:rPr lang="zh-CN" altLang="en-US" sz="1400" u="none" dirty="0" smtClean="0"/>
                        <a:t>收取理貨費</a:t>
                      </a:r>
                      <a:r>
                        <a:rPr lang="en-US" altLang="zh-CN" sz="1400" u="none" dirty="0" smtClean="0"/>
                        <a:t>50</a:t>
                      </a:r>
                      <a:r>
                        <a:rPr lang="zh-CN" altLang="en-US" sz="1400" u="none" dirty="0"/>
                        <a:t>元</a:t>
                      </a:r>
                      <a:r>
                        <a:rPr lang="en-US" altLang="zh-CN" sz="1400" u="none" dirty="0"/>
                        <a:t>/</a:t>
                      </a:r>
                      <a:r>
                        <a:rPr lang="en-US" altLang="zh-CN" sz="1400" u="none" dirty="0" smtClean="0"/>
                        <a:t>SKU</a:t>
                      </a:r>
                      <a:r>
                        <a:rPr lang="zh-CN" altLang="en-US" sz="1400" u="none" dirty="0" smtClean="0"/>
                        <a:t>非原包裝拆封到最小包裝清點確認</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r h="266422">
                <a:tc>
                  <a:txBody>
                    <a:bodyPr/>
                    <a:lstStyle/>
                    <a:p>
                      <a:pPr marL="0" indent="0" algn="ctr">
                        <a:buNone/>
                      </a:pPr>
                      <a:r>
                        <a:rPr lang="en-US" altLang="zh-CN" sz="1400" u="none" dirty="0"/>
                        <a:t> </a:t>
                      </a:r>
                    </a:p>
                  </a:txBody>
                  <a:tcPr marL="0" marR="0" marT="0" marB="1" anchor="ctr"/>
                </a:tc>
                <a:tc>
                  <a:txBody>
                    <a:bodyPr/>
                    <a:lstStyle/>
                    <a:p>
                      <a:pPr marL="0" indent="0" algn="l">
                        <a:buNone/>
                      </a:pPr>
                      <a:r>
                        <a:rPr lang="en-US" altLang="zh-CN" sz="1400" u="none" dirty="0"/>
                        <a:t> </a:t>
                      </a:r>
                    </a:p>
                  </a:txBody>
                  <a:tcPr marL="0" marR="0" marT="0" marB="1" anchor="ctr"/>
                </a:tc>
                <a:tc gridSpan="4">
                  <a:txBody>
                    <a:bodyPr/>
                    <a:lstStyle/>
                    <a:p>
                      <a:pPr marL="0" indent="0" algn="l">
                        <a:buNone/>
                      </a:pPr>
                      <a:r>
                        <a:rPr lang="en-US" altLang="zh-CN" sz="1400" u="none" dirty="0"/>
                        <a:t>b.</a:t>
                      </a:r>
                      <a:r>
                        <a:rPr lang="zh-CN" altLang="en-US" sz="1400" u="none" dirty="0"/>
                        <a:t>超出</a:t>
                      </a:r>
                      <a:r>
                        <a:rPr lang="en-US" altLang="zh-CN" sz="1400" u="none" dirty="0" smtClean="0"/>
                        <a:t>5</a:t>
                      </a:r>
                      <a:r>
                        <a:rPr lang="zh-CN" altLang="en-US" sz="1400" u="none" dirty="0" smtClean="0"/>
                        <a:t>個</a:t>
                      </a:r>
                      <a:r>
                        <a:rPr lang="en-US" altLang="zh-CN" sz="1400" u="none" dirty="0" smtClean="0"/>
                        <a:t>SKU</a:t>
                      </a:r>
                      <a:r>
                        <a:rPr lang="zh-CN" altLang="en-US" sz="1400" u="none" dirty="0"/>
                        <a:t>加收</a:t>
                      </a:r>
                      <a:r>
                        <a:rPr lang="en-US" altLang="zh-CN" sz="1400" u="none" dirty="0"/>
                        <a:t>50</a:t>
                      </a:r>
                      <a:r>
                        <a:rPr lang="zh-CN" altLang="en-US" sz="1400" u="none" dirty="0"/>
                        <a:t>元</a:t>
                      </a:r>
                      <a:r>
                        <a:rPr lang="en-US" altLang="zh-CN" sz="1400" u="none" dirty="0"/>
                        <a:t>/SKU</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marL="0" indent="0" algn="l">
                        <a:buNone/>
                      </a:pPr>
                      <a:r>
                        <a:rPr lang="en-US" altLang="zh-CN" sz="1400" u="none" dirty="0"/>
                        <a:t> </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r h="266422">
                <a:tc>
                  <a:txBody>
                    <a:bodyPr/>
                    <a:lstStyle/>
                    <a:p>
                      <a:pPr marL="0" indent="0" algn="ctr">
                        <a:buNone/>
                      </a:pPr>
                      <a:r>
                        <a:rPr lang="en-US" altLang="zh-CN" sz="1400" u="none" dirty="0"/>
                        <a:t> </a:t>
                      </a:r>
                    </a:p>
                  </a:txBody>
                  <a:tcPr marL="0" marR="0" marT="0" marB="1" anchor="ctr"/>
                </a:tc>
                <a:tc>
                  <a:txBody>
                    <a:bodyPr/>
                    <a:lstStyle/>
                    <a:p>
                      <a:pPr marL="0" indent="0" algn="l">
                        <a:buNone/>
                      </a:pPr>
                      <a:r>
                        <a:rPr lang="en-US" altLang="zh-CN" sz="1400" u="none" dirty="0"/>
                        <a:t> </a:t>
                      </a:r>
                    </a:p>
                  </a:txBody>
                  <a:tcPr marL="0" marR="0" marT="0" marB="1" anchor="ctr"/>
                </a:tc>
                <a:tc gridSpan="4">
                  <a:txBody>
                    <a:bodyPr/>
                    <a:lstStyle/>
                    <a:p>
                      <a:pPr marL="0" indent="0" algn="l">
                        <a:buNone/>
                      </a:pPr>
                      <a:r>
                        <a:rPr lang="en-US" altLang="zh-CN" sz="1400" u="none" dirty="0"/>
                        <a:t>c</a:t>
                      </a:r>
                      <a:r>
                        <a:rPr lang="en-US" altLang="zh-CN" sz="1400" u="none" dirty="0" smtClean="0"/>
                        <a:t>.</a:t>
                      </a:r>
                      <a:r>
                        <a:rPr lang="zh-CN" altLang="en-US" sz="1400" u="none" dirty="0" smtClean="0"/>
                        <a:t>非原包裝</a:t>
                      </a:r>
                      <a:r>
                        <a:rPr lang="en-US" altLang="zh-CN" sz="1400" u="none" dirty="0" smtClean="0"/>
                        <a:t>,</a:t>
                      </a:r>
                      <a:r>
                        <a:rPr lang="zh-CN" altLang="en-US" sz="1400" u="none" dirty="0" smtClean="0"/>
                        <a:t>按最小包裝理貨</a:t>
                      </a:r>
                      <a:r>
                        <a:rPr lang="en-US" altLang="zh-CN" sz="1400" u="none" dirty="0" smtClean="0"/>
                        <a:t>0.2</a:t>
                      </a:r>
                      <a:r>
                        <a:rPr lang="zh-CN" altLang="en-US" sz="1400" u="none" dirty="0"/>
                        <a:t>元</a:t>
                      </a:r>
                      <a:r>
                        <a:rPr lang="en-US" altLang="zh-CN" sz="1400" u="none" dirty="0"/>
                        <a:t>/</a:t>
                      </a:r>
                      <a:r>
                        <a:rPr lang="zh-CN" altLang="en-US" sz="1400" u="none" dirty="0"/>
                        <a:t>件</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marL="0" indent="0" algn="l">
                        <a:buNone/>
                      </a:pPr>
                      <a:r>
                        <a:rPr lang="en-US" altLang="zh-CN" sz="1400" u="none" dirty="0"/>
                        <a:t> </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r h="852553">
                <a:tc>
                  <a:txBody>
                    <a:bodyPr/>
                    <a:lstStyle/>
                    <a:p>
                      <a:pPr marL="0" indent="0" algn="ctr">
                        <a:buNone/>
                      </a:pPr>
                      <a:r>
                        <a:rPr lang="en-US" altLang="zh-CN" sz="1400" u="none" dirty="0"/>
                        <a:t>2 </a:t>
                      </a:r>
                    </a:p>
                  </a:txBody>
                  <a:tcPr marL="0" marR="0" marT="0" marB="1" anchor="ctr"/>
                </a:tc>
                <a:tc>
                  <a:txBody>
                    <a:bodyPr/>
                    <a:lstStyle/>
                    <a:p>
                      <a:pPr marL="0" indent="0" algn="l">
                        <a:buNone/>
                      </a:pPr>
                      <a:r>
                        <a:rPr lang="zh-CN" altLang="en-US" sz="1400" u="none" dirty="0" smtClean="0"/>
                        <a:t>庫內操作費（庫內拆箱、分揀、打包，不含入區後預包裝費）</a:t>
                      </a:r>
                      <a:endParaRPr lang="zh-CN" altLang="en-US" sz="1400" u="none" dirty="0"/>
                    </a:p>
                  </a:txBody>
                  <a:tcPr marL="0" marR="0" marT="0" marB="1" anchor="ctr"/>
                </a:tc>
                <a:tc gridSpan="8">
                  <a:txBody>
                    <a:bodyPr/>
                    <a:lstStyle/>
                    <a:p>
                      <a:pPr marL="0" indent="0" algn="ctr">
                        <a:buNone/>
                      </a:pPr>
                      <a:r>
                        <a:rPr lang="zh-CN" altLang="en-US" sz="1400" u="none" dirty="0" smtClean="0"/>
                        <a:t>標品分揀包打費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28362">
                <a:tc>
                  <a:txBody>
                    <a:bodyPr/>
                    <a:lstStyle/>
                    <a:p>
                      <a:pPr marL="0" indent="0" algn="ctr">
                        <a:buNone/>
                      </a:pPr>
                      <a:r>
                        <a:rPr lang="en-US" altLang="zh-CN" sz="1400" u="none" dirty="0"/>
                        <a:t> </a:t>
                      </a:r>
                    </a:p>
                  </a:txBody>
                  <a:tcPr marL="0" marR="0" marT="0" marB="1" anchor="ctr"/>
                </a:tc>
                <a:tc>
                  <a:txBody>
                    <a:bodyPr/>
                    <a:lstStyle/>
                    <a:p>
                      <a:pPr marL="0" indent="0" algn="l">
                        <a:buNone/>
                      </a:pPr>
                      <a:r>
                        <a:rPr lang="en-US" altLang="zh-CN" sz="1400" u="none" dirty="0"/>
                        <a:t> </a:t>
                      </a:r>
                    </a:p>
                  </a:txBody>
                  <a:tcPr marL="0" marR="0" marT="0" marB="1" anchor="ctr"/>
                </a:tc>
                <a:tc gridSpan="8">
                  <a:txBody>
                    <a:bodyPr/>
                    <a:lstStyle/>
                    <a:p>
                      <a:pPr marL="0" indent="0" algn="ctr">
                        <a:buNone/>
                      </a:pPr>
                      <a:r>
                        <a:rPr lang="zh-CN" altLang="en-US" sz="1400" u="none" dirty="0" smtClean="0"/>
                        <a:t>標準收費</a:t>
                      </a:r>
                      <a:r>
                        <a:rPr lang="en-US" altLang="zh-CN" sz="1400" u="none" dirty="0" smtClean="0"/>
                        <a:t>/</a:t>
                      </a:r>
                      <a:r>
                        <a:rPr lang="zh-CN" altLang="en-US" sz="1400" u="none" dirty="0"/>
                        <a:t>包裹</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53736">
                <a:tc>
                  <a:txBody>
                    <a:bodyPr/>
                    <a:lstStyle/>
                    <a:p>
                      <a:pPr marL="0" indent="0" algn="l">
                        <a:buNone/>
                      </a:pPr>
                      <a:r>
                        <a:rPr lang="en-US" altLang="zh-CN" sz="1400" u="none" dirty="0"/>
                        <a:t> </a:t>
                      </a:r>
                    </a:p>
                  </a:txBody>
                  <a:tcPr marL="0" marR="0" marT="0" marB="1" anchor="ctr"/>
                </a:tc>
                <a:tc>
                  <a:txBody>
                    <a:bodyPr/>
                    <a:lstStyle/>
                    <a:p>
                      <a:pPr marL="0" indent="0" algn="l">
                        <a:buNone/>
                      </a:pPr>
                      <a:r>
                        <a:rPr lang="en-US" altLang="zh-CN" sz="1400" u="none" dirty="0"/>
                        <a:t> </a:t>
                      </a:r>
                    </a:p>
                  </a:txBody>
                  <a:tcPr marL="0" marR="0" marT="0" marB="1" anchor="ctr"/>
                </a:tc>
                <a:tc gridSpan="2">
                  <a:txBody>
                    <a:bodyPr/>
                    <a:lstStyle/>
                    <a:p>
                      <a:pPr marL="0" indent="0" algn="ctr">
                        <a:buNone/>
                      </a:pPr>
                      <a:r>
                        <a:rPr lang="en-US" altLang="zh-CN" sz="1400" u="none" dirty="0"/>
                        <a:t>1-2</a:t>
                      </a:r>
                      <a:r>
                        <a:rPr lang="zh-CN" altLang="en-US" sz="1400" u="none" dirty="0"/>
                        <a:t>件</a:t>
                      </a:r>
                    </a:p>
                  </a:txBody>
                  <a:tcPr marL="0" marR="0" marT="0" marB="1" anchor="ctr"/>
                </a:tc>
                <a:tc hMerge="1">
                  <a:txBody>
                    <a:bodyPr/>
                    <a:lstStyle/>
                    <a:p>
                      <a:endParaRPr lang="zh-CN"/>
                    </a:p>
                  </a:txBody>
                  <a:tcPr/>
                </a:tc>
                <a:tc gridSpan="4">
                  <a:txBody>
                    <a:bodyPr/>
                    <a:lstStyle/>
                    <a:p>
                      <a:pPr marL="0" indent="0" algn="ctr">
                        <a:buNone/>
                      </a:pPr>
                      <a:r>
                        <a:rPr lang="en-US" altLang="zh-CN" sz="1400" u="none" dirty="0"/>
                        <a:t>3-4</a:t>
                      </a:r>
                      <a:r>
                        <a:rPr lang="zh-CN" altLang="en-US" sz="1400" u="none" dirty="0"/>
                        <a:t>件</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2">
                  <a:txBody>
                    <a:bodyPr/>
                    <a:lstStyle/>
                    <a:p>
                      <a:pPr marL="0" indent="0" algn="ctr">
                        <a:buNone/>
                      </a:pPr>
                      <a:r>
                        <a:rPr lang="en-US" altLang="zh-CN" sz="1400" u="none" dirty="0"/>
                        <a:t>5-6</a:t>
                      </a:r>
                      <a:r>
                        <a:rPr lang="zh-CN" altLang="en-US" sz="1400" u="none" dirty="0"/>
                        <a:t>以上件</a:t>
                      </a:r>
                    </a:p>
                  </a:txBody>
                  <a:tcPr marL="0" marR="0" marT="0" marB="1" anchor="ctr"/>
                </a:tc>
                <a:tc hMerge="1">
                  <a:txBody>
                    <a:bodyPr/>
                    <a:lstStyle/>
                    <a:p>
                      <a:endParaRPr lang="zh-CN"/>
                    </a:p>
                  </a:txBody>
                  <a:tcPr/>
                </a:tc>
              </a:tr>
              <a:tr h="291796">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 </a:t>
                      </a:r>
                    </a:p>
                  </a:txBody>
                  <a:tcPr marL="0" marR="0" marT="0" marB="1" anchor="ctr"/>
                </a:tc>
                <a:tc gridSpan="2">
                  <a:txBody>
                    <a:bodyPr/>
                    <a:lstStyle/>
                    <a:p>
                      <a:pPr marL="0" indent="0" algn="ctr">
                        <a:buNone/>
                      </a:pPr>
                      <a:r>
                        <a:rPr lang="en-US" altLang="zh-CN" sz="1400" u="none" dirty="0"/>
                        <a:t>5</a:t>
                      </a:r>
                    </a:p>
                  </a:txBody>
                  <a:tcPr marL="0" marR="0" marT="0" marB="1" anchor="ctr"/>
                </a:tc>
                <a:tc hMerge="1">
                  <a:txBody>
                    <a:bodyPr/>
                    <a:lstStyle/>
                    <a:p>
                      <a:endParaRPr lang="zh-CN"/>
                    </a:p>
                  </a:txBody>
                  <a:tcPr/>
                </a:tc>
                <a:tc gridSpan="4">
                  <a:txBody>
                    <a:bodyPr/>
                    <a:lstStyle/>
                    <a:p>
                      <a:pPr marL="0" indent="0" algn="ctr">
                        <a:buNone/>
                      </a:pPr>
                      <a:r>
                        <a:rPr lang="en-US" altLang="zh-CN" sz="1400" u="none" dirty="0"/>
                        <a:t>6</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gridSpan="2">
                  <a:txBody>
                    <a:bodyPr/>
                    <a:lstStyle/>
                    <a:p>
                      <a:pPr marL="0" indent="0" algn="ctr">
                        <a:buNone/>
                      </a:pPr>
                      <a:r>
                        <a:rPr lang="en-US" altLang="zh-CN" sz="1400" u="none" dirty="0"/>
                        <a:t>8</a:t>
                      </a:r>
                    </a:p>
                  </a:txBody>
                  <a:tcPr marL="0" marR="0" marT="0" marB="1" anchor="ctr"/>
                </a:tc>
                <a:tc hMerge="1">
                  <a:txBody>
                    <a:bodyPr/>
                    <a:lstStyle/>
                    <a:p>
                      <a:endParaRPr lang="zh-CN"/>
                    </a:p>
                  </a:txBody>
                  <a:tcPr/>
                </a:tc>
              </a:tr>
              <a:tr h="215675">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 </a:t>
                      </a:r>
                    </a:p>
                  </a:txBody>
                  <a:tcPr marL="0" marR="0" marT="0" marB="1" anchor="ctr"/>
                </a:tc>
                <a:tc gridSpan="8">
                  <a:txBody>
                    <a:bodyPr/>
                    <a:lstStyle/>
                    <a:p>
                      <a:pPr marL="0" indent="0" algn="ctr">
                        <a:buNone/>
                      </a:pPr>
                      <a:r>
                        <a:rPr lang="zh-CN" altLang="en-US" sz="1400" u="none" dirty="0" smtClean="0"/>
                        <a:t>非標品分揀包打費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639415">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 </a:t>
                      </a:r>
                    </a:p>
                  </a:txBody>
                  <a:tcPr marL="0" marR="0" marT="0" marB="1" anchor="ctr"/>
                </a:tc>
                <a:tc>
                  <a:txBody>
                    <a:bodyPr/>
                    <a:lstStyle/>
                    <a:p>
                      <a:pPr marL="0" indent="0" algn="ctr">
                        <a:buNone/>
                      </a:pPr>
                      <a:r>
                        <a:rPr lang="zh-CN" altLang="en-US" sz="1400" u="none" dirty="0"/>
                        <a:t>超重</a:t>
                      </a:r>
                      <a:r>
                        <a:rPr lang="en-US" altLang="zh-CN" sz="1400" u="none" dirty="0"/>
                        <a:t>3KG</a:t>
                      </a:r>
                    </a:p>
                  </a:txBody>
                  <a:tcPr marL="0" marR="0" marT="0" marB="1" anchor="ctr"/>
                </a:tc>
                <a:tc gridSpan="2">
                  <a:txBody>
                    <a:bodyPr/>
                    <a:lstStyle/>
                    <a:p>
                      <a:pPr marL="0" indent="0" algn="ctr">
                        <a:buNone/>
                      </a:pPr>
                      <a:r>
                        <a:rPr lang="zh-CN" altLang="en-US" sz="1400" u="none" dirty="0"/>
                        <a:t>超重</a:t>
                      </a:r>
                      <a:r>
                        <a:rPr lang="en-US" altLang="zh-CN" sz="1400" u="none" dirty="0"/>
                        <a:t>5KG</a:t>
                      </a:r>
                    </a:p>
                  </a:txBody>
                  <a:tcPr marL="0" marR="0" marT="0" marB="1" anchor="ctr"/>
                </a:tc>
                <a:tc hMerge="1">
                  <a:txBody>
                    <a:bodyPr/>
                    <a:lstStyle/>
                    <a:p>
                      <a:endParaRPr lang="zh-CN"/>
                    </a:p>
                  </a:txBody>
                  <a:tcPr/>
                </a:tc>
                <a:tc>
                  <a:txBody>
                    <a:bodyPr/>
                    <a:lstStyle/>
                    <a:p>
                      <a:pPr marL="0" indent="0" algn="ctr">
                        <a:buNone/>
                      </a:pPr>
                      <a:r>
                        <a:rPr lang="zh-CN" altLang="en-US" sz="1400" u="none" dirty="0"/>
                        <a:t>超重</a:t>
                      </a:r>
                      <a:r>
                        <a:rPr lang="en-US" altLang="zh-CN" sz="1400" u="none" dirty="0"/>
                        <a:t>10KG</a:t>
                      </a:r>
                    </a:p>
                  </a:txBody>
                  <a:tcPr marL="0" marR="0" marT="0" marB="1" anchor="ctr"/>
                </a:tc>
                <a:tc gridSpan="3">
                  <a:txBody>
                    <a:bodyPr/>
                    <a:lstStyle/>
                    <a:p>
                      <a:pPr marL="0" indent="0" algn="ctr">
                        <a:buNone/>
                      </a:pPr>
                      <a:r>
                        <a:rPr lang="zh-CN" altLang="en-US" sz="1400" u="none" dirty="0"/>
                        <a:t>超限分包</a:t>
                      </a:r>
                    </a:p>
                  </a:txBody>
                  <a:tcPr marL="0" marR="0" marT="0" marB="1" anchor="ctr"/>
                </a:tc>
                <a:tc hMerge="1">
                  <a:txBody>
                    <a:bodyPr/>
                    <a:lstStyle/>
                    <a:p>
                      <a:endParaRPr lang="zh-CN"/>
                    </a:p>
                  </a:txBody>
                  <a:tcPr/>
                </a:tc>
                <a:tc hMerge="1">
                  <a:txBody>
                    <a:bodyPr/>
                    <a:lstStyle/>
                    <a:p>
                      <a:endParaRPr lang="zh-CN"/>
                    </a:p>
                  </a:txBody>
                  <a:tcPr/>
                </a:tc>
                <a:tc>
                  <a:txBody>
                    <a:bodyPr/>
                    <a:lstStyle/>
                    <a:p>
                      <a:pPr marL="0" indent="0" algn="l">
                        <a:buNone/>
                      </a:pPr>
                      <a:r>
                        <a:rPr lang="zh-CN" altLang="en-US" sz="1400" u="none" dirty="0" smtClean="0"/>
                        <a:t>超重超體積主要指童車、電器、袋裝大米等</a:t>
                      </a:r>
                      <a:r>
                        <a:rPr lang="en-US" altLang="zh-CN" sz="1400" u="none" dirty="0" smtClean="0"/>
                        <a:t>.</a:t>
                      </a:r>
                      <a:r>
                        <a:rPr lang="zh-CN" altLang="en-US" sz="1400" u="none" dirty="0" smtClean="0"/>
                        <a:t>超限指超出快遞最大派送重量的包裹處理費</a:t>
                      </a:r>
                      <a:endParaRPr lang="zh-CN" altLang="en-US" sz="1400" u="none" dirty="0"/>
                    </a:p>
                  </a:txBody>
                  <a:tcPr marL="0" marR="0" marT="0" marB="1" anchor="ctr"/>
                </a:tc>
              </a:tr>
              <a:tr h="215675">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3</a:t>
                      </a:r>
                      <a:r>
                        <a:rPr lang="zh-CN" altLang="en-US" sz="1400" u="none" dirty="0"/>
                        <a:t>元</a:t>
                      </a:r>
                      <a:r>
                        <a:rPr lang="en-US" altLang="zh-CN" sz="1400" u="none" dirty="0"/>
                        <a:t>/</a:t>
                      </a:r>
                      <a:r>
                        <a:rPr lang="zh-CN" altLang="en-US" sz="1400" u="none" dirty="0"/>
                        <a:t>件</a:t>
                      </a:r>
                    </a:p>
                  </a:txBody>
                  <a:tcPr marL="0" marR="0" marT="0" marB="1" anchor="ctr"/>
                </a:tc>
                <a:tc gridSpan="2">
                  <a:txBody>
                    <a:bodyPr/>
                    <a:lstStyle/>
                    <a:p>
                      <a:pPr marL="0" indent="0" algn="ctr">
                        <a:buNone/>
                      </a:pPr>
                      <a:r>
                        <a:rPr lang="en-US" altLang="zh-CN" sz="1400" u="none" dirty="0"/>
                        <a:t>5</a:t>
                      </a:r>
                      <a:r>
                        <a:rPr lang="zh-CN" altLang="en-US" sz="1400" u="none" dirty="0"/>
                        <a:t>元</a:t>
                      </a:r>
                      <a:r>
                        <a:rPr lang="en-US" altLang="zh-CN" sz="1400" u="none" dirty="0"/>
                        <a:t>/</a:t>
                      </a:r>
                      <a:r>
                        <a:rPr lang="zh-CN" altLang="en-US" sz="1400" u="none" dirty="0"/>
                        <a:t>件</a:t>
                      </a:r>
                    </a:p>
                  </a:txBody>
                  <a:tcPr marL="0" marR="0" marT="0" marB="1" anchor="ctr"/>
                </a:tc>
                <a:tc hMerge="1">
                  <a:txBody>
                    <a:bodyPr/>
                    <a:lstStyle/>
                    <a:p>
                      <a:endParaRPr lang="zh-CN"/>
                    </a:p>
                  </a:txBody>
                  <a:tcPr/>
                </a:tc>
                <a:tc>
                  <a:txBody>
                    <a:bodyPr/>
                    <a:lstStyle/>
                    <a:p>
                      <a:pPr marL="0" indent="0" algn="ctr">
                        <a:buNone/>
                      </a:pPr>
                      <a:r>
                        <a:rPr lang="en-US" altLang="zh-CN" sz="1400" u="none" dirty="0"/>
                        <a:t>8</a:t>
                      </a:r>
                      <a:r>
                        <a:rPr lang="zh-CN" altLang="en-US" sz="1400" u="none" dirty="0"/>
                        <a:t>元</a:t>
                      </a:r>
                      <a:r>
                        <a:rPr lang="en-US" altLang="zh-CN" sz="1400" u="none" dirty="0"/>
                        <a:t>/</a:t>
                      </a:r>
                      <a:r>
                        <a:rPr lang="zh-CN" altLang="en-US" sz="1400" u="none" dirty="0"/>
                        <a:t>件</a:t>
                      </a:r>
                    </a:p>
                  </a:txBody>
                  <a:tcPr marL="0" marR="0" marT="0" marB="1" anchor="ctr"/>
                </a:tc>
                <a:tc gridSpan="3">
                  <a:txBody>
                    <a:bodyPr/>
                    <a:lstStyle/>
                    <a:p>
                      <a:pPr marL="0" indent="0" algn="ctr">
                        <a:buNone/>
                      </a:pPr>
                      <a:r>
                        <a:rPr lang="en-US" altLang="zh-CN" sz="1400" u="none" dirty="0"/>
                        <a:t>3</a:t>
                      </a:r>
                      <a:r>
                        <a:rPr lang="zh-CN" altLang="en-US" sz="1400" u="none" dirty="0"/>
                        <a:t>元</a:t>
                      </a:r>
                      <a:r>
                        <a:rPr lang="en-US" altLang="zh-CN" sz="1400" u="none" dirty="0"/>
                        <a:t>/</a:t>
                      </a:r>
                      <a:r>
                        <a:rPr lang="zh-CN" altLang="en-US" sz="1400" u="none" dirty="0"/>
                        <a:t>件</a:t>
                      </a:r>
                    </a:p>
                  </a:txBody>
                  <a:tcPr marL="0" marR="0" marT="0" marB="1" anchor="ctr"/>
                </a:tc>
                <a:tc hMerge="1">
                  <a:txBody>
                    <a:bodyPr/>
                    <a:lstStyle/>
                    <a:p>
                      <a:endParaRPr lang="zh-CN"/>
                    </a:p>
                  </a:txBody>
                  <a:tcPr/>
                </a:tc>
                <a:tc hMerge="1">
                  <a:txBody>
                    <a:bodyPr/>
                    <a:lstStyle/>
                    <a:p>
                      <a:endParaRPr lang="zh-CN"/>
                    </a:p>
                  </a:txBody>
                  <a:tcPr/>
                </a:tc>
                <a:tc>
                  <a:txBody>
                    <a:bodyPr/>
                    <a:lstStyle/>
                    <a:p>
                      <a:pPr marL="0" indent="0" algn="l">
                        <a:buNone/>
                      </a:pPr>
                      <a:r>
                        <a:rPr lang="en-US" altLang="zh-CN" sz="1400" u="none" dirty="0"/>
                        <a:t> </a:t>
                      </a:r>
                    </a:p>
                  </a:txBody>
                  <a:tcPr marL="0" marR="0" marT="0" marB="1" anchor="ctr"/>
                </a:tc>
              </a:tr>
              <a:tr h="266422">
                <a:tc>
                  <a:txBody>
                    <a:bodyPr/>
                    <a:lstStyle/>
                    <a:p>
                      <a:pPr marL="0" indent="0" algn="ctr">
                        <a:buNone/>
                      </a:pPr>
                      <a:r>
                        <a:rPr lang="en-US" altLang="zh-CN" sz="1400" u="none" dirty="0"/>
                        <a:t> </a:t>
                      </a:r>
                    </a:p>
                  </a:txBody>
                  <a:tcPr marL="0" marR="0" marT="0" marB="1" anchor="ctr"/>
                </a:tc>
                <a:tc>
                  <a:txBody>
                    <a:bodyPr/>
                    <a:lstStyle/>
                    <a:p>
                      <a:pPr marL="0" indent="0" algn="ctr">
                        <a:buNone/>
                      </a:pPr>
                      <a:r>
                        <a:rPr lang="en-US" altLang="zh-CN" sz="1400" u="none" dirty="0"/>
                        <a:t> </a:t>
                      </a:r>
                    </a:p>
                  </a:txBody>
                  <a:tcPr marL="0" marR="0" marT="0" marB="1" anchor="ctr"/>
                </a:tc>
                <a:tc gridSpan="8">
                  <a:txBody>
                    <a:bodyPr/>
                    <a:lstStyle/>
                    <a:p>
                      <a:pPr marL="0" indent="0" algn="l">
                        <a:buNone/>
                      </a:pPr>
                      <a:r>
                        <a:rPr lang="zh-CN" altLang="en-US" sz="1400" u="none" dirty="0" smtClean="0"/>
                        <a:t>優惠期間</a:t>
                      </a:r>
                      <a:r>
                        <a:rPr lang="en-US" altLang="zh-CN" sz="1400" u="none" dirty="0" smtClean="0"/>
                        <a:t>,1</a:t>
                      </a:r>
                      <a:r>
                        <a:rPr lang="zh-CN" altLang="en-US" sz="1400" u="none" dirty="0" smtClean="0"/>
                        <a:t>萬包</a:t>
                      </a:r>
                      <a:r>
                        <a:rPr lang="en-US" altLang="zh-CN" sz="1400" u="none" dirty="0" smtClean="0"/>
                        <a:t>/</a:t>
                      </a:r>
                      <a:r>
                        <a:rPr lang="zh-CN" altLang="en-US" sz="1400" u="none" dirty="0" smtClean="0"/>
                        <a:t>月，免庫內操作</a:t>
                      </a:r>
                      <a:r>
                        <a:rPr lang="en-US" altLang="zh-CN" sz="1400" u="none" dirty="0" smtClean="0"/>
                        <a:t>500</a:t>
                      </a:r>
                      <a:r>
                        <a:rPr lang="zh-CN" altLang="en-US" sz="1400" u="none" dirty="0" smtClean="0"/>
                        <a:t>單</a:t>
                      </a:r>
                      <a:r>
                        <a:rPr lang="en-US" altLang="zh-CN" sz="1400" u="none" dirty="0" smtClean="0"/>
                        <a:t>;1.5</a:t>
                      </a:r>
                      <a:r>
                        <a:rPr lang="zh-CN" altLang="en-US" sz="1400" u="none" dirty="0" smtClean="0"/>
                        <a:t>萬以上</a:t>
                      </a:r>
                      <a:r>
                        <a:rPr lang="en-US" altLang="zh-CN" sz="1400" u="none" dirty="0" smtClean="0"/>
                        <a:t>/</a:t>
                      </a:r>
                      <a:r>
                        <a:rPr lang="zh-CN" altLang="en-US" sz="1400" u="none" dirty="0" smtClean="0"/>
                        <a:t>月，免庫內操作</a:t>
                      </a:r>
                      <a:r>
                        <a:rPr lang="en-US" altLang="zh-CN" sz="1400" u="none" dirty="0" smtClean="0"/>
                        <a:t>1000</a:t>
                      </a:r>
                      <a:r>
                        <a:rPr lang="zh-CN" altLang="en-US" sz="1400" u="none" dirty="0" smtClean="0"/>
                        <a:t>單</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6422">
                <a:tc>
                  <a:txBody>
                    <a:bodyPr/>
                    <a:lstStyle/>
                    <a:p>
                      <a:pPr marL="0" indent="0" algn="ctr">
                        <a:buNone/>
                      </a:pPr>
                      <a:r>
                        <a:rPr lang="en-US" altLang="zh-CN" sz="1400" u="none" dirty="0"/>
                        <a:t>3</a:t>
                      </a:r>
                    </a:p>
                  </a:txBody>
                  <a:tcPr marL="0" marR="0" marT="0" marB="1" anchor="ctr"/>
                </a:tc>
                <a:tc>
                  <a:txBody>
                    <a:bodyPr/>
                    <a:lstStyle/>
                    <a:p>
                      <a:pPr marL="0" indent="0" algn="l">
                        <a:buNone/>
                      </a:pPr>
                      <a:r>
                        <a:rPr lang="zh-CN" altLang="en-US" sz="1200" u="none" dirty="0" smtClean="0"/>
                        <a:t>包材管理費</a:t>
                      </a:r>
                      <a:endParaRPr lang="zh-CN" altLang="en-US" sz="1200" u="none" dirty="0"/>
                    </a:p>
                  </a:txBody>
                  <a:tcPr marL="0" marR="0" marT="0" marB="1" anchor="ctr"/>
                </a:tc>
                <a:tc gridSpan="5">
                  <a:txBody>
                    <a:bodyPr/>
                    <a:lstStyle/>
                    <a:p>
                      <a:pPr marL="0" indent="0" algn="l">
                        <a:buNone/>
                      </a:pPr>
                      <a:r>
                        <a:rPr lang="zh-CN" altLang="en-US" sz="1400" u="none" dirty="0" smtClean="0"/>
                        <a:t>免費</a:t>
                      </a:r>
                      <a:r>
                        <a:rPr lang="en-US" altLang="zh-CN" sz="1400" u="none" dirty="0" smtClean="0"/>
                        <a:t>(3</a:t>
                      </a:r>
                      <a:r>
                        <a:rPr lang="zh-CN" altLang="en-US" sz="1400" u="none" dirty="0" smtClean="0"/>
                        <a:t>個紙箱品名各對應</a:t>
                      </a:r>
                      <a:r>
                        <a:rPr lang="en-US" altLang="zh-CN" sz="1400" u="none" dirty="0" smtClean="0"/>
                        <a:t>1</a:t>
                      </a:r>
                      <a:r>
                        <a:rPr lang="zh-CN" altLang="en-US" sz="1400" u="none" dirty="0" smtClean="0"/>
                        <a:t>個規格免管理費</a:t>
                      </a:r>
                      <a:r>
                        <a:rPr lang="en-US" altLang="zh-CN" sz="1400" u="none" dirty="0" smtClean="0"/>
                        <a:t>)</a:t>
                      </a:r>
                      <a:endParaRPr lang="en-US" altLang="zh-CN"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3">
                  <a:txBody>
                    <a:bodyPr/>
                    <a:lstStyle/>
                    <a:p>
                      <a:pPr marL="0" indent="0" algn="l">
                        <a:buNone/>
                      </a:pPr>
                      <a:r>
                        <a:rPr lang="zh-CN" altLang="en-US" sz="1400" u="none" dirty="0" smtClean="0"/>
                        <a:t>雲倉提供包材可免包材管理費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r>
              <a:tr h="241049">
                <a:tc>
                  <a:txBody>
                    <a:bodyPr/>
                    <a:lstStyle/>
                    <a:p>
                      <a:pPr marL="0" indent="0" algn="ctr">
                        <a:buNone/>
                      </a:pPr>
                      <a:r>
                        <a:rPr lang="en-US" altLang="zh-CN" sz="1400" u="none" dirty="0"/>
                        <a:t> </a:t>
                      </a:r>
                    </a:p>
                  </a:txBody>
                  <a:tcPr marL="0" marR="0" marT="0" marB="1" anchor="ctr"/>
                </a:tc>
                <a:tc>
                  <a:txBody>
                    <a:bodyPr/>
                    <a:lstStyle/>
                    <a:p>
                      <a:pPr marL="0" indent="0" algn="l">
                        <a:buNone/>
                      </a:pPr>
                      <a:r>
                        <a:rPr lang="en-US" altLang="zh-CN" sz="1200" u="none" dirty="0"/>
                        <a:t> </a:t>
                      </a:r>
                    </a:p>
                  </a:txBody>
                  <a:tcPr marL="0" marR="0" marT="0" marB="1" anchor="ctr"/>
                </a:tc>
                <a:tc gridSpan="5">
                  <a:txBody>
                    <a:bodyPr/>
                    <a:lstStyle/>
                    <a:p>
                      <a:pPr marL="0" indent="0" algn="l">
                        <a:buNone/>
                      </a:pPr>
                      <a:r>
                        <a:rPr lang="zh-CN" altLang="en-US" sz="1400" u="none" dirty="0"/>
                        <a:t>每超出</a:t>
                      </a:r>
                      <a:r>
                        <a:rPr lang="en-US" altLang="zh-CN" sz="1400" u="none" dirty="0" smtClean="0"/>
                        <a:t>1</a:t>
                      </a:r>
                      <a:r>
                        <a:rPr lang="zh-CN" altLang="en-US" sz="1400" u="none" dirty="0" smtClean="0"/>
                        <a:t>個品名加收</a:t>
                      </a:r>
                      <a:r>
                        <a:rPr lang="en-US" altLang="zh-CN" sz="1400" u="none" dirty="0" smtClean="0"/>
                        <a:t>0.2</a:t>
                      </a:r>
                      <a:r>
                        <a:rPr lang="zh-CN" altLang="en-US" sz="1400" u="none" dirty="0"/>
                        <a:t>元</a:t>
                      </a:r>
                      <a:r>
                        <a:rPr lang="en-US" altLang="zh-CN" sz="1400" u="none" dirty="0" smtClean="0"/>
                        <a:t>/</a:t>
                      </a:r>
                      <a:r>
                        <a:rPr lang="zh-CN" altLang="en-US" sz="1400" u="none" dirty="0" smtClean="0"/>
                        <a:t>個包材管理費</a:t>
                      </a:r>
                      <a:endParaRPr lang="zh-CN" altLang="en-US" sz="1400"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gridSpan="3">
                  <a:txBody>
                    <a:bodyPr/>
                    <a:lstStyle/>
                    <a:p>
                      <a:pPr marL="0" indent="0" algn="l">
                        <a:buNone/>
                      </a:pPr>
                      <a:endParaRPr sz="1400" u="none"/>
                    </a:p>
                  </a:txBody>
                  <a:tcPr marL="0" marR="0" marT="0" marB="1" anchor="ctr"/>
                </a:tc>
                <a:tc hMerge="1">
                  <a:txBody>
                    <a:bodyPr/>
                    <a:lstStyle/>
                    <a:p>
                      <a:endParaRPr lang="zh-CN"/>
                    </a:p>
                  </a:txBody>
                  <a:tcPr/>
                </a:tc>
                <a:tc hMerge="1">
                  <a:txBody>
                    <a:bodyPr/>
                    <a:lstStyle/>
                    <a:p>
                      <a:endParaRPr lang="zh-CN"/>
                    </a:p>
                  </a:txBody>
                  <a:tcPr/>
                </a:tc>
              </a:tr>
            </a:tbl>
          </a:graphicData>
        </a:graphic>
      </p:graphicFrame>
    </p:spTree>
    <p:extLst>
      <p:ext uri="{BB962C8B-B14F-4D97-AF65-F5344CB8AC3E}">
        <p14:creationId xmlns:p14="http://schemas.microsoft.com/office/powerpoint/2010/main" val="24170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ym typeface="+mn-ea"/>
              </a:rPr>
              <a:t>保稅倉</a:t>
            </a:r>
            <a:r>
              <a:rPr lang="en-US" altLang="zh-CN" dirty="0" smtClean="0">
                <a:sym typeface="+mn-ea"/>
              </a:rPr>
              <a:t>---</a:t>
            </a:r>
            <a:r>
              <a:rPr lang="zh-CN" altLang="en-US" dirty="0" smtClean="0">
                <a:sym typeface="+mn-ea"/>
              </a:rPr>
              <a:t>基本費用</a:t>
            </a:r>
            <a:r>
              <a:rPr lang="en-US" altLang="zh-CN" dirty="0" smtClean="0">
                <a:sym typeface="+mn-ea"/>
              </a:rPr>
              <a:t>2</a:t>
            </a:r>
            <a:endParaRPr lang="en-US" altLang="zh-CN" dirty="0">
              <a:sym typeface="+mn-ea"/>
            </a:endParaRPr>
          </a:p>
        </p:txBody>
      </p:sp>
      <p:sp>
        <p:nvSpPr>
          <p:cNvPr id="4" name="灯片编号占位符 3"/>
          <p:cNvSpPr>
            <a:spLocks noGrp="1"/>
          </p:cNvSpPr>
          <p:nvPr>
            <p:ph type="sldNum" sz="quarter" idx="12"/>
          </p:nvPr>
        </p:nvSpPr>
        <p:spPr/>
        <p:txBody>
          <a:bodyPr/>
          <a:lstStyle/>
          <a:p>
            <a:fld id="{80448686-830D-4281-9B6B-79162D576DDC}" type="slidenum">
              <a:rPr lang="zh-CN" altLang="en-US" smtClean="0"/>
              <a:t>64</a:t>
            </a:fld>
            <a:endParaRPr lang="zh-CN" altLang="en-US" dirty="0"/>
          </a:p>
        </p:txBody>
      </p:sp>
      <p:graphicFrame>
        <p:nvGraphicFramePr>
          <p:cNvPr id="6" name="表格 5"/>
          <p:cNvGraphicFramePr/>
          <p:nvPr/>
        </p:nvGraphicFramePr>
        <p:xfrm>
          <a:off x="844940" y="1702170"/>
          <a:ext cx="9669232" cy="3689957"/>
        </p:xfrm>
        <a:graphic>
          <a:graphicData uri="http://schemas.openxmlformats.org/drawingml/2006/table">
            <a:tbl>
              <a:tblPr firstRow="1" bandRow="1">
                <a:tableStyleId>{5940675A-B579-460E-94D1-54222C63F5DA}</a:tableStyleId>
              </a:tblPr>
              <a:tblGrid>
                <a:gridCol w="683818"/>
                <a:gridCol w="1367635"/>
                <a:gridCol w="1154497"/>
                <a:gridCol w="1614393"/>
                <a:gridCol w="1617565"/>
                <a:gridCol w="3231324"/>
              </a:tblGrid>
              <a:tr h="334931">
                <a:tc gridSpan="6">
                  <a:txBody>
                    <a:bodyPr/>
                    <a:lstStyle/>
                    <a:p>
                      <a:pPr marL="0" indent="0" algn="ctr">
                        <a:buNone/>
                      </a:pPr>
                      <a:r>
                        <a:rPr lang="zh-CN" altLang="en-US" sz="2000" b="1" dirty="0" smtClean="0"/>
                        <a:t>基本費用（</a:t>
                      </a:r>
                      <a:r>
                        <a:rPr lang="en-US" altLang="zh-CN" sz="2000" b="1" dirty="0" smtClean="0"/>
                        <a:t>2</a:t>
                      </a:r>
                      <a:r>
                        <a:rPr lang="zh-CN" altLang="en-US" sz="2000" b="1" dirty="0"/>
                        <a:t>）</a:t>
                      </a:r>
                      <a:endParaRPr lang="zh-CN" altLang="en-US" sz="2000" b="1" u="none" dirty="0"/>
                    </a:p>
                  </a:txBody>
                  <a:tcPr marL="0" marR="0" marT="0" marB="1" anchor="ctr"/>
                </a:tc>
                <a:tc hMerge="1">
                  <a:txBody>
                    <a:bodyPr/>
                    <a:lstStyle/>
                    <a:p>
                      <a:endParaRPr lang="zh-CN"/>
                    </a:p>
                  </a:txBody>
                  <a:tcPr marL="0" marR="0" marT="0" marB="1" anchor="ctr"/>
                </a:tc>
                <a:tc hMerge="1">
                  <a:txBody>
                    <a:bodyPr/>
                    <a:lstStyle/>
                    <a:p>
                      <a:endParaRPr lang="zh-CN"/>
                    </a:p>
                  </a:txBody>
                  <a:tcPr marL="0" marR="0" marT="0" marB="1" anchor="ctr"/>
                </a:tc>
                <a:tc hMerge="1">
                  <a:txBody>
                    <a:bodyPr/>
                    <a:lstStyle/>
                    <a:p>
                      <a:endParaRPr lang="zh-CN"/>
                    </a:p>
                  </a:txBody>
                  <a:tcPr marL="0" marR="0" marT="0" marB="1" anchor="ctr"/>
                </a:tc>
                <a:tc hMerge="1">
                  <a:txBody>
                    <a:bodyPr/>
                    <a:lstStyle/>
                    <a:p>
                      <a:endParaRPr lang="zh-CN"/>
                    </a:p>
                  </a:txBody>
                  <a:tcPr/>
                </a:tc>
                <a:tc hMerge="1">
                  <a:txBody>
                    <a:bodyPr/>
                    <a:lstStyle/>
                    <a:p>
                      <a:endParaRPr lang="zh-CN"/>
                    </a:p>
                  </a:txBody>
                  <a:tcPr marL="0" marR="0" marT="0" marB="1" anchor="ctr"/>
                </a:tc>
              </a:tr>
              <a:tr h="608967">
                <a:tc>
                  <a:txBody>
                    <a:bodyPr/>
                    <a:lstStyle/>
                    <a:p>
                      <a:pPr marL="0" indent="0" algn="ctr">
                        <a:buNone/>
                      </a:pPr>
                      <a:r>
                        <a:rPr lang="en-US" altLang="zh-CN" sz="2000" u="none" dirty="0"/>
                        <a:t>4</a:t>
                      </a:r>
                    </a:p>
                  </a:txBody>
                  <a:tcPr marL="0" marR="0" marT="0" marB="1" anchor="ctr"/>
                </a:tc>
                <a:tc>
                  <a:txBody>
                    <a:bodyPr/>
                    <a:lstStyle/>
                    <a:p>
                      <a:pPr marL="0" indent="0" algn="l">
                        <a:buNone/>
                      </a:pPr>
                      <a:r>
                        <a:rPr lang="zh-CN" altLang="en-US" sz="2000" u="none" dirty="0" smtClean="0"/>
                        <a:t>裝卸費</a:t>
                      </a:r>
                      <a:endParaRPr lang="zh-CN" altLang="en-US" sz="2000" u="none" dirty="0"/>
                    </a:p>
                  </a:txBody>
                  <a:tcPr marL="0" marR="0" marT="0" marB="1" anchor="ctr"/>
                </a:tc>
                <a:tc>
                  <a:txBody>
                    <a:bodyPr/>
                    <a:lstStyle/>
                    <a:p>
                      <a:pPr marL="0" indent="0" algn="ctr">
                        <a:buNone/>
                      </a:pPr>
                      <a:r>
                        <a:rPr lang="zh-CN" altLang="en-US" sz="2000" u="none" dirty="0" smtClean="0"/>
                        <a:t>整櫃</a:t>
                      </a:r>
                      <a:r>
                        <a:rPr lang="en-US" altLang="zh-CN" sz="2000" u="none" dirty="0" smtClean="0"/>
                        <a:t>+</a:t>
                      </a:r>
                      <a:r>
                        <a:rPr lang="zh-CN" altLang="en-US" sz="2000" u="none" dirty="0" smtClean="0"/>
                        <a:t>散貨</a:t>
                      </a:r>
                      <a:endParaRPr lang="zh-CN" altLang="en-US" sz="2000" u="none" dirty="0"/>
                    </a:p>
                  </a:txBody>
                  <a:tcPr marL="0" marR="0" marT="0" marB="1" anchor="ctr"/>
                </a:tc>
                <a:tc gridSpan="2">
                  <a:txBody>
                    <a:bodyPr/>
                    <a:lstStyle/>
                    <a:p>
                      <a:pPr marL="0" indent="0" algn="ctr">
                        <a:buNone/>
                      </a:pPr>
                      <a:r>
                        <a:rPr lang="zh-CN" altLang="en-US" sz="2000" u="none" dirty="0" smtClean="0"/>
                        <a:t>散貨無託盤</a:t>
                      </a:r>
                      <a:endParaRPr lang="zh-CN" altLang="en-US" sz="2000" u="none" dirty="0"/>
                    </a:p>
                  </a:txBody>
                  <a:tcPr marL="0" marR="0" marT="0" marB="1" anchor="ctr"/>
                </a:tc>
                <a:tc hMerge="1">
                  <a:txBody>
                    <a:bodyPr/>
                    <a:lstStyle/>
                    <a:p>
                      <a:endParaRPr lang="zh-CN"/>
                    </a:p>
                  </a:txBody>
                  <a:tcPr/>
                </a:tc>
                <a:tc>
                  <a:txBody>
                    <a:bodyPr/>
                    <a:lstStyle/>
                    <a:p>
                      <a:pPr marL="0" indent="0" algn="l">
                        <a:buNone/>
                      </a:pPr>
                      <a:r>
                        <a:rPr lang="zh-CN" altLang="en-US" sz="2000" u="none" dirty="0" smtClean="0"/>
                        <a:t>散貨是指：裝卸需按最小包裝操作，無託盤的零散貨物</a:t>
                      </a:r>
                      <a:endParaRPr lang="zh-CN" altLang="en-US" sz="2000" u="none" dirty="0"/>
                    </a:p>
                  </a:txBody>
                  <a:tcPr marL="0" marR="0" marT="0" marB="1" anchor="ctr"/>
                </a:tc>
              </a:tr>
              <a:tr h="608967">
                <a:tc>
                  <a:txBody>
                    <a:bodyPr/>
                    <a:lstStyle/>
                    <a:p>
                      <a:pPr marL="0" indent="0" algn="ctr">
                        <a:buNone/>
                      </a:pPr>
                      <a:r>
                        <a:rPr lang="en-US" altLang="zh-CN" sz="2000" u="none" dirty="0"/>
                        <a:t> </a:t>
                      </a:r>
                    </a:p>
                  </a:txBody>
                  <a:tcPr marL="0" marR="0" marT="0" marB="1" anchor="ctr"/>
                </a:tc>
                <a:tc>
                  <a:txBody>
                    <a:bodyPr/>
                    <a:lstStyle/>
                    <a:p>
                      <a:pPr marL="0" indent="0" algn="ctr">
                        <a:buNone/>
                      </a:pPr>
                      <a:r>
                        <a:rPr lang="en-US" altLang="zh-CN" sz="2000" u="none" dirty="0"/>
                        <a:t> </a:t>
                      </a:r>
                    </a:p>
                  </a:txBody>
                  <a:tcPr marL="0" marR="0" marT="0" marB="1" anchor="ctr"/>
                </a:tc>
                <a:tc>
                  <a:txBody>
                    <a:bodyPr/>
                    <a:lstStyle/>
                    <a:p>
                      <a:pPr marL="0" indent="0" algn="ctr">
                        <a:buNone/>
                      </a:pPr>
                      <a:r>
                        <a:rPr lang="zh-CN" altLang="en-US" sz="2000" u="none" dirty="0" smtClean="0"/>
                        <a:t>有託盤</a:t>
                      </a:r>
                      <a:endParaRPr lang="zh-CN" altLang="en-US" sz="2000" u="none" dirty="0"/>
                    </a:p>
                  </a:txBody>
                  <a:tcPr marL="0" marR="0" marT="0" marB="1" anchor="ctr"/>
                </a:tc>
                <a:tc>
                  <a:txBody>
                    <a:bodyPr/>
                    <a:lstStyle/>
                    <a:p>
                      <a:pPr marL="0" indent="0" algn="ctr">
                        <a:buNone/>
                      </a:pPr>
                      <a:r>
                        <a:rPr lang="zh-CN" altLang="en-US" sz="2000" u="none" dirty="0" smtClean="0"/>
                        <a:t>小櫃（</a:t>
                      </a:r>
                      <a:r>
                        <a:rPr lang="en-US" altLang="zh-CN" sz="2000" u="none" dirty="0" smtClean="0"/>
                        <a:t>10-12</a:t>
                      </a:r>
                      <a:r>
                        <a:rPr lang="zh-CN" altLang="en-US" sz="2000" u="none" dirty="0"/>
                        <a:t>托）</a:t>
                      </a:r>
                    </a:p>
                  </a:txBody>
                  <a:tcPr marL="0" marR="0" marT="0" marB="1" anchor="ctr"/>
                </a:tc>
                <a:tc>
                  <a:txBody>
                    <a:bodyPr/>
                    <a:lstStyle/>
                    <a:p>
                      <a:pPr marL="0" indent="0" algn="ctr">
                        <a:buNone/>
                      </a:pPr>
                      <a:r>
                        <a:rPr lang="zh-CN" altLang="en-US" sz="2000" u="none" dirty="0" smtClean="0"/>
                        <a:t>大櫃（</a:t>
                      </a:r>
                      <a:r>
                        <a:rPr lang="en-US" altLang="zh-CN" sz="2000" u="none" dirty="0" smtClean="0"/>
                        <a:t>20-24</a:t>
                      </a:r>
                      <a:r>
                        <a:rPr lang="zh-CN" altLang="en-US" sz="2000" u="none" dirty="0"/>
                        <a:t>托）</a:t>
                      </a:r>
                    </a:p>
                  </a:txBody>
                  <a:tcPr marL="0" marR="0" marT="0" marB="1" anchor="ctr"/>
                </a:tc>
                <a:tc>
                  <a:txBody>
                    <a:bodyPr/>
                    <a:lstStyle/>
                    <a:p>
                      <a:pPr marL="0" indent="0" algn="ctr">
                        <a:buNone/>
                      </a:pPr>
                      <a:r>
                        <a:rPr lang="en-US" altLang="zh-CN" sz="2000" u="none" dirty="0"/>
                        <a:t> </a:t>
                      </a:r>
                    </a:p>
                  </a:txBody>
                  <a:tcPr marL="0" marR="0" marT="0" marB="1" anchor="ctr"/>
                </a:tc>
              </a:tr>
              <a:tr h="304484">
                <a:tc>
                  <a:txBody>
                    <a:bodyPr/>
                    <a:lstStyle/>
                    <a:p>
                      <a:pPr marL="0" indent="0" algn="ctr">
                        <a:buNone/>
                      </a:pPr>
                      <a:r>
                        <a:rPr lang="en-US" altLang="zh-CN" sz="2000" u="none" dirty="0"/>
                        <a:t> </a:t>
                      </a:r>
                    </a:p>
                  </a:txBody>
                  <a:tcPr marL="0" marR="0" marT="0" marB="1" anchor="ctr"/>
                </a:tc>
                <a:tc>
                  <a:txBody>
                    <a:bodyPr/>
                    <a:lstStyle/>
                    <a:p>
                      <a:pPr marL="0" indent="0" algn="ctr">
                        <a:buNone/>
                      </a:pPr>
                      <a:r>
                        <a:rPr lang="en-US" altLang="zh-CN" sz="2000" u="none" dirty="0"/>
                        <a:t> </a:t>
                      </a:r>
                    </a:p>
                  </a:txBody>
                  <a:tcPr marL="0" marR="0" marT="0" marB="1" anchor="ctr"/>
                </a:tc>
                <a:tc>
                  <a:txBody>
                    <a:bodyPr/>
                    <a:lstStyle/>
                    <a:p>
                      <a:pPr marL="0" indent="0" algn="ctr">
                        <a:buNone/>
                      </a:pPr>
                      <a:r>
                        <a:rPr lang="en-US" altLang="zh-CN" sz="2000" u="none" dirty="0"/>
                        <a:t>25</a:t>
                      </a:r>
                      <a:r>
                        <a:rPr lang="zh-CN" altLang="en-US" sz="2000" u="none" dirty="0"/>
                        <a:t>元</a:t>
                      </a:r>
                      <a:r>
                        <a:rPr lang="en-US" altLang="zh-CN" sz="2000" u="none" dirty="0"/>
                        <a:t>/</a:t>
                      </a:r>
                      <a:r>
                        <a:rPr lang="zh-CN" altLang="en-US" sz="2000" u="none" dirty="0"/>
                        <a:t>托</a:t>
                      </a:r>
                    </a:p>
                  </a:txBody>
                  <a:tcPr marL="0" marR="0" marT="0" marB="1" anchor="ctr"/>
                </a:tc>
                <a:tc>
                  <a:txBody>
                    <a:bodyPr/>
                    <a:lstStyle/>
                    <a:p>
                      <a:pPr marL="0" indent="0" algn="ctr">
                        <a:buNone/>
                      </a:pPr>
                      <a:r>
                        <a:rPr lang="en-US" altLang="zh-CN" sz="2000" u="none" dirty="0"/>
                        <a:t>800</a:t>
                      </a:r>
                      <a:r>
                        <a:rPr lang="zh-CN" altLang="en-US" sz="2000" u="none" dirty="0"/>
                        <a:t>元</a:t>
                      </a:r>
                      <a:r>
                        <a:rPr lang="en-US" altLang="zh-CN" sz="2000" u="none" dirty="0" smtClean="0"/>
                        <a:t>/</a:t>
                      </a:r>
                      <a:r>
                        <a:rPr lang="zh-CN" altLang="en-US" sz="2000" u="none" dirty="0" smtClean="0"/>
                        <a:t>櫃</a:t>
                      </a:r>
                      <a:endParaRPr lang="zh-CN" altLang="en-US" sz="2000" u="none" dirty="0"/>
                    </a:p>
                  </a:txBody>
                  <a:tcPr marL="0" marR="0" marT="0" marB="1" anchor="ctr"/>
                </a:tc>
                <a:tc>
                  <a:txBody>
                    <a:bodyPr/>
                    <a:lstStyle/>
                    <a:p>
                      <a:pPr marL="0" indent="0" algn="ctr">
                        <a:buNone/>
                      </a:pPr>
                      <a:r>
                        <a:rPr lang="en-US" altLang="zh-CN" sz="2000" u="none" dirty="0"/>
                        <a:t>1400</a:t>
                      </a:r>
                      <a:r>
                        <a:rPr lang="en-US" altLang="zh-CN" sz="2000" u="none" dirty="0" smtClean="0"/>
                        <a:t>/</a:t>
                      </a:r>
                      <a:r>
                        <a:rPr lang="zh-CN" altLang="en-US" sz="2000" u="none" dirty="0" smtClean="0"/>
                        <a:t>櫃</a:t>
                      </a:r>
                      <a:endParaRPr lang="zh-CN" altLang="en-US" sz="2000" u="none" dirty="0"/>
                    </a:p>
                  </a:txBody>
                  <a:tcPr marL="0" marR="0" marT="0" marB="1" anchor="ctr"/>
                </a:tc>
                <a:tc>
                  <a:txBody>
                    <a:bodyPr/>
                    <a:lstStyle/>
                    <a:p>
                      <a:pPr marL="0" indent="0" algn="ctr">
                        <a:buNone/>
                      </a:pPr>
                      <a:r>
                        <a:rPr lang="en-US" altLang="zh-CN" sz="2000" u="none" dirty="0"/>
                        <a:t> </a:t>
                      </a:r>
                    </a:p>
                  </a:txBody>
                  <a:tcPr marL="0" marR="0" marT="0" marB="1" anchor="ctr"/>
                </a:tc>
              </a:tr>
              <a:tr h="913449">
                <a:tc>
                  <a:txBody>
                    <a:bodyPr/>
                    <a:lstStyle/>
                    <a:p>
                      <a:pPr marL="0" indent="0" algn="ctr">
                        <a:buNone/>
                      </a:pPr>
                      <a:r>
                        <a:rPr lang="en-US" altLang="zh-CN" sz="2000" u="none" dirty="0"/>
                        <a:t>5</a:t>
                      </a:r>
                    </a:p>
                  </a:txBody>
                  <a:tcPr marL="0" marR="0" marT="0" marB="1" anchor="ctr"/>
                </a:tc>
                <a:tc>
                  <a:txBody>
                    <a:bodyPr/>
                    <a:lstStyle/>
                    <a:p>
                      <a:pPr marL="0" indent="0" algn="l">
                        <a:buNone/>
                      </a:pPr>
                      <a:r>
                        <a:rPr lang="zh-CN" altLang="en-US" sz="2000" u="none" dirty="0" smtClean="0"/>
                        <a:t>改單費</a:t>
                      </a:r>
                      <a:endParaRPr lang="zh-CN" altLang="en-US" sz="2000" u="none" dirty="0"/>
                    </a:p>
                  </a:txBody>
                  <a:tcPr marL="0" marR="0" marT="0" marB="1" anchor="ctr"/>
                </a:tc>
                <a:tc gridSpan="3">
                  <a:txBody>
                    <a:bodyPr/>
                    <a:lstStyle/>
                    <a:p>
                      <a:pPr marL="0" indent="0" algn="ctr">
                        <a:buNone/>
                      </a:pPr>
                      <a:r>
                        <a:rPr lang="zh-CN" altLang="en-US" sz="2000" u="none" dirty="0" smtClean="0"/>
                        <a:t>免費</a:t>
                      </a:r>
                      <a:endParaRPr lang="zh-CN" altLang="en-US" sz="2000" u="none" dirty="0"/>
                    </a:p>
                  </a:txBody>
                  <a:tcPr marL="0" marR="0" marT="0" marB="1" anchor="ctr"/>
                </a:tc>
                <a:tc hMerge="1">
                  <a:txBody>
                    <a:bodyPr/>
                    <a:lstStyle/>
                    <a:p>
                      <a:endParaRPr lang="zh-CN"/>
                    </a:p>
                  </a:txBody>
                  <a:tcPr/>
                </a:tc>
                <a:tc hMerge="1">
                  <a:txBody>
                    <a:bodyPr/>
                    <a:lstStyle/>
                    <a:p>
                      <a:endParaRPr lang="zh-CN"/>
                    </a:p>
                  </a:txBody>
                  <a:tcPr/>
                </a:tc>
                <a:tc>
                  <a:txBody>
                    <a:bodyPr/>
                    <a:lstStyle/>
                    <a:p>
                      <a:pPr marL="0" indent="0" algn="ctr">
                        <a:buNone/>
                      </a:pPr>
                      <a:r>
                        <a:rPr lang="zh-CN" altLang="en-US" sz="2000" u="none" dirty="0" smtClean="0"/>
                        <a:t>因甲方原因導致需要向海關打報告，申請在海關系統中改單。</a:t>
                      </a:r>
                      <a:endParaRPr lang="zh-CN" altLang="en-US" sz="2000" u="none" dirty="0"/>
                    </a:p>
                  </a:txBody>
                  <a:tcPr marL="0" marR="0" marT="0" marB="1" anchor="ctr"/>
                </a:tc>
              </a:tr>
              <a:tr h="304484">
                <a:tc>
                  <a:txBody>
                    <a:bodyPr/>
                    <a:lstStyle/>
                    <a:p>
                      <a:pPr marL="0" indent="0" algn="ctr">
                        <a:buNone/>
                      </a:pPr>
                      <a:r>
                        <a:rPr lang="en-US" altLang="zh-CN" sz="2000" u="none" dirty="0"/>
                        <a:t>6</a:t>
                      </a:r>
                    </a:p>
                  </a:txBody>
                  <a:tcPr marL="0" marR="0" marT="0" marB="1" anchor="ctr"/>
                </a:tc>
                <a:tc>
                  <a:txBody>
                    <a:bodyPr/>
                    <a:lstStyle/>
                    <a:p>
                      <a:pPr marL="0" indent="0" algn="l">
                        <a:buNone/>
                      </a:pPr>
                      <a:r>
                        <a:rPr lang="zh-CN" altLang="en-US" sz="2000" u="none" dirty="0" smtClean="0"/>
                        <a:t>平臺服務費</a:t>
                      </a:r>
                      <a:endParaRPr lang="zh-CN" altLang="en-US" sz="2000" u="none" dirty="0"/>
                    </a:p>
                  </a:txBody>
                  <a:tcPr marL="0" marR="0" marT="0" marB="1" anchor="ctr"/>
                </a:tc>
                <a:tc gridSpan="3">
                  <a:txBody>
                    <a:bodyPr/>
                    <a:lstStyle/>
                    <a:p>
                      <a:pPr marL="0" indent="0" algn="ctr">
                        <a:buNone/>
                      </a:pPr>
                      <a:r>
                        <a:rPr lang="en-US" altLang="zh-CN" sz="2000" u="none" dirty="0"/>
                        <a:t>2</a:t>
                      </a:r>
                      <a:r>
                        <a:rPr lang="zh-CN" altLang="en-US" sz="2000" u="none" dirty="0"/>
                        <a:t>元</a:t>
                      </a:r>
                      <a:r>
                        <a:rPr lang="en-US" altLang="zh-CN" sz="2000" u="none" dirty="0"/>
                        <a:t>/</a:t>
                      </a:r>
                      <a:r>
                        <a:rPr lang="zh-CN" altLang="en-US" sz="2000" u="none" dirty="0"/>
                        <a:t>包裹</a:t>
                      </a:r>
                    </a:p>
                  </a:txBody>
                  <a:tcPr marL="0" marR="0" marT="0" marB="1" anchor="ctr"/>
                </a:tc>
                <a:tc hMerge="1">
                  <a:txBody>
                    <a:bodyPr/>
                    <a:lstStyle/>
                    <a:p>
                      <a:endParaRPr lang="zh-CN"/>
                    </a:p>
                  </a:txBody>
                  <a:tcPr/>
                </a:tc>
                <a:tc hMerge="1">
                  <a:txBody>
                    <a:bodyPr/>
                    <a:lstStyle/>
                    <a:p>
                      <a:endParaRPr lang="zh-CN"/>
                    </a:p>
                  </a:txBody>
                  <a:tcPr/>
                </a:tc>
                <a:tc>
                  <a:txBody>
                    <a:bodyPr/>
                    <a:lstStyle/>
                    <a:p>
                      <a:pPr marL="0" indent="0" algn="ctr">
                        <a:buNone/>
                      </a:pPr>
                      <a:r>
                        <a:rPr lang="zh-CN" altLang="en-US" sz="2000" u="none" dirty="0"/>
                        <a:t>代收代付</a:t>
                      </a:r>
                    </a:p>
                  </a:txBody>
                  <a:tcPr marL="0" marR="0" marT="0" marB="1" anchor="ctr"/>
                </a:tc>
              </a:tr>
              <a:tr h="304484">
                <a:tc>
                  <a:txBody>
                    <a:bodyPr/>
                    <a:lstStyle/>
                    <a:p>
                      <a:pPr marL="0" indent="0" algn="ctr">
                        <a:buNone/>
                      </a:pPr>
                      <a:r>
                        <a:rPr lang="en-US" altLang="zh-CN" sz="2000" u="none" dirty="0"/>
                        <a:t>7</a:t>
                      </a:r>
                    </a:p>
                  </a:txBody>
                  <a:tcPr marL="0" marR="0" marT="0" marB="1" anchor="ctr"/>
                </a:tc>
                <a:tc>
                  <a:txBody>
                    <a:bodyPr/>
                    <a:lstStyle/>
                    <a:p>
                      <a:pPr marL="0" indent="0" algn="l">
                        <a:buNone/>
                      </a:pPr>
                      <a:r>
                        <a:rPr lang="zh-CN" altLang="en-US" sz="2000" u="none" dirty="0" smtClean="0"/>
                        <a:t>溯源標籤費</a:t>
                      </a:r>
                      <a:endParaRPr lang="zh-CN" altLang="en-US" sz="2000" u="none" dirty="0"/>
                    </a:p>
                  </a:txBody>
                  <a:tcPr marL="0" marR="0" marT="0" marB="1" anchor="ctr"/>
                </a:tc>
                <a:tc gridSpan="3">
                  <a:txBody>
                    <a:bodyPr/>
                    <a:lstStyle/>
                    <a:p>
                      <a:pPr marL="0" indent="0" algn="ctr">
                        <a:buNone/>
                      </a:pPr>
                      <a:r>
                        <a:rPr lang="en-US" altLang="zh-CN" sz="2000" u="none" dirty="0"/>
                        <a:t>0.2</a:t>
                      </a:r>
                      <a:r>
                        <a:rPr lang="zh-CN" altLang="en-US" sz="2000" u="none" dirty="0"/>
                        <a:t>元</a:t>
                      </a:r>
                      <a:r>
                        <a:rPr lang="en-US" altLang="zh-CN" sz="2000" u="none" dirty="0" smtClean="0"/>
                        <a:t>/</a:t>
                      </a:r>
                      <a:r>
                        <a:rPr lang="zh-CN" altLang="en-US" sz="2000" u="none" dirty="0" smtClean="0"/>
                        <a:t>張</a:t>
                      </a:r>
                      <a:endParaRPr lang="zh-CN" altLang="en-US" sz="2000" u="none" dirty="0"/>
                    </a:p>
                  </a:txBody>
                  <a:tcPr marL="0" marR="0" marT="0" marB="1" anchor="ctr"/>
                </a:tc>
                <a:tc hMerge="1">
                  <a:txBody>
                    <a:bodyPr/>
                    <a:lstStyle/>
                    <a:p>
                      <a:endParaRPr lang="zh-CN"/>
                    </a:p>
                  </a:txBody>
                  <a:tcPr/>
                </a:tc>
                <a:tc hMerge="1">
                  <a:txBody>
                    <a:bodyPr/>
                    <a:lstStyle/>
                    <a:p>
                      <a:endParaRPr lang="zh-CN"/>
                    </a:p>
                  </a:txBody>
                  <a:tcPr/>
                </a:tc>
                <a:tc>
                  <a:txBody>
                    <a:bodyPr/>
                    <a:lstStyle/>
                    <a:p>
                      <a:pPr marL="0" indent="0" algn="ctr">
                        <a:buNone/>
                      </a:pPr>
                      <a:r>
                        <a:rPr lang="zh-CN" altLang="en-US" sz="2000" u="none" dirty="0"/>
                        <a:t>代收代付</a:t>
                      </a:r>
                    </a:p>
                  </a:txBody>
                  <a:tcPr marL="0" marR="0" marT="0" marB="1" anchor="ctr"/>
                </a:tc>
              </a:tr>
              <a:tr h="307020">
                <a:tc>
                  <a:txBody>
                    <a:bodyPr/>
                    <a:lstStyle/>
                    <a:p>
                      <a:pPr marL="0" indent="0" algn="ctr">
                        <a:buNone/>
                      </a:pPr>
                      <a:r>
                        <a:rPr lang="en-US" altLang="zh-CN" sz="2000" u="none" dirty="0"/>
                        <a:t>8</a:t>
                      </a:r>
                    </a:p>
                  </a:txBody>
                  <a:tcPr marL="0" marR="0" marT="0" marB="1" anchor="ctr"/>
                </a:tc>
                <a:tc>
                  <a:txBody>
                    <a:bodyPr/>
                    <a:lstStyle/>
                    <a:p>
                      <a:pPr marL="0" indent="0" algn="l">
                        <a:buNone/>
                      </a:pPr>
                      <a:r>
                        <a:rPr lang="zh-CN" altLang="en-US" sz="2000" u="none" dirty="0" smtClean="0"/>
                        <a:t>貼溯源碼</a:t>
                      </a:r>
                      <a:endParaRPr lang="zh-CN" altLang="en-US" sz="2000" u="none" dirty="0"/>
                    </a:p>
                  </a:txBody>
                  <a:tcPr marL="0" marR="0" marT="0" marB="1" anchor="ctr"/>
                </a:tc>
                <a:tc gridSpan="3">
                  <a:txBody>
                    <a:bodyPr/>
                    <a:lstStyle/>
                    <a:p>
                      <a:pPr marL="0" indent="0" algn="ctr">
                        <a:buNone/>
                      </a:pPr>
                      <a:r>
                        <a:rPr lang="en-US" altLang="zh-CN" sz="2000" u="none" dirty="0"/>
                        <a:t>0.2</a:t>
                      </a:r>
                      <a:r>
                        <a:rPr lang="zh-CN" altLang="en-US" sz="2000" u="none" dirty="0"/>
                        <a:t>元</a:t>
                      </a:r>
                      <a:r>
                        <a:rPr lang="en-US" altLang="zh-CN" sz="2000" u="none" dirty="0" smtClean="0"/>
                        <a:t>/</a:t>
                      </a:r>
                      <a:r>
                        <a:rPr lang="zh-CN" altLang="en-US" sz="2000" u="none" dirty="0" smtClean="0"/>
                        <a:t>張</a:t>
                      </a:r>
                      <a:endParaRPr lang="zh-CN" altLang="en-US" sz="2000" u="none" dirty="0"/>
                    </a:p>
                  </a:txBody>
                  <a:tcPr marL="0" marR="0" marT="0" marB="1" anchor="ctr"/>
                </a:tc>
                <a:tc hMerge="1">
                  <a:txBody>
                    <a:bodyPr/>
                    <a:lstStyle/>
                    <a:p>
                      <a:endParaRPr lang="zh-CN"/>
                    </a:p>
                  </a:txBody>
                  <a:tcPr/>
                </a:tc>
                <a:tc hMerge="1">
                  <a:txBody>
                    <a:bodyPr/>
                    <a:lstStyle/>
                    <a:p>
                      <a:endParaRPr lang="zh-CN"/>
                    </a:p>
                  </a:txBody>
                  <a:tcPr/>
                </a:tc>
                <a:tc>
                  <a:txBody>
                    <a:bodyPr/>
                    <a:lstStyle/>
                    <a:p>
                      <a:pPr marL="0" indent="0" algn="ctr">
                        <a:buNone/>
                      </a:pPr>
                      <a:r>
                        <a:rPr lang="zh-CN" altLang="en-US" sz="2000" u="none" dirty="0" smtClean="0"/>
                        <a:t>人工費</a:t>
                      </a:r>
                      <a:endParaRPr lang="zh-CN" altLang="en-US" sz="2000" u="none" dirty="0"/>
                    </a:p>
                  </a:txBody>
                  <a:tcPr marL="0" marR="0" marT="0" marB="1" anchor="ctr"/>
                </a:tc>
              </a:tr>
            </a:tbl>
          </a:graphicData>
        </a:graphic>
      </p:graphicFrame>
    </p:spTree>
    <p:extLst>
      <p:ext uri="{BB962C8B-B14F-4D97-AF65-F5344CB8AC3E}">
        <p14:creationId xmlns:p14="http://schemas.microsoft.com/office/powerpoint/2010/main" val="2217717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0" dirty="0" smtClean="0">
                <a:latin typeface="宋体" charset="0"/>
                <a:ea typeface="宋体" charset="0"/>
                <a:cs typeface="宋体" charset="0"/>
                <a:sym typeface="+mn-ea"/>
              </a:rPr>
              <a:t>倉儲及保管費、包材存儲費</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65</a:t>
            </a:fld>
            <a:endParaRPr lang="zh-CN" altLang="en-US" dirty="0"/>
          </a:p>
        </p:txBody>
      </p:sp>
      <p:graphicFrame>
        <p:nvGraphicFramePr>
          <p:cNvPr id="5" name="表格 4"/>
          <p:cNvGraphicFramePr/>
          <p:nvPr/>
        </p:nvGraphicFramePr>
        <p:xfrm>
          <a:off x="511912" y="1282238"/>
          <a:ext cx="10129763" cy="4117496"/>
        </p:xfrm>
        <a:graphic>
          <a:graphicData uri="http://schemas.openxmlformats.org/drawingml/2006/table">
            <a:tbl>
              <a:tblPr firstRow="1" bandRow="1">
                <a:tableStyleId>{5940675A-B579-460E-94D1-54222C63F5DA}</a:tableStyleId>
              </a:tblPr>
              <a:tblGrid>
                <a:gridCol w="1110728"/>
                <a:gridCol w="1854174"/>
                <a:gridCol w="1738089"/>
                <a:gridCol w="1447562"/>
                <a:gridCol w="1446928"/>
                <a:gridCol w="1265507"/>
                <a:gridCol w="1266775"/>
              </a:tblGrid>
              <a:tr h="915986">
                <a:tc>
                  <a:txBody>
                    <a:bodyPr/>
                    <a:lstStyle/>
                    <a:p>
                      <a:pPr marL="0" indent="0" algn="ctr">
                        <a:buNone/>
                      </a:pPr>
                      <a:r>
                        <a:rPr lang="zh-CN" altLang="en-US" sz="1800" u="none" dirty="0" smtClean="0"/>
                        <a:t>序號</a:t>
                      </a:r>
                      <a:endParaRPr lang="zh-CN" altLang="en-US" sz="1800" u="none" dirty="0"/>
                    </a:p>
                  </a:txBody>
                  <a:tcPr marL="0" marR="0" marT="0" marB="1" anchor="ctr">
                    <a:noFill/>
                  </a:tcPr>
                </a:tc>
                <a:tc>
                  <a:txBody>
                    <a:bodyPr/>
                    <a:lstStyle/>
                    <a:p>
                      <a:pPr marL="0" indent="0" algn="ctr">
                        <a:buNone/>
                      </a:pPr>
                      <a:r>
                        <a:rPr lang="zh-CN" altLang="en-US" sz="1800" u="none" dirty="0" smtClean="0"/>
                        <a:t>服務內容</a:t>
                      </a:r>
                      <a:endParaRPr lang="zh-CN" altLang="en-US" sz="1800" u="none" dirty="0"/>
                    </a:p>
                  </a:txBody>
                  <a:tcPr marL="0" marR="0" marT="0" marB="1" anchor="ctr">
                    <a:noFill/>
                  </a:tcPr>
                </a:tc>
                <a:tc gridSpan="5">
                  <a:txBody>
                    <a:bodyPr/>
                    <a:lstStyle/>
                    <a:p>
                      <a:pPr marL="0" indent="0" algn="l">
                        <a:buNone/>
                      </a:pPr>
                      <a:r>
                        <a:rPr lang="zh-CN" altLang="en-US" sz="1800" u="none" dirty="0" smtClean="0"/>
                        <a:t>庫齡 </a:t>
                      </a:r>
                      <a:r>
                        <a:rPr lang="en-US" altLang="zh-CN" sz="1800" u="none" dirty="0" smtClean="0"/>
                        <a:t>(</a:t>
                      </a:r>
                      <a:r>
                        <a:rPr lang="zh-CN" altLang="en-US" sz="1800" u="none" dirty="0" smtClean="0"/>
                        <a:t>儲位</a:t>
                      </a:r>
                      <a:r>
                        <a:rPr lang="en-US" altLang="zh-CN" sz="1800" u="none" dirty="0" smtClean="0"/>
                        <a:t>/</a:t>
                      </a:r>
                      <a:r>
                        <a:rPr lang="zh-CN" altLang="en-US" sz="1800" u="none" dirty="0"/>
                        <a:t>天</a:t>
                      </a:r>
                      <a:r>
                        <a:rPr lang="en-US" altLang="zh-CN" sz="1800" u="none" dirty="0"/>
                        <a:t>/</a:t>
                      </a:r>
                      <a:r>
                        <a:rPr lang="zh-CN" altLang="en-US" sz="1800" u="none" dirty="0"/>
                        <a:t>元</a:t>
                      </a:r>
                      <a:r>
                        <a:rPr lang="en-US" altLang="zh-CN" sz="1800" u="none" dirty="0"/>
                        <a:t>)</a:t>
                      </a:r>
                    </a:p>
                  </a:txBody>
                  <a:tcPr marL="0" marR="0" marT="0" marB="1" anchor="ctr">
                    <a:no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915352">
                <a:tc rowSpan="2">
                  <a:txBody>
                    <a:bodyPr/>
                    <a:lstStyle/>
                    <a:p>
                      <a:pPr marL="0" indent="0" algn="ctr">
                        <a:buNone/>
                      </a:pPr>
                      <a:r>
                        <a:rPr lang="en-US" altLang="zh-CN" sz="2000" u="none" dirty="0"/>
                        <a:t>1</a:t>
                      </a:r>
                    </a:p>
                  </a:txBody>
                  <a:tcPr marL="0" marR="0" marT="0" marB="1" anchor="ctr"/>
                </a:tc>
                <a:tc rowSpan="2">
                  <a:txBody>
                    <a:bodyPr/>
                    <a:lstStyle/>
                    <a:p>
                      <a:pPr marL="0" indent="0" algn="ctr">
                        <a:buNone/>
                      </a:pPr>
                      <a:r>
                        <a:rPr lang="zh-CN" altLang="en-US" sz="2000" u="none" dirty="0" smtClean="0"/>
                        <a:t>存儲費</a:t>
                      </a:r>
                      <a:r>
                        <a:rPr lang="en-US" altLang="zh-CN" sz="2000" u="none" dirty="0" smtClean="0"/>
                        <a:t>&amp;</a:t>
                      </a:r>
                      <a:r>
                        <a:rPr lang="zh-CN" altLang="en-US" sz="2000" u="none" dirty="0" smtClean="0"/>
                        <a:t>保管費</a:t>
                      </a:r>
                      <a:endParaRPr lang="zh-CN" altLang="en-US" sz="2000" u="none" dirty="0"/>
                    </a:p>
                  </a:txBody>
                  <a:tcPr marL="0" marR="0" marT="0" marB="1" anchor="ctr"/>
                </a:tc>
                <a:tc>
                  <a:txBody>
                    <a:bodyPr/>
                    <a:lstStyle/>
                    <a:p>
                      <a:pPr marL="0" indent="0" algn="ctr">
                        <a:buNone/>
                      </a:pPr>
                      <a:r>
                        <a:rPr lang="en-US" altLang="zh-CN" sz="2000" u="none" dirty="0"/>
                        <a:t>X&lt;30</a:t>
                      </a:r>
                    </a:p>
                  </a:txBody>
                  <a:tcPr marL="0" marR="0" marT="0" marB="1" anchor="ctr"/>
                </a:tc>
                <a:tc>
                  <a:txBody>
                    <a:bodyPr/>
                    <a:lstStyle/>
                    <a:p>
                      <a:pPr marL="0" indent="0" algn="ctr">
                        <a:buNone/>
                      </a:pPr>
                      <a:r>
                        <a:rPr lang="en-US" altLang="zh-CN" sz="2000" u="none" dirty="0"/>
                        <a:t>30&lt;X&lt;60</a:t>
                      </a:r>
                    </a:p>
                  </a:txBody>
                  <a:tcPr marL="0" marR="0" marT="0" marB="1" anchor="ctr"/>
                </a:tc>
                <a:tc>
                  <a:txBody>
                    <a:bodyPr/>
                    <a:lstStyle/>
                    <a:p>
                      <a:pPr marL="0" indent="0" algn="ctr">
                        <a:buNone/>
                      </a:pPr>
                      <a:r>
                        <a:rPr lang="en-US" altLang="zh-CN" sz="2000" u="none" dirty="0"/>
                        <a:t>60&lt;X&lt;90</a:t>
                      </a:r>
                    </a:p>
                  </a:txBody>
                  <a:tcPr marL="0" marR="0" marT="0" marB="1" anchor="ctr"/>
                </a:tc>
                <a:tc>
                  <a:txBody>
                    <a:bodyPr/>
                    <a:lstStyle/>
                    <a:p>
                      <a:pPr marL="0" indent="0" algn="l">
                        <a:buNone/>
                      </a:pPr>
                      <a:r>
                        <a:rPr lang="en-US" altLang="zh-CN" sz="2000" u="none" dirty="0"/>
                        <a:t>90&lt;X&lt;120</a:t>
                      </a:r>
                    </a:p>
                  </a:txBody>
                  <a:tcPr marL="0" marR="0" marT="0" marB="1" anchor="ctr"/>
                </a:tc>
                <a:tc rowSpan="2">
                  <a:txBody>
                    <a:bodyPr/>
                    <a:lstStyle/>
                    <a:p>
                      <a:pPr marL="0" indent="0" algn="l">
                        <a:buNone/>
                      </a:pPr>
                      <a:r>
                        <a:rPr lang="zh-CN" altLang="en-US" sz="2000" u="none" dirty="0" smtClean="0"/>
                        <a:t>以此類推</a:t>
                      </a:r>
                      <a:endParaRPr lang="zh-CN" altLang="en-US" sz="2000" u="none" dirty="0"/>
                    </a:p>
                  </a:txBody>
                  <a:tcPr marL="0" marR="0" marT="0" marB="1" anchor="ctr"/>
                </a:tc>
              </a:tr>
              <a:tr h="628630">
                <a:tc vMerge="1">
                  <a:txBody>
                    <a:bodyPr/>
                    <a:lstStyle/>
                    <a:p>
                      <a:endParaRPr lang="zh-CN"/>
                    </a:p>
                  </a:txBody>
                  <a:tcPr/>
                </a:tc>
                <a:tc vMerge="1">
                  <a:txBody>
                    <a:bodyPr/>
                    <a:lstStyle/>
                    <a:p>
                      <a:endParaRPr lang="zh-CN"/>
                    </a:p>
                  </a:txBody>
                  <a:tcPr/>
                </a:tc>
                <a:tc>
                  <a:txBody>
                    <a:bodyPr/>
                    <a:lstStyle/>
                    <a:p>
                      <a:pPr marL="0" indent="0" algn="ctr">
                        <a:buNone/>
                      </a:pPr>
                      <a:r>
                        <a:rPr lang="zh-CN" altLang="en-US" sz="2000" u="none" dirty="0" smtClean="0"/>
                        <a:t>免費</a:t>
                      </a:r>
                      <a:endParaRPr lang="zh-CN" altLang="en-US" sz="2000" u="none" dirty="0"/>
                    </a:p>
                  </a:txBody>
                  <a:tcPr marL="0" marR="0" marT="0" marB="1" anchor="ctr"/>
                </a:tc>
                <a:tc>
                  <a:txBody>
                    <a:bodyPr/>
                    <a:lstStyle/>
                    <a:p>
                      <a:pPr marL="0" indent="0" algn="ctr">
                        <a:buNone/>
                      </a:pPr>
                      <a:r>
                        <a:rPr lang="en-US" altLang="zh-CN" sz="2000" u="none" dirty="0"/>
                        <a:t>4</a:t>
                      </a:r>
                    </a:p>
                  </a:txBody>
                  <a:tcPr marL="0" marR="0" marT="0" marB="1" anchor="ctr"/>
                </a:tc>
                <a:tc>
                  <a:txBody>
                    <a:bodyPr/>
                    <a:lstStyle/>
                    <a:p>
                      <a:pPr marL="0" indent="0" algn="ctr">
                        <a:buNone/>
                      </a:pPr>
                      <a:r>
                        <a:rPr lang="en-US" altLang="zh-CN" sz="2000" u="none" dirty="0"/>
                        <a:t>5</a:t>
                      </a:r>
                    </a:p>
                  </a:txBody>
                  <a:tcPr marL="0" marR="0" marT="0" marB="1" anchor="ctr"/>
                </a:tc>
                <a:tc>
                  <a:txBody>
                    <a:bodyPr/>
                    <a:lstStyle/>
                    <a:p>
                      <a:pPr marL="0" indent="0" algn="ctr">
                        <a:buNone/>
                      </a:pPr>
                      <a:r>
                        <a:rPr lang="en-US" altLang="zh-CN" sz="2000" u="none" dirty="0"/>
                        <a:t>6</a:t>
                      </a:r>
                    </a:p>
                  </a:txBody>
                  <a:tcPr marL="0" marR="0" marT="0" marB="1" anchor="ctr"/>
                </a:tc>
                <a:tc vMerge="1">
                  <a:txBody>
                    <a:bodyPr/>
                    <a:lstStyle/>
                    <a:p>
                      <a:endParaRPr lang="zh-CN"/>
                    </a:p>
                  </a:txBody>
                  <a:tcPr/>
                </a:tc>
              </a:tr>
              <a:tr h="1657528">
                <a:tc>
                  <a:txBody>
                    <a:bodyPr/>
                    <a:lstStyle/>
                    <a:p>
                      <a:pPr marL="0" indent="0" algn="ctr">
                        <a:buNone/>
                      </a:pPr>
                      <a:r>
                        <a:rPr lang="en-US" altLang="zh-CN" sz="2000" u="none" dirty="0"/>
                        <a:t>2</a:t>
                      </a:r>
                    </a:p>
                  </a:txBody>
                  <a:tcPr marL="0" marR="0" marT="0" marB="1" anchor="ctr"/>
                </a:tc>
                <a:tc>
                  <a:txBody>
                    <a:bodyPr/>
                    <a:lstStyle/>
                    <a:p>
                      <a:pPr marL="0" indent="0" algn="ctr">
                        <a:buNone/>
                      </a:pPr>
                      <a:r>
                        <a:rPr lang="zh-CN" altLang="en-US" sz="2000" u="none" dirty="0" smtClean="0"/>
                        <a:t>包材存儲費</a:t>
                      </a:r>
                      <a:endParaRPr lang="zh-CN" altLang="en-US" sz="2000" u="none" dirty="0"/>
                    </a:p>
                  </a:txBody>
                  <a:tcPr marL="0" marR="0" marT="0" marB="1" anchor="ctr"/>
                </a:tc>
                <a:tc>
                  <a:txBody>
                    <a:bodyPr/>
                    <a:lstStyle/>
                    <a:p>
                      <a:pPr marL="0" indent="0" algn="l">
                        <a:buNone/>
                      </a:pPr>
                      <a:r>
                        <a:rPr lang="en-US" altLang="zh-CN" sz="2000" u="none" dirty="0"/>
                        <a:t>1</a:t>
                      </a:r>
                      <a:r>
                        <a:rPr lang="zh-CN" altLang="en-US" sz="2000" u="none" dirty="0"/>
                        <a:t>元</a:t>
                      </a:r>
                      <a:r>
                        <a:rPr lang="en-US" altLang="zh-CN" sz="2000" u="none" dirty="0" smtClean="0"/>
                        <a:t>/</a:t>
                      </a:r>
                      <a:r>
                        <a:rPr lang="zh-CN" altLang="en-US" sz="2000" u="none" dirty="0" smtClean="0"/>
                        <a:t>儲位</a:t>
                      </a:r>
                      <a:r>
                        <a:rPr lang="en-US" altLang="zh-CN" sz="2000" u="none" dirty="0" smtClean="0"/>
                        <a:t>/</a:t>
                      </a:r>
                      <a:r>
                        <a:rPr lang="zh-CN" altLang="en-US" sz="2000" u="none" dirty="0"/>
                        <a:t>天</a:t>
                      </a:r>
                    </a:p>
                  </a:txBody>
                  <a:tcPr marL="0" marR="0" marT="0" marB="1" anchor="ctr"/>
                </a:tc>
                <a:tc gridSpan="4">
                  <a:txBody>
                    <a:bodyPr/>
                    <a:lstStyle/>
                    <a:p>
                      <a:pPr marL="0" indent="0" algn="l">
                        <a:buNone/>
                      </a:pPr>
                      <a:r>
                        <a:rPr lang="en-US" altLang="zh-CN" sz="2000" u="none" dirty="0" smtClean="0"/>
                        <a:t>1</a:t>
                      </a:r>
                      <a:r>
                        <a:rPr lang="zh-CN" altLang="en-US" sz="2000" u="none" dirty="0" smtClean="0"/>
                        <a:t>儲位／約合</a:t>
                      </a:r>
                      <a:r>
                        <a:rPr lang="en-US" altLang="zh-CN" sz="2000" u="none" dirty="0" smtClean="0"/>
                        <a:t>2.1</a:t>
                      </a:r>
                      <a:r>
                        <a:rPr lang="zh-CN" altLang="en-US" sz="2000" u="none" dirty="0"/>
                        <a:t>立方米（</a:t>
                      </a:r>
                      <a:r>
                        <a:rPr lang="en-US" altLang="zh-CN" sz="2000" u="none" dirty="0"/>
                        <a:t>=0.9*1.25*1.8</a:t>
                      </a:r>
                      <a:r>
                        <a:rPr lang="zh-CN" altLang="en-US" sz="2000" u="none" dirty="0"/>
                        <a:t>）</a:t>
                      </a:r>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bl>
          </a:graphicData>
        </a:graphic>
      </p:graphicFrame>
    </p:spTree>
    <p:extLst>
      <p:ext uri="{BB962C8B-B14F-4D97-AF65-F5344CB8AC3E}">
        <p14:creationId xmlns:p14="http://schemas.microsoft.com/office/powerpoint/2010/main" val="834077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保稅倉</a:t>
            </a:r>
            <a:r>
              <a:rPr lang="en-US" altLang="zh-CN" dirty="0" smtClean="0"/>
              <a:t>---</a:t>
            </a:r>
            <a:r>
              <a:rPr lang="zh-CN" altLang="en-US" dirty="0" smtClean="0">
                <a:sym typeface="+mn-ea"/>
              </a:rPr>
              <a:t>增值服務費</a:t>
            </a:r>
            <a:endParaRPr lang="en-US" altLang="zh-CN"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66</a:t>
            </a:fld>
            <a:endParaRPr lang="zh-CN" altLang="en-US" dirty="0"/>
          </a:p>
        </p:txBody>
      </p:sp>
      <p:graphicFrame>
        <p:nvGraphicFramePr>
          <p:cNvPr id="3" name="表格 -1"/>
          <p:cNvGraphicFramePr/>
          <p:nvPr/>
        </p:nvGraphicFramePr>
        <p:xfrm>
          <a:off x="662251" y="1631759"/>
          <a:ext cx="10369544" cy="4329365"/>
        </p:xfrm>
        <a:graphic>
          <a:graphicData uri="http://schemas.openxmlformats.org/drawingml/2006/table">
            <a:tbl>
              <a:tblPr firstRow="1" bandRow="1">
                <a:tableStyleId>{5940675A-B579-460E-94D1-54222C63F5DA}</a:tableStyleId>
              </a:tblPr>
              <a:tblGrid>
                <a:gridCol w="733296"/>
                <a:gridCol w="1467227"/>
                <a:gridCol w="2933819"/>
                <a:gridCol w="5235202"/>
              </a:tblGrid>
              <a:tr h="307655">
                <a:tc gridSpan="4">
                  <a:txBody>
                    <a:bodyPr/>
                    <a:lstStyle/>
                    <a:p>
                      <a:pPr marL="0" indent="0" algn="ctr">
                        <a:buNone/>
                      </a:pPr>
                      <a:r>
                        <a:rPr lang="zh-CN" altLang="en-US" sz="1800" b="1" u="none" dirty="0" smtClean="0"/>
                        <a:t>增值服務費</a:t>
                      </a:r>
                      <a:endParaRPr lang="zh-CN" altLang="en-US" sz="1800" b="1" u="none" dirty="0"/>
                    </a:p>
                  </a:txBody>
                  <a:tcPr marL="0" marR="0" marT="0" marB="1" anchor="ctr"/>
                </a:tc>
                <a:tc hMerge="1">
                  <a:txBody>
                    <a:bodyPr/>
                    <a:lstStyle/>
                    <a:p>
                      <a:endParaRPr lang="zh-CN"/>
                    </a:p>
                  </a:txBody>
                  <a:tcPr/>
                </a:tc>
                <a:tc hMerge="1">
                  <a:txBody>
                    <a:bodyPr/>
                    <a:lstStyle/>
                    <a:p>
                      <a:endParaRPr lang="zh-CN"/>
                    </a:p>
                  </a:txBody>
                  <a:tcPr/>
                </a:tc>
                <a:tc hMerge="1">
                  <a:txBody>
                    <a:bodyPr/>
                    <a:lstStyle/>
                    <a:p>
                      <a:endParaRPr lang="zh-CN"/>
                    </a:p>
                  </a:txBody>
                  <a:tcPr/>
                </a:tc>
              </a:tr>
              <a:tr h="310826">
                <a:tc>
                  <a:txBody>
                    <a:bodyPr/>
                    <a:lstStyle/>
                    <a:p>
                      <a:pPr marL="0" indent="0" algn="ctr">
                        <a:buNone/>
                      </a:pPr>
                      <a:r>
                        <a:rPr lang="en-US" altLang="zh-CN" sz="1800" u="none" dirty="0"/>
                        <a:t>1</a:t>
                      </a:r>
                    </a:p>
                  </a:txBody>
                  <a:tcPr marL="0" marR="0" marT="0" marB="1" anchor="ctr"/>
                </a:tc>
                <a:tc>
                  <a:txBody>
                    <a:bodyPr/>
                    <a:lstStyle/>
                    <a:p>
                      <a:pPr marL="0" indent="0" algn="l">
                        <a:buNone/>
                      </a:pPr>
                      <a:r>
                        <a:rPr lang="zh-CN" altLang="en-US" sz="1800" u="none" dirty="0" smtClean="0"/>
                        <a:t>庫存查詢</a:t>
                      </a:r>
                      <a:endParaRPr lang="zh-CN" altLang="en-US" sz="1800" u="none" dirty="0"/>
                    </a:p>
                  </a:txBody>
                  <a:tcPr marL="0" marR="0" marT="0" marB="1" anchor="ctr"/>
                </a:tc>
                <a:tc>
                  <a:txBody>
                    <a:bodyPr/>
                    <a:lstStyle/>
                    <a:p>
                      <a:pPr marL="0" indent="0" algn="l">
                        <a:buNone/>
                      </a:pPr>
                      <a:r>
                        <a:rPr lang="zh-CN" altLang="en-US" sz="1800" u="none" dirty="0" smtClean="0"/>
                        <a:t>免費提供</a:t>
                      </a:r>
                      <a:endParaRPr lang="zh-CN" altLang="en-US" sz="1800" u="none" dirty="0"/>
                    </a:p>
                  </a:txBody>
                  <a:tcPr marL="0" marR="0" marT="0" marB="1" anchor="ctr"/>
                </a:tc>
                <a:tc>
                  <a:txBody>
                    <a:bodyPr/>
                    <a:lstStyle/>
                    <a:p>
                      <a:pPr marL="0" indent="0" algn="l">
                        <a:buNone/>
                      </a:pPr>
                      <a:r>
                        <a:rPr lang="zh-CN" altLang="en-US" sz="1800" u="none" dirty="0" smtClean="0"/>
                        <a:t>用於電商庫存資料即時查詢</a:t>
                      </a:r>
                      <a:endParaRPr lang="zh-CN" altLang="en-US" sz="1800" u="none" dirty="0"/>
                    </a:p>
                  </a:txBody>
                  <a:tcPr marL="0" marR="0" marT="0" marB="1" anchor="ctr"/>
                </a:tc>
              </a:tr>
              <a:tr h="615943">
                <a:tc>
                  <a:txBody>
                    <a:bodyPr/>
                    <a:lstStyle/>
                    <a:p>
                      <a:pPr marL="0" indent="0" algn="ctr">
                        <a:buNone/>
                      </a:pPr>
                      <a:r>
                        <a:rPr lang="en-US" altLang="zh-CN" sz="1800" u="none" dirty="0"/>
                        <a:t>2</a:t>
                      </a:r>
                    </a:p>
                  </a:txBody>
                  <a:tcPr marL="0" marR="0" marT="0" marB="1" anchor="ctr"/>
                </a:tc>
                <a:tc>
                  <a:txBody>
                    <a:bodyPr/>
                    <a:lstStyle/>
                    <a:p>
                      <a:pPr marL="0" indent="0" algn="l">
                        <a:buNone/>
                      </a:pPr>
                      <a:r>
                        <a:rPr lang="en-US" altLang="zh-CN" sz="1800" u="none" dirty="0"/>
                        <a:t>D/C</a:t>
                      </a:r>
                      <a:r>
                        <a:rPr lang="zh-CN" altLang="en-US" sz="1800" u="none" dirty="0"/>
                        <a:t>管控</a:t>
                      </a:r>
                    </a:p>
                  </a:txBody>
                  <a:tcPr marL="0" marR="0" marT="0" marB="1" anchor="ctr"/>
                </a:tc>
                <a:tc>
                  <a:txBody>
                    <a:bodyPr/>
                    <a:lstStyle/>
                    <a:p>
                      <a:pPr marL="0" indent="0" algn="l">
                        <a:buNone/>
                      </a:pPr>
                      <a:r>
                        <a:rPr lang="en-US" altLang="zh-CN" sz="1800" u="none" dirty="0"/>
                        <a:t>1</a:t>
                      </a:r>
                      <a:r>
                        <a:rPr lang="zh-CN" altLang="en-US" sz="1800" u="none" dirty="0"/>
                        <a:t>元</a:t>
                      </a:r>
                      <a:r>
                        <a:rPr lang="en-US" altLang="zh-CN" sz="1800" u="none" dirty="0"/>
                        <a:t>/</a:t>
                      </a:r>
                      <a:r>
                        <a:rPr lang="zh-CN" altLang="en-US" sz="1800" u="none" dirty="0"/>
                        <a:t>件（商品）</a:t>
                      </a:r>
                    </a:p>
                  </a:txBody>
                  <a:tcPr marL="0" marR="0" marT="0" marB="1" anchor="ctr"/>
                </a:tc>
                <a:tc>
                  <a:txBody>
                    <a:bodyPr/>
                    <a:lstStyle/>
                    <a:p>
                      <a:pPr marL="0" indent="0" algn="l">
                        <a:buNone/>
                      </a:pPr>
                      <a:r>
                        <a:rPr lang="zh-CN" altLang="en-US" sz="1800" u="none" dirty="0" smtClean="0"/>
                        <a:t>食品類、保健品類根據保質期限配合電商優先發貨</a:t>
                      </a:r>
                      <a:endParaRPr lang="zh-CN" altLang="en-US" sz="1800" u="none" dirty="0"/>
                    </a:p>
                  </a:txBody>
                  <a:tcPr marL="0" marR="0" marT="0" marB="1" anchor="ctr"/>
                </a:tc>
              </a:tr>
              <a:tr h="618481">
                <a:tc>
                  <a:txBody>
                    <a:bodyPr/>
                    <a:lstStyle/>
                    <a:p>
                      <a:pPr marL="0" indent="0" algn="ctr">
                        <a:buNone/>
                      </a:pPr>
                      <a:r>
                        <a:rPr lang="en-US" altLang="zh-CN" sz="1800" u="none" dirty="0"/>
                        <a:t>3</a:t>
                      </a:r>
                    </a:p>
                  </a:txBody>
                  <a:tcPr marL="0" marR="0" marT="0" marB="1" anchor="ctr"/>
                </a:tc>
                <a:tc>
                  <a:txBody>
                    <a:bodyPr/>
                    <a:lstStyle/>
                    <a:p>
                      <a:pPr marL="0" indent="0" algn="l">
                        <a:buNone/>
                      </a:pPr>
                      <a:r>
                        <a:rPr lang="zh-CN" altLang="en-US" sz="1800" u="none" dirty="0" smtClean="0"/>
                        <a:t>商品組合包裝</a:t>
                      </a:r>
                      <a:endParaRPr lang="zh-CN" altLang="en-US" sz="1800" u="none" dirty="0"/>
                    </a:p>
                  </a:txBody>
                  <a:tcPr marL="0" marR="0" marT="0" marB="1" anchor="ctr"/>
                </a:tc>
                <a:tc>
                  <a:txBody>
                    <a:bodyPr/>
                    <a:lstStyle/>
                    <a:p>
                      <a:pPr marL="0" indent="0" algn="l">
                        <a:buNone/>
                      </a:pPr>
                      <a:r>
                        <a:rPr lang="en-US" altLang="zh-CN" sz="1800" u="none" dirty="0"/>
                        <a:t>0.5</a:t>
                      </a:r>
                      <a:r>
                        <a:rPr lang="zh-CN" altLang="en-US" sz="1800" u="none" dirty="0"/>
                        <a:t>元</a:t>
                      </a:r>
                      <a:r>
                        <a:rPr lang="en-US" altLang="zh-CN" sz="1800" u="none" dirty="0"/>
                        <a:t>/</a:t>
                      </a:r>
                      <a:r>
                        <a:rPr lang="zh-CN" altLang="en-US" sz="1800" u="none" dirty="0"/>
                        <a:t>件（商品）</a:t>
                      </a:r>
                    </a:p>
                  </a:txBody>
                  <a:tcPr marL="0" marR="0" marT="0" marB="1" anchor="ctr"/>
                </a:tc>
                <a:tc>
                  <a:txBody>
                    <a:bodyPr/>
                    <a:lstStyle/>
                    <a:p>
                      <a:pPr marL="0" indent="0" algn="l">
                        <a:buNone/>
                      </a:pPr>
                      <a:r>
                        <a:rPr lang="zh-CN" altLang="en-US" sz="1800" u="none" dirty="0" smtClean="0"/>
                        <a:t>主要針對套裝銷售</a:t>
                      </a:r>
                      <a:r>
                        <a:rPr lang="en-US" altLang="zh-CN" sz="1800" u="none" dirty="0" smtClean="0"/>
                        <a:t>.</a:t>
                      </a:r>
                      <a:r>
                        <a:rPr lang="zh-CN" altLang="en-US" sz="1800" u="none" dirty="0" smtClean="0"/>
                        <a:t>到貨為單品</a:t>
                      </a:r>
                      <a:r>
                        <a:rPr lang="en-US" altLang="zh-CN" sz="1800" u="none" dirty="0" smtClean="0"/>
                        <a:t>,</a:t>
                      </a:r>
                      <a:r>
                        <a:rPr lang="zh-CN" altLang="en-US" sz="1800" u="none" dirty="0" smtClean="0"/>
                        <a:t>需預先組合包裝</a:t>
                      </a:r>
                      <a:endParaRPr lang="zh-CN" altLang="en-US" sz="1800" u="none" dirty="0"/>
                    </a:p>
                  </a:txBody>
                  <a:tcPr marL="0" marR="0" marT="0" marB="1" anchor="ctr"/>
                </a:tc>
              </a:tr>
              <a:tr h="310192">
                <a:tc>
                  <a:txBody>
                    <a:bodyPr/>
                    <a:lstStyle/>
                    <a:p>
                      <a:pPr marL="0" indent="0" algn="ctr">
                        <a:buNone/>
                      </a:pPr>
                      <a:r>
                        <a:rPr lang="en-US" altLang="zh-CN" sz="1800" u="none" dirty="0"/>
                        <a:t>4</a:t>
                      </a:r>
                    </a:p>
                  </a:txBody>
                  <a:tcPr marL="0" marR="0" marT="0" marB="1" anchor="ctr"/>
                </a:tc>
                <a:tc>
                  <a:txBody>
                    <a:bodyPr/>
                    <a:lstStyle/>
                    <a:p>
                      <a:pPr marL="0" indent="0" algn="l">
                        <a:buNone/>
                      </a:pPr>
                      <a:r>
                        <a:rPr lang="zh-CN" altLang="en-US" sz="1800" u="none" dirty="0" smtClean="0"/>
                        <a:t>制標貼標</a:t>
                      </a:r>
                      <a:endParaRPr lang="zh-CN" altLang="en-US" sz="1800" u="none" dirty="0"/>
                    </a:p>
                  </a:txBody>
                  <a:tcPr marL="0" marR="0" marT="0" marB="1" anchor="ctr"/>
                </a:tc>
                <a:tc>
                  <a:txBody>
                    <a:bodyPr/>
                    <a:lstStyle/>
                    <a:p>
                      <a:pPr marL="0" indent="0" algn="l">
                        <a:buNone/>
                      </a:pPr>
                      <a:r>
                        <a:rPr lang="en-US" altLang="zh-CN" sz="1800" u="none" dirty="0"/>
                        <a:t>0.4</a:t>
                      </a:r>
                      <a:r>
                        <a:rPr lang="zh-CN" altLang="en-US" sz="1800" u="none" dirty="0"/>
                        <a:t>元</a:t>
                      </a:r>
                      <a:r>
                        <a:rPr lang="en-US" altLang="zh-CN" sz="1800" u="none" dirty="0"/>
                        <a:t>/</a:t>
                      </a:r>
                      <a:r>
                        <a:rPr lang="zh-CN" altLang="en-US" sz="1800" u="none" dirty="0"/>
                        <a:t>件（商品）</a:t>
                      </a:r>
                    </a:p>
                  </a:txBody>
                  <a:tcPr marL="0" marR="0" marT="0" marB="1" anchor="ctr"/>
                </a:tc>
                <a:tc>
                  <a:txBody>
                    <a:bodyPr/>
                    <a:lstStyle/>
                    <a:p>
                      <a:pPr marL="0" indent="0" algn="l">
                        <a:buNone/>
                      </a:pPr>
                      <a:r>
                        <a:rPr lang="zh-CN" altLang="en-US" sz="1800" u="none" dirty="0" smtClean="0"/>
                        <a:t>依據客戶要求，製作相應標籤、粘貼在商品上</a:t>
                      </a:r>
                      <a:endParaRPr lang="zh-CN" altLang="en-US" sz="1800" u="none" dirty="0"/>
                    </a:p>
                  </a:txBody>
                  <a:tcPr marL="0" marR="0" marT="0" marB="1" anchor="ctr"/>
                </a:tc>
              </a:tr>
              <a:tr h="615943">
                <a:tc>
                  <a:txBody>
                    <a:bodyPr/>
                    <a:lstStyle/>
                    <a:p>
                      <a:pPr marL="0" indent="0" algn="ctr">
                        <a:buNone/>
                      </a:pPr>
                      <a:r>
                        <a:rPr lang="en-US" altLang="zh-CN" sz="1800" u="none" dirty="0"/>
                        <a:t>5</a:t>
                      </a:r>
                    </a:p>
                  </a:txBody>
                  <a:tcPr marL="0" marR="0" marT="0" marB="1" anchor="ctr"/>
                </a:tc>
                <a:tc>
                  <a:txBody>
                    <a:bodyPr/>
                    <a:lstStyle/>
                    <a:p>
                      <a:pPr marL="0" indent="0" algn="l">
                        <a:buNone/>
                      </a:pPr>
                      <a:r>
                        <a:rPr lang="zh-CN" altLang="en-US" sz="1800" u="none" dirty="0" smtClean="0"/>
                        <a:t>放置宣傳材料</a:t>
                      </a:r>
                      <a:endParaRPr lang="zh-CN" altLang="en-US" sz="1800" u="none" dirty="0"/>
                    </a:p>
                  </a:txBody>
                  <a:tcPr marL="0" marR="0" marT="0" marB="1" anchor="ctr"/>
                </a:tc>
                <a:tc>
                  <a:txBody>
                    <a:bodyPr/>
                    <a:lstStyle/>
                    <a:p>
                      <a:pPr marL="0" indent="0" algn="l">
                        <a:buNone/>
                      </a:pPr>
                      <a:r>
                        <a:rPr lang="en-US" altLang="zh-CN" sz="1800" u="none" dirty="0"/>
                        <a:t>0.1</a:t>
                      </a:r>
                      <a:r>
                        <a:rPr lang="zh-CN" altLang="en-US" sz="1800" u="none" dirty="0"/>
                        <a:t>元</a:t>
                      </a:r>
                      <a:r>
                        <a:rPr lang="en-US" altLang="zh-CN" sz="1800" u="none" dirty="0"/>
                        <a:t>/</a:t>
                      </a:r>
                      <a:r>
                        <a:rPr lang="zh-CN" altLang="en-US" sz="1800" u="none" dirty="0"/>
                        <a:t>件（商品）</a:t>
                      </a:r>
                    </a:p>
                  </a:txBody>
                  <a:tcPr marL="0" marR="0" marT="0" marB="1" anchor="ctr"/>
                </a:tc>
                <a:tc>
                  <a:txBody>
                    <a:bodyPr/>
                    <a:lstStyle/>
                    <a:p>
                      <a:pPr marL="0" indent="0" algn="l">
                        <a:buNone/>
                      </a:pPr>
                      <a:r>
                        <a:rPr lang="zh-CN" altLang="en-US" sz="1800" u="none" dirty="0" smtClean="0"/>
                        <a:t>外包裝需粘貼不乾膠、包裹內放宣傳頁、優惠卡等</a:t>
                      </a:r>
                      <a:endParaRPr lang="zh-CN" altLang="en-US" sz="1800" u="none" dirty="0"/>
                    </a:p>
                  </a:txBody>
                  <a:tcPr marL="0" marR="0" marT="0" marB="1" anchor="ctr"/>
                </a:tc>
              </a:tr>
              <a:tr h="618481">
                <a:tc>
                  <a:txBody>
                    <a:bodyPr/>
                    <a:lstStyle/>
                    <a:p>
                      <a:pPr marL="0" indent="0" algn="ctr">
                        <a:buNone/>
                      </a:pPr>
                      <a:r>
                        <a:rPr lang="en-US" altLang="zh-CN" sz="1800" u="none" dirty="0"/>
                        <a:t>6</a:t>
                      </a:r>
                    </a:p>
                  </a:txBody>
                  <a:tcPr marL="0" marR="0" marT="0" marB="1" anchor="ctr"/>
                </a:tc>
                <a:tc>
                  <a:txBody>
                    <a:bodyPr/>
                    <a:lstStyle/>
                    <a:p>
                      <a:pPr marL="0" indent="0" algn="l">
                        <a:buNone/>
                      </a:pPr>
                      <a:r>
                        <a:rPr lang="zh-CN" altLang="en-US" sz="1800" u="none" dirty="0" smtClean="0"/>
                        <a:t>報表、資料</a:t>
                      </a:r>
                      <a:endParaRPr lang="zh-CN" altLang="en-US" sz="1800" u="none" dirty="0"/>
                    </a:p>
                  </a:txBody>
                  <a:tcPr marL="0" marR="0" marT="0" marB="1" anchor="ctr"/>
                </a:tc>
                <a:tc>
                  <a:txBody>
                    <a:bodyPr/>
                    <a:lstStyle/>
                    <a:p>
                      <a:pPr marL="0" indent="0" algn="l">
                        <a:buNone/>
                      </a:pPr>
                      <a:r>
                        <a:rPr lang="en-US" altLang="zh-CN" sz="1800" u="none" dirty="0"/>
                        <a:t>1000/</a:t>
                      </a:r>
                      <a:r>
                        <a:rPr lang="zh-CN" altLang="en-US" sz="1800" u="none" dirty="0"/>
                        <a:t>次</a:t>
                      </a:r>
                    </a:p>
                  </a:txBody>
                  <a:tcPr marL="0" marR="0" marT="0" marB="1" anchor="ctr"/>
                </a:tc>
                <a:tc>
                  <a:txBody>
                    <a:bodyPr/>
                    <a:lstStyle/>
                    <a:p>
                      <a:pPr marL="0" indent="0" algn="l">
                        <a:buNone/>
                      </a:pPr>
                      <a:r>
                        <a:rPr lang="zh-CN" altLang="en-US" sz="1800" u="none" dirty="0" smtClean="0"/>
                        <a:t>品類銷售資料</a:t>
                      </a:r>
                      <a:r>
                        <a:rPr lang="en-US" altLang="zh-CN" sz="1800" u="none" dirty="0" smtClean="0"/>
                        <a:t>/</a:t>
                      </a:r>
                      <a:r>
                        <a:rPr lang="zh-CN" altLang="en-US" sz="1800" u="none" dirty="0" smtClean="0"/>
                        <a:t>各省市購買能力綜合分析大資料</a:t>
                      </a:r>
                      <a:endParaRPr lang="zh-CN" altLang="en-US" sz="1800" u="none" dirty="0"/>
                    </a:p>
                  </a:txBody>
                  <a:tcPr marL="0" marR="0" marT="0" marB="1" anchor="ctr"/>
                </a:tc>
              </a:tr>
              <a:tr h="310826">
                <a:tc>
                  <a:txBody>
                    <a:bodyPr/>
                    <a:lstStyle/>
                    <a:p>
                      <a:pPr marL="0" indent="0" algn="ctr">
                        <a:buNone/>
                      </a:pPr>
                      <a:r>
                        <a:rPr lang="en-US" altLang="zh-CN" sz="1800" u="none" dirty="0"/>
                        <a:t>7</a:t>
                      </a:r>
                    </a:p>
                  </a:txBody>
                  <a:tcPr marL="0" marR="0" marT="0" marB="1" anchor="ctr"/>
                </a:tc>
                <a:tc>
                  <a:txBody>
                    <a:bodyPr/>
                    <a:lstStyle/>
                    <a:p>
                      <a:pPr marL="0" indent="0" algn="l">
                        <a:buNone/>
                      </a:pPr>
                      <a:r>
                        <a:rPr lang="zh-CN" altLang="en-US" sz="1800" u="none" dirty="0" smtClean="0"/>
                        <a:t>包裝材料費</a:t>
                      </a:r>
                      <a:endParaRPr lang="zh-CN" altLang="en-US" sz="1800" u="none" dirty="0"/>
                    </a:p>
                  </a:txBody>
                  <a:tcPr marL="0" marR="0" marT="0" marB="1" anchor="ctr"/>
                </a:tc>
                <a:tc>
                  <a:txBody>
                    <a:bodyPr/>
                    <a:lstStyle/>
                    <a:p>
                      <a:pPr marL="0" indent="0" algn="l">
                        <a:buNone/>
                      </a:pPr>
                      <a:r>
                        <a:rPr lang="en-US" altLang="zh-CN" sz="1800" u="none" dirty="0" smtClean="0"/>
                        <a:t>1</a:t>
                      </a:r>
                      <a:r>
                        <a:rPr lang="zh-CN" altLang="en-US" sz="1800" u="none" dirty="0" smtClean="0"/>
                        <a:t>、紙箱費用</a:t>
                      </a:r>
                      <a:endParaRPr lang="zh-CN" altLang="en-US" sz="1800" u="none" dirty="0"/>
                    </a:p>
                  </a:txBody>
                  <a:tcPr marL="0" marR="0" marT="0" marB="1" anchor="ctr"/>
                </a:tc>
                <a:tc>
                  <a:txBody>
                    <a:bodyPr/>
                    <a:lstStyle/>
                    <a:p>
                      <a:pPr marL="0" indent="0" algn="l">
                        <a:buNone/>
                      </a:pPr>
                      <a:r>
                        <a:rPr lang="zh-CN" altLang="en-US" sz="1800" u="none" dirty="0" smtClean="0"/>
                        <a:t>包裝材料費根據客戶要求另議</a:t>
                      </a:r>
                      <a:endParaRPr lang="zh-CN" altLang="en-US" sz="1800" u="none" dirty="0"/>
                    </a:p>
                  </a:txBody>
                  <a:tcPr marL="0" marR="0" marT="0" marB="1" anchor="ctr"/>
                </a:tc>
              </a:tr>
              <a:tr h="310192">
                <a:tc>
                  <a:txBody>
                    <a:bodyPr/>
                    <a:lstStyle/>
                    <a:p>
                      <a:pPr marL="0" indent="0" algn="ctr">
                        <a:buNone/>
                      </a:pPr>
                      <a:r>
                        <a:rPr lang="en-US" altLang="zh-CN" sz="1800" u="none" dirty="0"/>
                        <a:t> </a:t>
                      </a:r>
                    </a:p>
                  </a:txBody>
                  <a:tcPr marL="0" marR="0" marT="0" marB="1" anchor="ctr"/>
                </a:tc>
                <a:tc>
                  <a:txBody>
                    <a:bodyPr/>
                    <a:lstStyle/>
                    <a:p>
                      <a:pPr marL="0" indent="0" algn="ctr">
                        <a:buNone/>
                      </a:pPr>
                      <a:r>
                        <a:rPr lang="en-US" altLang="zh-CN" sz="1800" u="none" dirty="0"/>
                        <a:t> </a:t>
                      </a:r>
                    </a:p>
                  </a:txBody>
                  <a:tcPr marL="0" marR="0" marT="0" marB="1" anchor="ctr"/>
                </a:tc>
                <a:tc>
                  <a:txBody>
                    <a:bodyPr/>
                    <a:lstStyle/>
                    <a:p>
                      <a:pPr marL="0" indent="0" algn="l">
                        <a:buNone/>
                      </a:pPr>
                      <a:r>
                        <a:rPr lang="en-US" altLang="zh-CN" sz="1800" u="none" dirty="0" smtClean="0"/>
                        <a:t>2</a:t>
                      </a:r>
                      <a:r>
                        <a:rPr lang="zh-CN" altLang="en-US" sz="1800" u="none" dirty="0" smtClean="0"/>
                        <a:t>、填充材料費用</a:t>
                      </a:r>
                      <a:endParaRPr lang="zh-CN" altLang="en-US" sz="1800" u="none" dirty="0"/>
                    </a:p>
                  </a:txBody>
                  <a:tcPr marL="0" marR="0" marT="0" marB="1" anchor="ctr"/>
                </a:tc>
                <a:tc>
                  <a:txBody>
                    <a:bodyPr/>
                    <a:lstStyle/>
                    <a:p>
                      <a:pPr marL="0" indent="0" algn="l">
                        <a:buNone/>
                      </a:pPr>
                      <a:r>
                        <a:rPr lang="zh-CN" altLang="en-US" sz="1800" u="none" dirty="0" smtClean="0"/>
                        <a:t>填充材料費根據客戶要求另議</a:t>
                      </a:r>
                      <a:endParaRPr lang="zh-CN" altLang="en-US" sz="1800" u="none" dirty="0"/>
                    </a:p>
                  </a:txBody>
                  <a:tcPr marL="0" marR="0" marT="0" marB="1" anchor="ctr"/>
                </a:tc>
              </a:tr>
              <a:tr h="310826">
                <a:tc>
                  <a:txBody>
                    <a:bodyPr/>
                    <a:lstStyle/>
                    <a:p>
                      <a:pPr marL="0" indent="0" algn="ctr">
                        <a:buNone/>
                      </a:pPr>
                      <a:r>
                        <a:rPr lang="en-US" altLang="zh-CN" sz="1800" u="none" dirty="0"/>
                        <a:t> </a:t>
                      </a:r>
                    </a:p>
                  </a:txBody>
                  <a:tcPr marL="0" marR="0" marT="0" marB="1" anchor="ctr"/>
                </a:tc>
                <a:tc>
                  <a:txBody>
                    <a:bodyPr/>
                    <a:lstStyle/>
                    <a:p>
                      <a:pPr marL="0" indent="0" algn="ctr">
                        <a:buNone/>
                      </a:pPr>
                      <a:r>
                        <a:rPr lang="en-US" altLang="zh-CN" sz="1800" u="none" dirty="0"/>
                        <a:t> </a:t>
                      </a:r>
                    </a:p>
                  </a:txBody>
                  <a:tcPr marL="0" marR="0" marT="0" marB="1" anchor="ctr"/>
                </a:tc>
                <a:tc>
                  <a:txBody>
                    <a:bodyPr/>
                    <a:lstStyle/>
                    <a:p>
                      <a:pPr marL="0" indent="0" algn="l">
                        <a:buNone/>
                      </a:pPr>
                      <a:r>
                        <a:rPr lang="en-US" altLang="zh-CN" sz="1800" u="none" dirty="0" smtClean="0"/>
                        <a:t>3</a:t>
                      </a:r>
                      <a:r>
                        <a:rPr lang="zh-CN" altLang="en-US" sz="1800" u="none" dirty="0" smtClean="0"/>
                        <a:t>、膠帶等其他輔材</a:t>
                      </a:r>
                      <a:endParaRPr lang="zh-CN" altLang="en-US" sz="1800" u="none" dirty="0"/>
                    </a:p>
                  </a:txBody>
                  <a:tcPr marL="0" marR="0" marT="0" marB="1" anchor="ctr"/>
                </a:tc>
                <a:tc>
                  <a:txBody>
                    <a:bodyPr/>
                    <a:lstStyle/>
                    <a:p>
                      <a:pPr marL="0" indent="0" algn="l">
                        <a:buNone/>
                      </a:pPr>
                      <a:r>
                        <a:rPr lang="zh-CN" altLang="en-US" sz="1800" u="none" dirty="0" smtClean="0"/>
                        <a:t>膠帶根據客戶要求另議</a:t>
                      </a:r>
                      <a:endParaRPr lang="zh-CN" altLang="en-US" sz="1800" u="none" dirty="0"/>
                    </a:p>
                  </a:txBody>
                  <a:tcPr marL="0" marR="0" marT="0" marB="1" anchor="ctr"/>
                </a:tc>
              </a:tr>
            </a:tbl>
          </a:graphicData>
        </a:graphic>
      </p:graphicFrame>
    </p:spTree>
    <p:extLst>
      <p:ext uri="{BB962C8B-B14F-4D97-AF65-F5344CB8AC3E}">
        <p14:creationId xmlns:p14="http://schemas.microsoft.com/office/powerpoint/2010/main" val="549973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跨境多倉多點</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67</a:t>
            </a:fld>
            <a:endParaRPr lang="zh-CN" altLang="en-US" dirty="0"/>
          </a:p>
        </p:txBody>
      </p:sp>
      <p:pic>
        <p:nvPicPr>
          <p:cNvPr id="5" name="图片 4"/>
          <p:cNvPicPr>
            <a:picLocks noChangeAspect="1"/>
          </p:cNvPicPr>
          <p:nvPr/>
        </p:nvPicPr>
        <p:blipFill>
          <a:blip r:embed="rId2"/>
          <a:stretch>
            <a:fillRect/>
          </a:stretch>
        </p:blipFill>
        <p:spPr>
          <a:xfrm>
            <a:off x="635" y="1271454"/>
            <a:ext cx="12190097" cy="5365876"/>
          </a:xfrm>
          <a:prstGeom prst="rect">
            <a:avLst/>
          </a:prstGeom>
        </p:spPr>
      </p:pic>
      <p:sp>
        <p:nvSpPr>
          <p:cNvPr id="7" name="文本框 6"/>
          <p:cNvSpPr txBox="1"/>
          <p:nvPr/>
        </p:nvSpPr>
        <p:spPr>
          <a:xfrm>
            <a:off x="1082817" y="2276247"/>
            <a:ext cx="2778406" cy="7072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b="1" dirty="0" smtClean="0"/>
              <a:t>寶島購</a:t>
            </a:r>
          </a:p>
          <a:p>
            <a:pPr algn="ctr"/>
            <a:r>
              <a:rPr lang="zh-CN" altLang="en-US" sz="1998" b="1" dirty="0" smtClean="0"/>
              <a:t>跨境電商平臺管理中心</a:t>
            </a:r>
            <a:endParaRPr lang="zh-CN" altLang="en-US" sz="1998" b="1" dirty="0"/>
          </a:p>
        </p:txBody>
      </p:sp>
    </p:spTree>
    <p:extLst>
      <p:ext uri="{BB962C8B-B14F-4D97-AF65-F5344CB8AC3E}">
        <p14:creationId xmlns:p14="http://schemas.microsoft.com/office/powerpoint/2010/main" val="2347807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倉儲物流</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68</a:t>
            </a:fld>
            <a:endParaRPr lang="zh-CN" altLang="en-US" dirty="0"/>
          </a:p>
        </p:txBody>
      </p:sp>
      <p:pic>
        <p:nvPicPr>
          <p:cNvPr id="5" name="图片 4"/>
          <p:cNvPicPr>
            <a:picLocks noChangeAspect="1"/>
          </p:cNvPicPr>
          <p:nvPr/>
        </p:nvPicPr>
        <p:blipFill>
          <a:blip r:embed="rId2"/>
          <a:stretch>
            <a:fillRect/>
          </a:stretch>
        </p:blipFill>
        <p:spPr>
          <a:xfrm>
            <a:off x="1903" y="1279700"/>
            <a:ext cx="12187560" cy="4728365"/>
          </a:xfrm>
          <a:prstGeom prst="rect">
            <a:avLst/>
          </a:prstGeom>
        </p:spPr>
      </p:pic>
      <p:sp>
        <p:nvSpPr>
          <p:cNvPr id="7" name="文本框 6"/>
          <p:cNvSpPr txBox="1"/>
          <p:nvPr/>
        </p:nvSpPr>
        <p:spPr>
          <a:xfrm>
            <a:off x="1082817" y="1989525"/>
            <a:ext cx="2778406" cy="7072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1998" b="1" dirty="0" smtClean="0"/>
              <a:t>寶島購</a:t>
            </a:r>
          </a:p>
          <a:p>
            <a:pPr algn="ctr"/>
            <a:r>
              <a:rPr lang="zh-CN" altLang="en-US" sz="1998" b="1" dirty="0" smtClean="0"/>
              <a:t>跨境電商平臺管理中心</a:t>
            </a:r>
            <a:endParaRPr lang="zh-CN" altLang="en-US" sz="1998" b="1" dirty="0"/>
          </a:p>
        </p:txBody>
      </p:sp>
    </p:spTree>
    <p:extLst>
      <p:ext uri="{BB962C8B-B14F-4D97-AF65-F5344CB8AC3E}">
        <p14:creationId xmlns:p14="http://schemas.microsoft.com/office/powerpoint/2010/main" val="1129426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285" y="192067"/>
            <a:ext cx="6350496" cy="541507"/>
          </a:xfrm>
        </p:spPr>
        <p:txBody>
          <a:bodyPr>
            <a:normAutofit fontScale="90000"/>
          </a:bodyPr>
          <a:lstStyle/>
          <a:p>
            <a:r>
              <a:rPr lang="zh-CN" altLang="en-US" dirty="0" smtClean="0"/>
              <a:t>跨境電商採用</a:t>
            </a:r>
            <a:r>
              <a:rPr lang="en-US" altLang="zh-CN" dirty="0" smtClean="0"/>
              <a:t>-</a:t>
            </a:r>
            <a:r>
              <a:rPr lang="zh-CN" altLang="en-US" dirty="0" smtClean="0"/>
              <a:t>行郵稅代替增值稅、關稅、消費稅</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69</a:t>
            </a:fld>
            <a:endParaRPr lang="zh-CN" altLang="en-US" dirty="0"/>
          </a:p>
        </p:txBody>
      </p:sp>
      <p:pic>
        <p:nvPicPr>
          <p:cNvPr id="5" name="内容占位符 4"/>
          <p:cNvPicPr>
            <a:picLocks noGrp="1" noChangeAspect="1"/>
          </p:cNvPicPr>
          <p:nvPr>
            <p:ph idx="1"/>
          </p:nvPr>
        </p:nvPicPr>
        <p:blipFill>
          <a:blip r:embed="rId2"/>
          <a:stretch>
            <a:fillRect/>
          </a:stretch>
        </p:blipFill>
        <p:spPr>
          <a:xfrm>
            <a:off x="6599032" y="1990160"/>
            <a:ext cx="4995421" cy="3615734"/>
          </a:xfrm>
          <a:prstGeom prst="rect">
            <a:avLst/>
          </a:prstGeom>
        </p:spPr>
      </p:pic>
      <p:sp>
        <p:nvSpPr>
          <p:cNvPr id="6" name="文本框 5"/>
          <p:cNvSpPr txBox="1"/>
          <p:nvPr/>
        </p:nvSpPr>
        <p:spPr>
          <a:xfrm>
            <a:off x="916620" y="2061840"/>
            <a:ext cx="5036653" cy="3105658"/>
          </a:xfrm>
          <a:prstGeom prst="rect">
            <a:avLst/>
          </a:prstGeom>
        </p:spPr>
        <p:style>
          <a:lnRef idx="3">
            <a:schemeClr val="lt1"/>
          </a:lnRef>
          <a:fillRef idx="1">
            <a:schemeClr val="accent2"/>
          </a:fillRef>
          <a:effectRef idx="1">
            <a:schemeClr val="accent2"/>
          </a:effectRef>
          <a:fontRef idx="minor">
            <a:schemeClr val="lt1"/>
          </a:fontRef>
        </p:style>
        <p:txBody>
          <a:bodyPr wrap="square" rtlCol="0" anchor="t">
            <a:spAutoFit/>
          </a:bodyPr>
          <a:lstStyle/>
          <a:p>
            <a:r>
              <a:rPr lang="zh-CN" altLang="en-US" sz="3197" dirty="0" smtClean="0"/>
              <a:t>以下幾種電商通關形式均適用於行郵稅：</a:t>
            </a:r>
          </a:p>
          <a:p>
            <a:endParaRPr lang="zh-CN" altLang="en-US" sz="3596" dirty="0"/>
          </a:p>
          <a:p>
            <a:r>
              <a:rPr lang="zh-CN" altLang="en-US" sz="3197" dirty="0"/>
              <a:t>    </a:t>
            </a:r>
            <a:r>
              <a:rPr lang="en-US" altLang="zh-CN" sz="3197" dirty="0"/>
              <a:t>1</a:t>
            </a:r>
            <a:r>
              <a:rPr lang="zh-CN" altLang="en-US" sz="3197" dirty="0"/>
              <a:t>、快件</a:t>
            </a:r>
          </a:p>
          <a:p>
            <a:r>
              <a:rPr lang="zh-CN" altLang="en-US" sz="3197" dirty="0"/>
              <a:t>    </a:t>
            </a:r>
            <a:r>
              <a:rPr lang="en-US" altLang="zh-CN" sz="3197" dirty="0" smtClean="0"/>
              <a:t>2</a:t>
            </a:r>
            <a:r>
              <a:rPr lang="zh-CN" altLang="en-US" sz="3197" dirty="0" smtClean="0"/>
              <a:t>、電商保稅集貨</a:t>
            </a:r>
          </a:p>
          <a:p>
            <a:r>
              <a:rPr lang="zh-CN" altLang="en-US" sz="3197" dirty="0" smtClean="0"/>
              <a:t>    </a:t>
            </a:r>
            <a:r>
              <a:rPr lang="en-US" altLang="zh-CN" sz="3197" dirty="0" smtClean="0"/>
              <a:t>3</a:t>
            </a:r>
            <a:r>
              <a:rPr lang="zh-CN" altLang="en-US" sz="3197" dirty="0" smtClean="0"/>
              <a:t>、電商保稅備貨</a:t>
            </a:r>
            <a:endParaRPr lang="zh-CN" altLang="en-US" sz="3197" dirty="0"/>
          </a:p>
        </p:txBody>
      </p:sp>
      <p:sp>
        <p:nvSpPr>
          <p:cNvPr id="7" name="文本框 6"/>
          <p:cNvSpPr txBox="1"/>
          <p:nvPr/>
        </p:nvSpPr>
        <p:spPr>
          <a:xfrm>
            <a:off x="557584" y="1270819"/>
            <a:ext cx="10779327" cy="369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zh-CN" altLang="en-US" sz="1798" dirty="0" smtClean="0"/>
              <a:t>行郵稅是行李和郵遞物品進口稅的簡稱，是海關對入境旅客行李物品和個人郵遞物品徵收的進口稅。</a:t>
            </a:r>
            <a:endParaRPr lang="zh-CN" altLang="en-US" sz="1798" dirty="0"/>
          </a:p>
        </p:txBody>
      </p:sp>
    </p:spTree>
    <p:extLst>
      <p:ext uri="{BB962C8B-B14F-4D97-AF65-F5344CB8AC3E}">
        <p14:creationId xmlns:p14="http://schemas.microsoft.com/office/powerpoint/2010/main" val="265628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跨境電商業務流程</a:t>
            </a:r>
            <a:endParaRPr lang="zh-CN" altLang="en-US" dirty="0"/>
          </a:p>
        </p:txBody>
      </p:sp>
      <p:pic>
        <p:nvPicPr>
          <p:cNvPr id="4" name="图片 3"/>
          <p:cNvPicPr>
            <a:picLocks noChangeAspect="1"/>
          </p:cNvPicPr>
          <p:nvPr/>
        </p:nvPicPr>
        <p:blipFill>
          <a:blip r:embed="rId2"/>
          <a:stretch>
            <a:fillRect/>
          </a:stretch>
        </p:blipFill>
        <p:spPr>
          <a:xfrm>
            <a:off x="345689" y="1737307"/>
            <a:ext cx="11521630" cy="4740739"/>
          </a:xfrm>
          <a:prstGeom prst="rect">
            <a:avLst/>
          </a:prstGeom>
        </p:spPr>
      </p:pic>
      <p:sp>
        <p:nvSpPr>
          <p:cNvPr id="3" name="竖排文字占位符 2"/>
          <p:cNvSpPr>
            <a:spLocks noGrp="1"/>
          </p:cNvSpPr>
          <p:nvPr>
            <p:ph type="body" orient="vert" idx="1"/>
          </p:nvPr>
        </p:nvSpPr>
        <p:spPr/>
        <p:txBody>
          <a:bodyPr/>
          <a:lstStyle/>
          <a:p>
            <a:endParaRPr lang="zh-CN" altLang="en-US" dirty="0"/>
          </a:p>
        </p:txBody>
      </p:sp>
    </p:spTree>
    <p:extLst>
      <p:ext uri="{BB962C8B-B14F-4D97-AF65-F5344CB8AC3E}">
        <p14:creationId xmlns:p14="http://schemas.microsoft.com/office/powerpoint/2010/main" val="3381257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ym typeface="+mn-ea"/>
              </a:rPr>
              <a:t>跨境電商行郵稅計算公式</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70</a:t>
            </a:fld>
            <a:endParaRPr lang="zh-CN" altLang="en-US" dirty="0"/>
          </a:p>
        </p:txBody>
      </p:sp>
      <p:sp>
        <p:nvSpPr>
          <p:cNvPr id="7" name="文本框 6"/>
          <p:cNvSpPr txBox="1"/>
          <p:nvPr/>
        </p:nvSpPr>
        <p:spPr>
          <a:xfrm>
            <a:off x="917889" y="1342499"/>
            <a:ext cx="5834018" cy="36791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t">
            <a:spAutoFit/>
          </a:bodyPr>
          <a:lstStyle/>
          <a:p>
            <a:r>
              <a:rPr lang="zh-CN" altLang="en-US" sz="1798" dirty="0" smtClean="0"/>
              <a:t>行郵稅共分四個檔位，分別為：10%、20%、30%及50%。</a:t>
            </a:r>
            <a:endParaRPr lang="zh-CN" altLang="en-US" sz="1798" dirty="0"/>
          </a:p>
        </p:txBody>
      </p:sp>
      <p:sp>
        <p:nvSpPr>
          <p:cNvPr id="9" name="文本框 8"/>
          <p:cNvSpPr txBox="1"/>
          <p:nvPr/>
        </p:nvSpPr>
        <p:spPr>
          <a:xfrm>
            <a:off x="916620" y="1990160"/>
            <a:ext cx="9438968" cy="64195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r>
              <a:rPr lang="zh-CN" altLang="en-US" sz="1798" b="1" dirty="0" smtClean="0"/>
              <a:t>1.適用第一檔10%稅率的物品主要包括</a:t>
            </a:r>
            <a:r>
              <a:rPr lang="zh-CN" altLang="en-US" sz="1798" b="1" dirty="0" smtClean="0">
                <a:sym typeface="+mn-ea"/>
              </a:rPr>
              <a:t>、食品、飲料、玩具、電腦及其週邊設備、小家電、家用醫療、保健及美容器材，</a:t>
            </a:r>
            <a:r>
              <a:rPr lang="zh-CN" altLang="en-US" sz="1798" b="1" dirty="0" smtClean="0"/>
              <a:t>金、銀及其製品等；</a:t>
            </a:r>
            <a:endParaRPr lang="zh-CN" altLang="en-US" sz="1798" dirty="0"/>
          </a:p>
        </p:txBody>
      </p:sp>
      <p:sp>
        <p:nvSpPr>
          <p:cNvPr id="10" name="文本框 9"/>
          <p:cNvSpPr txBox="1"/>
          <p:nvPr/>
        </p:nvSpPr>
        <p:spPr>
          <a:xfrm>
            <a:off x="917255" y="2709501"/>
            <a:ext cx="9444677" cy="64195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l"/>
            <a:r>
              <a:rPr lang="zh-CN" altLang="en-US" sz="1798" b="1" dirty="0" smtClean="0"/>
              <a:t>2.適用第二檔20%稅率的物品主要包括紡織品及其製成品、攝像機、攝錄一體機、數碼相機及其他電器用具、照相機、自行車、手錶、鐘錶（含配件、附件）；</a:t>
            </a:r>
            <a:endParaRPr lang="zh-CN" altLang="en-US" sz="1798" b="1" dirty="0"/>
          </a:p>
        </p:txBody>
      </p:sp>
      <p:sp>
        <p:nvSpPr>
          <p:cNvPr id="11" name="文本框 10"/>
          <p:cNvSpPr txBox="1"/>
          <p:nvPr/>
        </p:nvSpPr>
        <p:spPr>
          <a:xfrm>
            <a:off x="917255" y="3500522"/>
            <a:ext cx="9466244" cy="64195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l"/>
            <a:r>
              <a:rPr lang="zh-CN" altLang="en-US" sz="1798" b="1" dirty="0" smtClean="0"/>
              <a:t>3.適用第三檔30%稅率的物品為體育用品、高爾夫球及球具、高檔手錶（系指完稅價格10000元人民幣以上的手錶）；</a:t>
            </a:r>
            <a:endParaRPr lang="zh-CN" altLang="en-US" sz="1798" b="1" dirty="0"/>
          </a:p>
        </p:txBody>
      </p:sp>
      <p:sp>
        <p:nvSpPr>
          <p:cNvPr id="12" name="文本框 11"/>
          <p:cNvSpPr txBox="1"/>
          <p:nvPr/>
        </p:nvSpPr>
        <p:spPr>
          <a:xfrm>
            <a:off x="917255" y="4291542"/>
            <a:ext cx="9419303" cy="36791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l"/>
            <a:r>
              <a:rPr lang="zh-CN" altLang="en-US" sz="1798" b="1" dirty="0" smtClean="0"/>
              <a:t>4.適用第四檔50%稅率的物品為煙、酒、化妝品。</a:t>
            </a:r>
            <a:endParaRPr lang="zh-CN" altLang="en-US" sz="1798" b="1" dirty="0"/>
          </a:p>
        </p:txBody>
      </p:sp>
      <p:sp>
        <p:nvSpPr>
          <p:cNvPr id="13" name="文本框 12"/>
          <p:cNvSpPr txBox="1"/>
          <p:nvPr/>
        </p:nvSpPr>
        <p:spPr>
          <a:xfrm>
            <a:off x="917255" y="4867522"/>
            <a:ext cx="5844167" cy="36791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t">
            <a:spAutoFit/>
          </a:bodyPr>
          <a:lstStyle/>
          <a:p>
            <a:r>
              <a:rPr lang="zh-CN" altLang="en-US" sz="1798" dirty="0" smtClean="0"/>
              <a:t>大宗產品價值不超過：500元，免徵稅  </a:t>
            </a:r>
            <a:endParaRPr lang="zh-CN" altLang="en-US" sz="1798" dirty="0"/>
          </a:p>
        </p:txBody>
      </p:sp>
      <p:sp>
        <p:nvSpPr>
          <p:cNvPr id="14" name="文本框 13"/>
          <p:cNvSpPr txBox="1"/>
          <p:nvPr/>
        </p:nvSpPr>
        <p:spPr>
          <a:xfrm>
            <a:off x="916620" y="5442868"/>
            <a:ext cx="9404713" cy="6419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chor="t">
            <a:spAutoFit/>
          </a:bodyPr>
          <a:lstStyle/>
          <a:p>
            <a:r>
              <a:rPr lang="zh-CN" altLang="en-US" sz="1798" dirty="0" smtClean="0"/>
              <a:t>一個包裹總體價值不得超過1000元，不可分割商品除外，否則有風險（報關等於一般貿易即：物品貿易關稅+17%增值稅+30%消費稅，意思就是退運吧少年！）</a:t>
            </a:r>
            <a:endParaRPr lang="zh-CN" altLang="en-US" sz="1798" dirty="0"/>
          </a:p>
        </p:txBody>
      </p:sp>
    </p:spTree>
    <p:extLst>
      <p:ext uri="{BB962C8B-B14F-4D97-AF65-F5344CB8AC3E}">
        <p14:creationId xmlns:p14="http://schemas.microsoft.com/office/powerpoint/2010/main" val="378198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跨境電商行郵稅說明（部分內容）</a:t>
            </a:r>
            <a:endParaRPr lang="zh-CN" altLang="en-US" dirty="0"/>
          </a:p>
        </p:txBody>
      </p:sp>
      <p:sp>
        <p:nvSpPr>
          <p:cNvPr id="4" name="灯片编号占位符 3"/>
          <p:cNvSpPr>
            <a:spLocks noGrp="1"/>
          </p:cNvSpPr>
          <p:nvPr>
            <p:ph type="sldNum" sz="quarter" idx="12"/>
          </p:nvPr>
        </p:nvSpPr>
        <p:spPr/>
        <p:txBody>
          <a:bodyPr/>
          <a:lstStyle/>
          <a:p>
            <a:fld id="{80448686-830D-4281-9B6B-79162D576DDC}" type="slidenum">
              <a:rPr lang="zh-CN" altLang="en-US" smtClean="0"/>
              <a:t>71</a:t>
            </a:fld>
            <a:endParaRPr lang="zh-CN" altLang="en-US" dirty="0"/>
          </a:p>
        </p:txBody>
      </p:sp>
      <p:graphicFrame>
        <p:nvGraphicFramePr>
          <p:cNvPr id="9" name="表格 8"/>
          <p:cNvGraphicFramePr/>
          <p:nvPr/>
        </p:nvGraphicFramePr>
        <p:xfrm>
          <a:off x="558219" y="1343135"/>
          <a:ext cx="10589025" cy="4818187"/>
        </p:xfrm>
        <a:graphic>
          <a:graphicData uri="http://schemas.openxmlformats.org/drawingml/2006/table">
            <a:tbl>
              <a:tblPr firstRow="1" bandRow="1">
                <a:tableStyleId>{5C22544A-7EE6-4342-B048-85BDC9FD1C3A}</a:tableStyleId>
              </a:tblPr>
              <a:tblGrid>
                <a:gridCol w="2118059"/>
                <a:gridCol w="2117424"/>
                <a:gridCol w="2118059"/>
                <a:gridCol w="2117424"/>
                <a:gridCol w="2118059"/>
              </a:tblGrid>
              <a:tr h="456724">
                <a:tc>
                  <a:txBody>
                    <a:bodyPr/>
                    <a:lstStyle/>
                    <a:p>
                      <a:pPr algn="ctr">
                        <a:buNone/>
                      </a:pPr>
                      <a:r>
                        <a:rPr sz="1200" dirty="0" smtClean="0"/>
                        <a:t>稅號</a:t>
                      </a:r>
                      <a:endParaRPr sz="1200" dirty="0"/>
                    </a:p>
                  </a:txBody>
                  <a:tcPr marL="91345" marR="91345" marT="45672" marB="45672"/>
                </a:tc>
                <a:tc>
                  <a:txBody>
                    <a:bodyPr/>
                    <a:lstStyle/>
                    <a:p>
                      <a:pPr algn="ctr">
                        <a:buNone/>
                      </a:pPr>
                      <a:r>
                        <a:rPr sz="1200" dirty="0" smtClean="0"/>
                        <a:t>品名及規格</a:t>
                      </a:r>
                      <a:endParaRPr sz="1200" dirty="0"/>
                    </a:p>
                  </a:txBody>
                  <a:tcPr marL="91345" marR="91345" marT="45672" marB="45672"/>
                </a:tc>
                <a:tc>
                  <a:txBody>
                    <a:bodyPr/>
                    <a:lstStyle/>
                    <a:p>
                      <a:pPr algn="ctr">
                        <a:buNone/>
                      </a:pPr>
                      <a:r>
                        <a:rPr sz="1200" dirty="0" smtClean="0"/>
                        <a:t>單位</a:t>
                      </a:r>
                      <a:endParaRPr sz="1200" dirty="0"/>
                    </a:p>
                  </a:txBody>
                  <a:tcPr marL="91345" marR="91345" marT="45672" marB="45672"/>
                </a:tc>
                <a:tc>
                  <a:txBody>
                    <a:bodyPr/>
                    <a:lstStyle/>
                    <a:p>
                      <a:pPr algn="ctr">
                        <a:buNone/>
                      </a:pPr>
                      <a:r>
                        <a:rPr sz="1200" dirty="0" smtClean="0"/>
                        <a:t>完稅價格</a:t>
                      </a:r>
                    </a:p>
                    <a:p>
                      <a:pPr algn="ctr">
                        <a:buNone/>
                      </a:pPr>
                      <a:r>
                        <a:rPr sz="1200" dirty="0" smtClean="0"/>
                        <a:t>（人民幣：元）</a:t>
                      </a:r>
                      <a:endParaRPr sz="1200" dirty="0"/>
                    </a:p>
                  </a:txBody>
                  <a:tcPr marL="91345" marR="91345" marT="45672" marB="45672"/>
                </a:tc>
                <a:tc>
                  <a:txBody>
                    <a:bodyPr/>
                    <a:lstStyle/>
                    <a:p>
                      <a:pPr algn="ctr">
                        <a:buNone/>
                      </a:pPr>
                      <a:r>
                        <a:rPr sz="1200" dirty="0" smtClean="0"/>
                        <a:t>稅率</a:t>
                      </a:r>
                      <a:endParaRPr sz="1200" dirty="0"/>
                    </a:p>
                  </a:txBody>
                  <a:tcPr marL="91345" marR="91345" marT="45672" marB="45672"/>
                </a:tc>
              </a:tr>
              <a:tr h="367917">
                <a:tc>
                  <a:txBody>
                    <a:bodyPr/>
                    <a:lstStyle/>
                    <a:p>
                      <a:pPr algn="ctr">
                        <a:buNone/>
                      </a:pPr>
                      <a:r>
                        <a:rPr sz="1600" dirty="0"/>
                        <a:t>01000000</a:t>
                      </a:r>
                    </a:p>
                  </a:txBody>
                  <a:tcPr marL="91345" marR="91345" marT="45672" marB="45672"/>
                </a:tc>
                <a:tc>
                  <a:txBody>
                    <a:bodyPr/>
                    <a:lstStyle/>
                    <a:p>
                      <a:pPr>
                        <a:buNone/>
                      </a:pPr>
                      <a:r>
                        <a:rPr sz="1600" dirty="0" smtClean="0"/>
                        <a:t>食品、飲料</a:t>
                      </a:r>
                      <a:endParaRPr sz="1600" dirty="0"/>
                    </a:p>
                  </a:txBody>
                  <a:tcPr marL="91345" marR="91345" marT="45672" marB="45672"/>
                </a:tc>
                <a:tc>
                  <a:txBody>
                    <a:bodyPr/>
                    <a:lstStyle/>
                    <a:p>
                      <a:pPr>
                        <a:buNone/>
                      </a:pPr>
                      <a:endParaRPr sz="1600"/>
                    </a:p>
                  </a:txBody>
                  <a:tcPr marL="91345" marR="91345" marT="45672" marB="45672"/>
                </a:tc>
                <a:tc>
                  <a:txBody>
                    <a:bodyPr/>
                    <a:lstStyle/>
                    <a:p>
                      <a:pPr>
                        <a:buNone/>
                      </a:pPr>
                      <a:endParaRPr sz="1600"/>
                    </a:p>
                  </a:txBody>
                  <a:tcPr marL="91345" marR="91345" marT="45672" marB="45672"/>
                </a:tc>
                <a:tc>
                  <a:txBody>
                    <a:bodyPr/>
                    <a:lstStyle/>
                    <a:p>
                      <a:pPr>
                        <a:buNone/>
                      </a:pPr>
                      <a:r>
                        <a:rPr lang="en-US" sz="1600" dirty="0"/>
                        <a:t>10%</a:t>
                      </a:r>
                    </a:p>
                  </a:txBody>
                  <a:tcPr marL="91345" marR="91345" marT="45672" marB="45672"/>
                </a:tc>
              </a:tr>
              <a:tr h="333028">
                <a:tc>
                  <a:txBody>
                    <a:bodyPr/>
                    <a:lstStyle/>
                    <a:p>
                      <a:pPr marL="0" indent="0" algn="ctr">
                        <a:buNone/>
                      </a:pPr>
                      <a:r>
                        <a:rPr lang="en-US" altLang="zh-CN" sz="1800" b="0" u="none" dirty="0">
                          <a:latin typeface="Times New Roman" charset="0"/>
                          <a:ea typeface="Times New Roman" charset="0"/>
                          <a:cs typeface="Times New Roman" charset="0"/>
                        </a:rPr>
                        <a:t>01020100</a:t>
                      </a:r>
                    </a:p>
                  </a:txBody>
                  <a:tcPr marL="0" marR="0" marT="0" marB="1" anchor="ctr"/>
                </a:tc>
                <a:tc>
                  <a:txBody>
                    <a:bodyPr/>
                    <a:lstStyle/>
                    <a:p>
                      <a:pPr marL="0" indent="0" algn="l">
                        <a:buNone/>
                      </a:pPr>
                      <a:r>
                        <a:rPr lang="zh-CN" altLang="en-US" sz="1800" b="0" u="none" dirty="0" smtClean="0">
                          <a:latin typeface="Times New Roman" charset="0"/>
                          <a:ea typeface="Times New Roman" charset="0"/>
                          <a:cs typeface="Times New Roman" charset="0"/>
                        </a:rPr>
                        <a:t>－－茶葉</a:t>
                      </a:r>
                      <a:endParaRPr lang="zh-CN" altLang="en-US" sz="1800" b="0" u="none" dirty="0">
                        <a:latin typeface="Times New Roman" charset="0"/>
                        <a:ea typeface="Times New Roman" charset="0"/>
                        <a:cs typeface="Times New Roman" charset="0"/>
                      </a:endParaRPr>
                    </a:p>
                  </a:txBody>
                  <a:tcPr marL="0" marR="0" marT="0" marB="1" anchor="ctr"/>
                </a:tc>
                <a:tc>
                  <a:txBody>
                    <a:bodyPr/>
                    <a:lstStyle/>
                    <a:p>
                      <a:pPr marL="0" indent="0" algn="ctr">
                        <a:buNone/>
                      </a:pPr>
                      <a:r>
                        <a:rPr lang="zh-CN" altLang="en-US" sz="1800" b="0" u="none" dirty="0">
                          <a:latin typeface="宋体" charset="0"/>
                          <a:ea typeface="宋体" charset="0"/>
                          <a:cs typeface="宋体" charset="0"/>
                        </a:rPr>
                        <a:t>千克</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200</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10%</a:t>
                      </a:r>
                    </a:p>
                  </a:txBody>
                  <a:tcPr marL="0" marR="0" marT="0" marB="1" anchor="ctr"/>
                </a:tc>
              </a:tr>
              <a:tr h="332394">
                <a:tc>
                  <a:txBody>
                    <a:bodyPr/>
                    <a:lstStyle/>
                    <a:p>
                      <a:pPr marL="0" indent="0" algn="ctr">
                        <a:buNone/>
                      </a:pPr>
                      <a:r>
                        <a:rPr lang="en-US" altLang="zh-CN" sz="1800" b="0" u="none" dirty="0">
                          <a:latin typeface="Times New Roman" charset="0"/>
                          <a:ea typeface="Times New Roman" charset="0"/>
                          <a:cs typeface="Times New Roman" charset="0"/>
                        </a:rPr>
                        <a:t>01010700</a:t>
                      </a:r>
                    </a:p>
                  </a:txBody>
                  <a:tcPr marL="0" marR="0" marT="0" marB="1" anchor="ctr"/>
                </a:tc>
                <a:tc>
                  <a:txBody>
                    <a:bodyPr/>
                    <a:lstStyle/>
                    <a:p>
                      <a:pPr marL="0" indent="0" algn="l">
                        <a:buNone/>
                      </a:pPr>
                      <a:r>
                        <a:rPr lang="zh-CN" altLang="en-US" sz="1800" b="0" u="none" dirty="0">
                          <a:latin typeface="Times New Roman" charset="0"/>
                          <a:ea typeface="Times New Roman" charset="0"/>
                          <a:cs typeface="Times New Roman" charset="0"/>
                        </a:rPr>
                        <a:t>－－奶粉</a:t>
                      </a:r>
                    </a:p>
                  </a:txBody>
                  <a:tcPr marL="0" marR="0" marT="0" marB="1" anchor="ctr"/>
                </a:tc>
                <a:tc>
                  <a:txBody>
                    <a:bodyPr/>
                    <a:lstStyle/>
                    <a:p>
                      <a:pPr marL="0" indent="0" algn="ctr">
                        <a:buNone/>
                      </a:pPr>
                      <a:r>
                        <a:rPr lang="zh-CN" altLang="en-US" sz="1800" b="0" u="none" dirty="0">
                          <a:latin typeface="宋体" charset="0"/>
                          <a:ea typeface="宋体" charset="0"/>
                          <a:cs typeface="宋体" charset="0"/>
                        </a:rPr>
                        <a:t>千克</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200</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10%</a:t>
                      </a:r>
                    </a:p>
                  </a:txBody>
                  <a:tcPr marL="0" marR="0" marT="0" marB="1" anchor="ctr"/>
                </a:tc>
              </a:tr>
              <a:tr h="333028">
                <a:tc>
                  <a:txBody>
                    <a:bodyPr/>
                    <a:lstStyle/>
                    <a:p>
                      <a:pPr marL="0" indent="0" algn="ctr">
                        <a:buNone/>
                      </a:pPr>
                      <a:r>
                        <a:rPr lang="en-US" altLang="zh-CN" sz="1800" b="0" u="none" dirty="0">
                          <a:latin typeface="宋体" charset="0"/>
                          <a:ea typeface="宋体" charset="0"/>
                          <a:cs typeface="宋体" charset="0"/>
                        </a:rPr>
                        <a:t>01010130</a:t>
                      </a:r>
                    </a:p>
                  </a:txBody>
                  <a:tcPr marL="0" marR="0" marT="0" marB="1" anchor="ctr"/>
                </a:tc>
                <a:tc>
                  <a:txBody>
                    <a:bodyPr/>
                    <a:lstStyle/>
                    <a:p>
                      <a:pPr marL="0" indent="0" algn="l">
                        <a:buNone/>
                      </a:pPr>
                      <a:r>
                        <a:rPr lang="zh-CN" altLang="en-US" sz="1800" b="0" u="none" dirty="0" smtClean="0">
                          <a:latin typeface="Times New Roman" charset="0"/>
                          <a:ea typeface="Times New Roman" charset="0"/>
                          <a:cs typeface="Times New Roman" charset="0"/>
                        </a:rPr>
                        <a:t>－－－</a:t>
                      </a:r>
                      <a:r>
                        <a:rPr lang="zh-CN" altLang="en-US" sz="1800" b="0" u="none" dirty="0" smtClean="0">
                          <a:latin typeface="宋体" charset="0"/>
                          <a:ea typeface="宋体" charset="0"/>
                          <a:cs typeface="宋体" charset="0"/>
                        </a:rPr>
                        <a:t>幹</a:t>
                      </a:r>
                      <a:r>
                        <a:rPr lang="zh-CN" altLang="en-US" sz="1800" b="0" u="none" dirty="0" smtClean="0">
                          <a:latin typeface="Times New Roman" charset="0"/>
                          <a:ea typeface="Times New Roman" charset="0"/>
                          <a:cs typeface="Times New Roman" charset="0"/>
                        </a:rPr>
                        <a:t>海參</a:t>
                      </a:r>
                      <a:endParaRPr lang="zh-CN" altLang="en-US" sz="1800" b="0" u="none" dirty="0">
                        <a:latin typeface="Times New Roman" charset="0"/>
                        <a:ea typeface="Times New Roman" charset="0"/>
                        <a:cs typeface="Times New Roman" charset="0"/>
                      </a:endParaRPr>
                    </a:p>
                  </a:txBody>
                  <a:tcPr marL="0" marR="0" marT="0" marB="1" anchor="ctr"/>
                </a:tc>
                <a:tc>
                  <a:txBody>
                    <a:bodyPr/>
                    <a:lstStyle/>
                    <a:p>
                      <a:pPr marL="0" indent="0" algn="ctr">
                        <a:buNone/>
                      </a:pPr>
                      <a:r>
                        <a:rPr lang="zh-CN" altLang="en-US" sz="1800" b="0" u="none" dirty="0">
                          <a:latin typeface="宋体" charset="0"/>
                          <a:ea typeface="宋体" charset="0"/>
                          <a:cs typeface="宋体" charset="0"/>
                        </a:rPr>
                        <a:t>千克</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1500</a:t>
                      </a:r>
                    </a:p>
                  </a:txBody>
                  <a:tcPr marL="0" marR="0" marT="0" marB="1" anchor="ctr"/>
                </a:tc>
                <a:tc>
                  <a:txBody>
                    <a:bodyPr/>
                    <a:lstStyle/>
                    <a:p>
                      <a:pPr marL="0" indent="0" algn="ctr">
                        <a:buNone/>
                      </a:pPr>
                      <a:r>
                        <a:rPr lang="en-US" altLang="zh-CN" sz="1800" b="0" u="none" dirty="0">
                          <a:latin typeface="宋体" charset="0"/>
                          <a:ea typeface="宋体" charset="0"/>
                          <a:cs typeface="宋体" charset="0"/>
                        </a:rPr>
                        <a:t>10%</a:t>
                      </a:r>
                    </a:p>
                  </a:txBody>
                  <a:tcPr marL="0" marR="0" marT="0" marB="1" anchor="ctr"/>
                </a:tc>
              </a:tr>
              <a:tr h="332394">
                <a:tc>
                  <a:txBody>
                    <a:bodyPr/>
                    <a:lstStyle/>
                    <a:p>
                      <a:pPr marL="0" indent="0" algn="ctr">
                        <a:buNone/>
                      </a:pPr>
                      <a:r>
                        <a:rPr lang="en-US" altLang="zh-CN" sz="1400" b="1" u="none" dirty="0">
                          <a:latin typeface="Times New Roman" charset="0"/>
                          <a:ea typeface="Times New Roman" charset="0"/>
                          <a:cs typeface="Times New Roman" charset="0"/>
                        </a:rPr>
                        <a:t>02</a:t>
                      </a:r>
                      <a:r>
                        <a:rPr lang="en-US" altLang="zh-CN" sz="1400" b="1" u="none" dirty="0">
                          <a:latin typeface="宋体" charset="0"/>
                          <a:ea typeface="宋体" charset="0"/>
                          <a:cs typeface="宋体" charset="0"/>
                        </a:rPr>
                        <a:t>000000</a:t>
                      </a:r>
                    </a:p>
                  </a:txBody>
                  <a:tcPr marL="0" marR="0" marT="0" marB="1" anchor="ctr"/>
                </a:tc>
                <a:tc>
                  <a:txBody>
                    <a:bodyPr/>
                    <a:lstStyle/>
                    <a:p>
                      <a:pPr marL="0" indent="0" algn="l">
                        <a:buNone/>
                      </a:pPr>
                      <a:r>
                        <a:rPr lang="zh-CN" sz="1400" b="1" u="none" dirty="0" smtClean="0">
                          <a:latin typeface="宋体" charset="0"/>
                          <a:ea typeface="宋体" charset="0"/>
                          <a:cs typeface="宋体" charset="0"/>
                        </a:rPr>
                        <a:t>酒類</a:t>
                      </a:r>
                      <a:endParaRPr lang="zh-CN" sz="1400" b="1" u="none" dirty="0">
                        <a:latin typeface="宋体" charset="0"/>
                        <a:ea typeface="宋体" charset="0"/>
                        <a:cs typeface="宋体" charset="0"/>
                      </a:endParaRPr>
                    </a:p>
                  </a:txBody>
                  <a:tcPr marL="0" marR="0" marT="0" marB="1" anchor="ctr"/>
                </a:tc>
                <a:tc>
                  <a:txBody>
                    <a:bodyPr/>
                    <a:lstStyle/>
                    <a:p>
                      <a:pPr marL="0" indent="0" algn="ctr">
                        <a:buNone/>
                      </a:pPr>
                      <a:endParaRPr lang="zh-CN" altLang="en-US" sz="1600" b="0" u="none">
                        <a:latin typeface="宋体" charset="0"/>
                        <a:ea typeface="宋体" charset="0"/>
                        <a:cs typeface="宋体" charset="0"/>
                      </a:endParaRPr>
                    </a:p>
                  </a:txBody>
                  <a:tcPr marL="0" marR="0" marT="0" marB="1" anchor="ctr"/>
                </a:tc>
                <a:tc>
                  <a:txBody>
                    <a:bodyPr/>
                    <a:lstStyle/>
                    <a:p>
                      <a:pPr marL="0" indent="0" algn="ctr">
                        <a:buNone/>
                      </a:pPr>
                      <a:endParaRPr lang="en-US" altLang="zh-CN" sz="1600" b="0" u="none">
                        <a:latin typeface="宋体" charset="0"/>
                        <a:ea typeface="宋体" charset="0"/>
                        <a:cs typeface="宋体" charset="0"/>
                      </a:endParaRPr>
                    </a:p>
                  </a:txBody>
                  <a:tcPr marL="0" marR="0" marT="0" marB="1" anchor="ctr"/>
                </a:tc>
                <a:tc>
                  <a:txBody>
                    <a:bodyPr/>
                    <a:lstStyle/>
                    <a:p>
                      <a:pPr marL="0" indent="0" algn="ctr">
                        <a:buNone/>
                      </a:pPr>
                      <a:r>
                        <a:rPr lang="en-US" altLang="zh-CN" sz="1600" b="0" u="none" dirty="0">
                          <a:latin typeface="宋体" charset="0"/>
                          <a:ea typeface="宋体" charset="0"/>
                          <a:cs typeface="宋体" charset="0"/>
                        </a:rPr>
                        <a:t>50%</a:t>
                      </a:r>
                    </a:p>
                  </a:txBody>
                  <a:tcPr marL="0" marR="0" marT="0" marB="1" anchor="ctr"/>
                </a:tc>
              </a:tr>
              <a:tr h="333028">
                <a:tc>
                  <a:txBody>
                    <a:bodyPr/>
                    <a:lstStyle/>
                    <a:p>
                      <a:pPr marL="0" indent="0" algn="ctr">
                        <a:buNone/>
                      </a:pPr>
                      <a:r>
                        <a:rPr lang="en-US" altLang="zh-CN" sz="1600" b="1" u="none" dirty="0">
                          <a:latin typeface="宋体" charset="0"/>
                          <a:ea typeface="宋体" charset="0"/>
                          <a:cs typeface="宋体" charset="0"/>
                        </a:rPr>
                        <a:t>09020000</a:t>
                      </a:r>
                    </a:p>
                  </a:txBody>
                  <a:tcPr marL="0" marR="0" marT="0" marB="1" anchor="ctr"/>
                </a:tc>
                <a:tc>
                  <a:txBody>
                    <a:bodyPr/>
                    <a:lstStyle/>
                    <a:p>
                      <a:pPr marL="0" indent="0" algn="l">
                        <a:buNone/>
                      </a:pPr>
                      <a:r>
                        <a:rPr sz="1600" b="1" u="none" dirty="0" smtClean="0">
                          <a:latin typeface="宋体" charset="0"/>
                          <a:ea typeface="宋体" charset="0"/>
                          <a:cs typeface="宋体" charset="0"/>
                        </a:rPr>
                        <a:t>清潔/護理類化妝品</a:t>
                      </a:r>
                      <a:endParaRPr sz="1600" b="1" u="none" dirty="0">
                        <a:latin typeface="宋体" charset="0"/>
                        <a:ea typeface="宋体" charset="0"/>
                        <a:cs typeface="宋体" charset="0"/>
                      </a:endParaRPr>
                    </a:p>
                  </a:txBody>
                  <a:tcPr marL="0" marR="0" marT="0" marB="1" anchor="ctr"/>
                </a:tc>
                <a:tc>
                  <a:txBody>
                    <a:bodyPr/>
                    <a:lstStyle/>
                    <a:p>
                      <a:pPr marL="0" indent="0" algn="ctr">
                        <a:buNone/>
                      </a:pPr>
                      <a:r>
                        <a:rPr lang="en-US" altLang="zh-CN" sz="1600" b="1" u="none" dirty="0">
                          <a:latin typeface="宋体" charset="0"/>
                          <a:ea typeface="宋体" charset="0"/>
                          <a:cs typeface="宋体" charset="0"/>
                        </a:rPr>
                        <a:t> </a:t>
                      </a:r>
                    </a:p>
                  </a:txBody>
                  <a:tcPr marL="0" marR="0" marT="0" marB="1" anchor="ctr"/>
                </a:tc>
                <a:tc>
                  <a:txBody>
                    <a:bodyPr/>
                    <a:lstStyle/>
                    <a:p>
                      <a:pPr marL="0" indent="0" algn="ctr">
                        <a:buNone/>
                      </a:pPr>
                      <a:r>
                        <a:rPr lang="en-US" altLang="zh-CN" sz="1600" b="1" u="none" dirty="0">
                          <a:latin typeface="宋体" charset="0"/>
                          <a:ea typeface="宋体" charset="0"/>
                          <a:cs typeface="宋体" charset="0"/>
                        </a:rPr>
                        <a:t> </a:t>
                      </a:r>
                    </a:p>
                  </a:txBody>
                  <a:tcPr marL="0" marR="0" marT="0" marB="1" anchor="ctr"/>
                </a:tc>
                <a:tc>
                  <a:txBody>
                    <a:bodyPr/>
                    <a:lstStyle/>
                    <a:p>
                      <a:pPr marL="0" indent="0" algn="ctr">
                        <a:buNone/>
                      </a:pPr>
                      <a:r>
                        <a:rPr lang="en-US" altLang="zh-CN" sz="1600" b="1" u="none" dirty="0">
                          <a:latin typeface="宋体" charset="0"/>
                          <a:ea typeface="宋体" charset="0"/>
                          <a:cs typeface="宋体" charset="0"/>
                        </a:rPr>
                        <a:t> 50%</a:t>
                      </a:r>
                    </a:p>
                  </a:txBody>
                  <a:tcPr marL="0" marR="0" marT="0" marB="1" anchor="ctr"/>
                </a:tc>
              </a:tr>
              <a:tr h="332394">
                <a:tc>
                  <a:txBody>
                    <a:bodyPr/>
                    <a:lstStyle/>
                    <a:p>
                      <a:pPr marL="0" indent="0" algn="ctr">
                        <a:buNone/>
                      </a:pPr>
                      <a:r>
                        <a:rPr lang="en-US" altLang="zh-CN" sz="1600" b="0" u="none" dirty="0">
                          <a:latin typeface="宋体" charset="0"/>
                          <a:ea typeface="宋体" charset="0"/>
                          <a:cs typeface="宋体" charset="0"/>
                        </a:rPr>
                        <a:t>0902</a:t>
                      </a:r>
                      <a:r>
                        <a:rPr lang="en-US" altLang="zh-CN" sz="1600" b="0" u="none" dirty="0">
                          <a:latin typeface="Times New Roman" charset="0"/>
                          <a:ea typeface="Times New Roman" charset="0"/>
                          <a:cs typeface="Times New Roman" charset="0"/>
                        </a:rPr>
                        <a:t>0100</a:t>
                      </a:r>
                    </a:p>
                  </a:txBody>
                  <a:tcPr marL="0" marR="0" marT="0" marB="1" anchor="ctr"/>
                </a:tc>
                <a:tc>
                  <a:txBody>
                    <a:bodyPr/>
                    <a:lstStyle/>
                    <a:p>
                      <a:pPr marL="0" indent="0" algn="l">
                        <a:buNone/>
                      </a:pPr>
                      <a:r>
                        <a:rPr lang="zh-CN" altLang="en-US" sz="1600" b="0" u="none" dirty="0" smtClean="0">
                          <a:latin typeface="宋体" charset="0"/>
                          <a:ea typeface="宋体" charset="0"/>
                          <a:cs typeface="宋体" charset="0"/>
                        </a:rPr>
                        <a:t>－－洗面乳</a:t>
                      </a:r>
                      <a:r>
                        <a:rPr lang="en-US" altLang="zh-CN" sz="1600" b="0" u="none" dirty="0" smtClean="0">
                          <a:latin typeface="宋体" charset="0"/>
                          <a:ea typeface="宋体" charset="0"/>
                          <a:cs typeface="宋体" charset="0"/>
                        </a:rPr>
                        <a:t>/</a:t>
                      </a:r>
                      <a:r>
                        <a:rPr lang="zh-CN" altLang="en-US" sz="1600" b="0" u="none" dirty="0" smtClean="0">
                          <a:latin typeface="宋体" charset="0"/>
                          <a:ea typeface="宋体" charset="0"/>
                          <a:cs typeface="宋体" charset="0"/>
                        </a:rPr>
                        <a:t>潔面霜</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zh-CN" altLang="en-US" sz="1600" b="0" u="none" dirty="0">
                          <a:latin typeface="宋体" charset="0"/>
                          <a:ea typeface="宋体" charset="0"/>
                          <a:cs typeface="宋体" charset="0"/>
                        </a:rPr>
                        <a:t>支、瓶</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100</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50%</a:t>
                      </a:r>
                    </a:p>
                  </a:txBody>
                  <a:tcPr marL="0" marR="0" marT="0" marB="1" anchor="ctr"/>
                </a:tc>
              </a:tr>
              <a:tr h="333028">
                <a:tc>
                  <a:txBody>
                    <a:bodyPr/>
                    <a:lstStyle/>
                    <a:p>
                      <a:pPr marL="0" indent="0" algn="ctr">
                        <a:buNone/>
                      </a:pPr>
                      <a:r>
                        <a:rPr lang="en-US" altLang="zh-CN" sz="1600" b="0" u="none" dirty="0">
                          <a:latin typeface="宋体" charset="0"/>
                          <a:ea typeface="宋体" charset="0"/>
                          <a:cs typeface="宋体" charset="0"/>
                        </a:rPr>
                        <a:t>0902</a:t>
                      </a:r>
                      <a:r>
                        <a:rPr lang="en-US" altLang="zh-CN" sz="1600" b="0" u="none" dirty="0">
                          <a:latin typeface="Times New Roman" charset="0"/>
                          <a:ea typeface="Times New Roman" charset="0"/>
                          <a:cs typeface="Times New Roman" charset="0"/>
                        </a:rPr>
                        <a:t>0</a:t>
                      </a:r>
                      <a:r>
                        <a:rPr lang="en-US" altLang="zh-CN" sz="1600" b="0" u="none" dirty="0">
                          <a:latin typeface="宋体" charset="0"/>
                          <a:ea typeface="宋体" charset="0"/>
                          <a:cs typeface="宋体" charset="0"/>
                        </a:rPr>
                        <a:t>2</a:t>
                      </a:r>
                      <a:r>
                        <a:rPr lang="en-US" altLang="zh-CN" sz="1600" b="0" u="none" dirty="0">
                          <a:latin typeface="Times New Roman" charset="0"/>
                          <a:ea typeface="Times New Roman" charset="0"/>
                          <a:cs typeface="Times New Roman" charset="0"/>
                        </a:rPr>
                        <a:t>00</a:t>
                      </a:r>
                    </a:p>
                  </a:txBody>
                  <a:tcPr marL="0" marR="0" marT="0" marB="1" anchor="ctr"/>
                </a:tc>
                <a:tc>
                  <a:txBody>
                    <a:bodyPr/>
                    <a:lstStyle/>
                    <a:p>
                      <a:pPr marL="0" indent="0" algn="l">
                        <a:buNone/>
                      </a:pPr>
                      <a:r>
                        <a:rPr lang="zh-CN" altLang="en-US" sz="1600" b="0" u="none" dirty="0">
                          <a:latin typeface="宋体" charset="0"/>
                          <a:ea typeface="宋体" charset="0"/>
                          <a:cs typeface="宋体" charset="0"/>
                        </a:rPr>
                        <a:t>－－眼霜</a:t>
                      </a:r>
                    </a:p>
                  </a:txBody>
                  <a:tcPr marL="0" marR="0" marT="0" marB="1" anchor="ctr"/>
                </a:tc>
                <a:tc>
                  <a:txBody>
                    <a:bodyPr/>
                    <a:lstStyle/>
                    <a:p>
                      <a:pPr marL="0" indent="0" algn="ctr">
                        <a:buNone/>
                      </a:pPr>
                      <a:r>
                        <a:rPr lang="zh-CN" altLang="en-US" sz="1600" b="0" u="none" dirty="0">
                          <a:latin typeface="宋体" charset="0"/>
                          <a:ea typeface="宋体" charset="0"/>
                          <a:cs typeface="宋体" charset="0"/>
                        </a:rPr>
                        <a:t>支、瓶</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200</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50%</a:t>
                      </a:r>
                    </a:p>
                  </a:txBody>
                  <a:tcPr marL="0" marR="0" marT="0" marB="1" anchor="ctr"/>
                </a:tc>
              </a:tr>
              <a:tr h="333028">
                <a:tc>
                  <a:txBody>
                    <a:bodyPr/>
                    <a:lstStyle/>
                    <a:p>
                      <a:pPr marL="0" indent="0" algn="ctr">
                        <a:buNone/>
                      </a:pPr>
                      <a:r>
                        <a:rPr lang="en-US" altLang="zh-CN" sz="1600" b="0" u="none" dirty="0">
                          <a:latin typeface="宋体" charset="0"/>
                          <a:ea typeface="宋体" charset="0"/>
                          <a:cs typeface="宋体" charset="0"/>
                        </a:rPr>
                        <a:t>0902</a:t>
                      </a:r>
                      <a:r>
                        <a:rPr lang="en-US" altLang="zh-CN" sz="1600" b="0" u="none" dirty="0">
                          <a:latin typeface="Times New Roman" charset="0"/>
                          <a:ea typeface="Times New Roman" charset="0"/>
                          <a:cs typeface="Times New Roman" charset="0"/>
                        </a:rPr>
                        <a:t>0</a:t>
                      </a:r>
                      <a:r>
                        <a:rPr lang="en-US" altLang="zh-CN" sz="1600" b="0" u="none" dirty="0">
                          <a:latin typeface="宋体" charset="0"/>
                          <a:ea typeface="宋体" charset="0"/>
                          <a:cs typeface="宋体" charset="0"/>
                        </a:rPr>
                        <a:t>3</a:t>
                      </a:r>
                      <a:r>
                        <a:rPr lang="en-US" altLang="zh-CN" sz="1600" b="0" u="none" dirty="0">
                          <a:latin typeface="Times New Roman" charset="0"/>
                          <a:ea typeface="Times New Roman" charset="0"/>
                          <a:cs typeface="Times New Roman" charset="0"/>
                        </a:rPr>
                        <a:t>00</a:t>
                      </a:r>
                    </a:p>
                  </a:txBody>
                  <a:tcPr marL="0" marR="0" marT="0" marB="1" anchor="ctr"/>
                </a:tc>
                <a:tc>
                  <a:txBody>
                    <a:bodyPr/>
                    <a:lstStyle/>
                    <a:p>
                      <a:pPr marL="0" indent="0" algn="l">
                        <a:buNone/>
                      </a:pPr>
                      <a:r>
                        <a:rPr lang="zh-CN" altLang="en-US" sz="1600" b="0" u="none" dirty="0">
                          <a:latin typeface="宋体" charset="0"/>
                          <a:ea typeface="宋体" charset="0"/>
                          <a:cs typeface="宋体" charset="0"/>
                        </a:rPr>
                        <a:t>－－面霜及乳液</a:t>
                      </a:r>
                    </a:p>
                  </a:txBody>
                  <a:tcPr marL="0" marR="0" marT="0" marB="1" anchor="ctr"/>
                </a:tc>
                <a:tc>
                  <a:txBody>
                    <a:bodyPr/>
                    <a:lstStyle/>
                    <a:p>
                      <a:pPr marL="0" indent="0" algn="ctr">
                        <a:buNone/>
                      </a:pPr>
                      <a:r>
                        <a:rPr lang="zh-CN" altLang="en-US" sz="1600" b="0" u="none" dirty="0">
                          <a:latin typeface="宋体" charset="0"/>
                          <a:ea typeface="宋体" charset="0"/>
                          <a:cs typeface="宋体" charset="0"/>
                        </a:rPr>
                        <a:t>支、瓶</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200</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50%</a:t>
                      </a:r>
                    </a:p>
                  </a:txBody>
                  <a:tcPr marL="0" marR="0" marT="0" marB="1" anchor="ctr"/>
                </a:tc>
              </a:tr>
              <a:tr h="333028">
                <a:tc>
                  <a:txBody>
                    <a:bodyPr/>
                    <a:lstStyle/>
                    <a:p>
                      <a:pPr marL="0" indent="0" algn="ctr">
                        <a:buNone/>
                      </a:pPr>
                      <a:r>
                        <a:rPr lang="en-US" altLang="zh-CN" sz="1600" b="1" u="none" dirty="0">
                          <a:latin typeface="Times New Roman" charset="0"/>
                          <a:ea typeface="Times New Roman" charset="0"/>
                          <a:cs typeface="Times New Roman" charset="0"/>
                        </a:rPr>
                        <a:t>1001</a:t>
                      </a:r>
                      <a:r>
                        <a:rPr lang="en-US" altLang="zh-CN" sz="1600" b="1" u="none" dirty="0">
                          <a:latin typeface="宋体" charset="0"/>
                          <a:ea typeface="宋体" charset="0"/>
                          <a:cs typeface="宋体" charset="0"/>
                        </a:rPr>
                        <a:t>0000</a:t>
                      </a:r>
                    </a:p>
                  </a:txBody>
                  <a:tcPr marL="0" marR="0" marT="0" marB="1" anchor="ctr"/>
                </a:tc>
                <a:tc>
                  <a:txBody>
                    <a:bodyPr/>
                    <a:lstStyle/>
                    <a:p>
                      <a:pPr marL="0" indent="0" algn="l">
                        <a:buNone/>
                      </a:pPr>
                      <a:endParaRPr sz="1600" b="1" u="none">
                        <a:latin typeface="宋体" charset="0"/>
                        <a:ea typeface="宋体" charset="0"/>
                        <a:cs typeface="宋体" charset="0"/>
                      </a:endParaRPr>
                    </a:p>
                  </a:txBody>
                  <a:tcPr marL="0" marR="0" marT="0" marB="1" anchor="ctr"/>
                </a:tc>
                <a:tc>
                  <a:txBody>
                    <a:bodyPr/>
                    <a:lstStyle/>
                    <a:p>
                      <a:pPr marL="0" indent="0" algn="ctr">
                        <a:buNone/>
                      </a:pPr>
                      <a:r>
                        <a:rPr lang="en-US" altLang="zh-CN" sz="1600" b="1" u="none" dirty="0">
                          <a:latin typeface="宋体" charset="0"/>
                          <a:ea typeface="宋体" charset="0"/>
                          <a:cs typeface="宋体" charset="0"/>
                        </a:rPr>
                        <a:t> </a:t>
                      </a:r>
                    </a:p>
                  </a:txBody>
                  <a:tcPr marL="0" marR="0" marT="0" marB="1" anchor="ctr"/>
                </a:tc>
                <a:tc>
                  <a:txBody>
                    <a:bodyPr/>
                    <a:lstStyle/>
                    <a:p>
                      <a:pPr marL="0" indent="0" algn="ctr">
                        <a:buNone/>
                      </a:pPr>
                      <a:r>
                        <a:rPr lang="en-US" altLang="zh-CN" sz="1600" b="1" u="none" dirty="0">
                          <a:latin typeface="宋体" charset="0"/>
                          <a:ea typeface="宋体" charset="0"/>
                          <a:cs typeface="宋体" charset="0"/>
                        </a:rPr>
                        <a:t> </a:t>
                      </a:r>
                    </a:p>
                  </a:txBody>
                  <a:tcPr marL="0" marR="0" marT="0" marB="1" anchor="ctr"/>
                </a:tc>
                <a:tc>
                  <a:txBody>
                    <a:bodyPr/>
                    <a:lstStyle/>
                    <a:p>
                      <a:pPr marL="0" indent="0" algn="ctr">
                        <a:buNone/>
                      </a:pPr>
                      <a:r>
                        <a:rPr lang="en-US" altLang="zh-CN" sz="1600" b="1" u="none" dirty="0">
                          <a:latin typeface="宋体" charset="0"/>
                          <a:ea typeface="宋体" charset="0"/>
                          <a:cs typeface="宋体" charset="0"/>
                        </a:rPr>
                        <a:t> </a:t>
                      </a:r>
                    </a:p>
                  </a:txBody>
                  <a:tcPr marL="0" marR="0" marT="0" marB="1" anchor="ctr"/>
                </a:tc>
              </a:tr>
              <a:tr h="332394">
                <a:tc>
                  <a:txBody>
                    <a:bodyPr/>
                    <a:lstStyle/>
                    <a:p>
                      <a:pPr marL="0" indent="0" algn="ctr">
                        <a:buNone/>
                      </a:pPr>
                      <a:r>
                        <a:rPr lang="en-US" altLang="zh-CN" sz="1600" b="0" u="none" dirty="0">
                          <a:latin typeface="Times New Roman" charset="0"/>
                          <a:ea typeface="Times New Roman" charset="0"/>
                          <a:cs typeface="Times New Roman" charset="0"/>
                        </a:rPr>
                        <a:t>10010100</a:t>
                      </a:r>
                    </a:p>
                  </a:txBody>
                  <a:tcPr marL="0" marR="0" marT="0" marB="1" anchor="ctr"/>
                </a:tc>
                <a:tc>
                  <a:txBody>
                    <a:bodyPr/>
                    <a:lstStyle/>
                    <a:p>
                      <a:pPr marL="0" indent="0" algn="l">
                        <a:buNone/>
                      </a:pPr>
                      <a:r>
                        <a:rPr lang="zh-CN" altLang="en-US" sz="1600" b="0" u="none" dirty="0" smtClean="0">
                          <a:latin typeface="宋体" charset="0"/>
                          <a:ea typeface="宋体" charset="0"/>
                          <a:cs typeface="宋体" charset="0"/>
                        </a:rPr>
                        <a:t>－－血糖計</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zh-CN" altLang="en-US" sz="1600" b="0" u="none" dirty="0" smtClean="0">
                          <a:latin typeface="宋体" charset="0"/>
                          <a:ea typeface="宋体" charset="0"/>
                          <a:cs typeface="宋体" charset="0"/>
                        </a:rPr>
                        <a:t>個</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en-US" altLang="zh-CN" sz="1600" b="0" u="none" dirty="0">
                          <a:latin typeface="宋体" charset="0"/>
                          <a:ea typeface="宋体" charset="0"/>
                          <a:cs typeface="宋体" charset="0"/>
                        </a:rPr>
                        <a:t>500</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10%</a:t>
                      </a:r>
                    </a:p>
                  </a:txBody>
                  <a:tcPr marL="0" marR="0" marT="0" marB="1" anchor="ctr"/>
                </a:tc>
              </a:tr>
              <a:tr h="333028">
                <a:tc>
                  <a:txBody>
                    <a:bodyPr/>
                    <a:lstStyle/>
                    <a:p>
                      <a:pPr marL="0" indent="0" algn="ctr">
                        <a:buNone/>
                      </a:pPr>
                      <a:r>
                        <a:rPr lang="en-US" altLang="zh-CN" sz="1600" b="0" u="none" dirty="0">
                          <a:latin typeface="Times New Roman" charset="0"/>
                          <a:ea typeface="Times New Roman" charset="0"/>
                          <a:cs typeface="Times New Roman" charset="0"/>
                        </a:rPr>
                        <a:t>10010200</a:t>
                      </a:r>
                    </a:p>
                  </a:txBody>
                  <a:tcPr marL="0" marR="0" marT="0" marB="1" anchor="ctr"/>
                </a:tc>
                <a:tc>
                  <a:txBody>
                    <a:bodyPr/>
                    <a:lstStyle/>
                    <a:p>
                      <a:pPr marL="0" indent="0" algn="l">
                        <a:buNone/>
                      </a:pPr>
                      <a:r>
                        <a:rPr lang="zh-CN" altLang="en-US" sz="1600" b="0" u="none" dirty="0" smtClean="0">
                          <a:latin typeface="宋体" charset="0"/>
                          <a:ea typeface="宋体" charset="0"/>
                          <a:cs typeface="宋体" charset="0"/>
                        </a:rPr>
                        <a:t>－－血糖試紙</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zh-CN" altLang="en-US" sz="1600" b="0" u="none" dirty="0" smtClean="0">
                          <a:latin typeface="宋体" charset="0"/>
                          <a:ea typeface="宋体" charset="0"/>
                          <a:cs typeface="宋体" charset="0"/>
                        </a:rPr>
                        <a:t>張</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en-US" altLang="zh-CN" sz="1600" b="0" u="none" dirty="0">
                          <a:latin typeface="宋体" charset="0"/>
                          <a:ea typeface="宋体" charset="0"/>
                          <a:cs typeface="宋体" charset="0"/>
                        </a:rPr>
                        <a:t>5</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10%</a:t>
                      </a:r>
                    </a:p>
                  </a:txBody>
                  <a:tcPr marL="0" marR="0" marT="0" marB="1" anchor="ctr"/>
                </a:tc>
              </a:tr>
              <a:tr h="332394">
                <a:tc>
                  <a:txBody>
                    <a:bodyPr/>
                    <a:lstStyle/>
                    <a:p>
                      <a:pPr marL="0" indent="0" algn="ctr">
                        <a:buNone/>
                      </a:pPr>
                      <a:r>
                        <a:rPr lang="en-US" altLang="zh-CN" sz="1600" b="0" u="none" dirty="0">
                          <a:latin typeface="Times New Roman" charset="0"/>
                          <a:ea typeface="Times New Roman" charset="0"/>
                          <a:cs typeface="Times New Roman" charset="0"/>
                        </a:rPr>
                        <a:t>10010</a:t>
                      </a:r>
                      <a:r>
                        <a:rPr lang="en-US" altLang="zh-CN" sz="1600" b="0" u="none" dirty="0">
                          <a:latin typeface="宋体" charset="0"/>
                          <a:ea typeface="宋体" charset="0"/>
                          <a:cs typeface="宋体" charset="0"/>
                        </a:rPr>
                        <a:t>3</a:t>
                      </a:r>
                      <a:r>
                        <a:rPr lang="en-US" altLang="zh-CN" sz="1600" b="0" u="none" dirty="0">
                          <a:latin typeface="Times New Roman" charset="0"/>
                          <a:ea typeface="Times New Roman" charset="0"/>
                          <a:cs typeface="Times New Roman" charset="0"/>
                        </a:rPr>
                        <a:t>00</a:t>
                      </a:r>
                    </a:p>
                  </a:txBody>
                  <a:tcPr marL="0" marR="0" marT="0" marB="1" anchor="ctr"/>
                </a:tc>
                <a:tc>
                  <a:txBody>
                    <a:bodyPr/>
                    <a:lstStyle/>
                    <a:p>
                      <a:pPr marL="0" indent="0" algn="l">
                        <a:buNone/>
                      </a:pPr>
                      <a:r>
                        <a:rPr lang="zh-CN" altLang="en-US" sz="1600" b="0" u="none" dirty="0" smtClean="0">
                          <a:latin typeface="宋体" charset="0"/>
                          <a:ea typeface="宋体" charset="0"/>
                          <a:cs typeface="宋体" charset="0"/>
                        </a:rPr>
                        <a:t>－－紅外線耳探熱針</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zh-CN" altLang="en-US" sz="1600" b="0" u="none" dirty="0" smtClean="0">
                          <a:latin typeface="宋体" charset="0"/>
                          <a:ea typeface="宋体" charset="0"/>
                          <a:cs typeface="宋体" charset="0"/>
                        </a:rPr>
                        <a:t>個</a:t>
                      </a:r>
                      <a:endParaRPr lang="zh-CN" altLang="en-US" sz="1600" b="0" u="none" dirty="0">
                        <a:latin typeface="宋体" charset="0"/>
                        <a:ea typeface="宋体" charset="0"/>
                        <a:cs typeface="宋体" charset="0"/>
                      </a:endParaRPr>
                    </a:p>
                  </a:txBody>
                  <a:tcPr marL="0" marR="0" marT="0" marB="1" anchor="ctr"/>
                </a:tc>
                <a:tc>
                  <a:txBody>
                    <a:bodyPr/>
                    <a:lstStyle/>
                    <a:p>
                      <a:pPr marL="0" indent="0" algn="ctr">
                        <a:buNone/>
                      </a:pPr>
                      <a:r>
                        <a:rPr lang="en-US" altLang="zh-CN" sz="1600" b="0" u="none" dirty="0">
                          <a:latin typeface="宋体" charset="0"/>
                          <a:ea typeface="宋体" charset="0"/>
                          <a:cs typeface="宋体" charset="0"/>
                        </a:rPr>
                        <a:t>200</a:t>
                      </a:r>
                    </a:p>
                  </a:txBody>
                  <a:tcPr marL="0" marR="0" marT="0" marB="1" anchor="ctr"/>
                </a:tc>
                <a:tc>
                  <a:txBody>
                    <a:bodyPr/>
                    <a:lstStyle/>
                    <a:p>
                      <a:pPr marL="0" indent="0" algn="ctr">
                        <a:buNone/>
                      </a:pPr>
                      <a:r>
                        <a:rPr lang="en-US" altLang="zh-CN" sz="1600" b="0" u="none" dirty="0">
                          <a:latin typeface="宋体" charset="0"/>
                          <a:ea typeface="宋体" charset="0"/>
                          <a:cs typeface="宋体" charset="0"/>
                        </a:rPr>
                        <a:t>10%</a:t>
                      </a:r>
                    </a:p>
                  </a:txBody>
                  <a:tcPr marL="0" marR="0" marT="0" marB="1" anchor="ctr"/>
                </a:tc>
              </a:tr>
            </a:tbl>
          </a:graphicData>
        </a:graphic>
      </p:graphicFrame>
    </p:spTree>
    <p:extLst>
      <p:ext uri="{BB962C8B-B14F-4D97-AF65-F5344CB8AC3E}">
        <p14:creationId xmlns:p14="http://schemas.microsoft.com/office/powerpoint/2010/main" val="3427588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徵稅方式</a:t>
            </a:r>
            <a:endParaRPr lang="zh-CN" altLang="en-US" dirty="0"/>
          </a:p>
        </p:txBody>
      </p:sp>
      <p:sp>
        <p:nvSpPr>
          <p:cNvPr id="3" name="内容占位符 2"/>
          <p:cNvSpPr>
            <a:spLocks noGrp="1"/>
          </p:cNvSpPr>
          <p:nvPr>
            <p:ph idx="1"/>
          </p:nvPr>
        </p:nvSpPr>
        <p:spPr>
          <a:xfrm>
            <a:off x="838201" y="1825625"/>
            <a:ext cx="10623697" cy="4351338"/>
          </a:xfrm>
        </p:spPr>
        <p:txBody>
          <a:bodyPr>
            <a:normAutofit fontScale="97500"/>
          </a:bodyPr>
          <a:lstStyle/>
          <a:p>
            <a:r>
              <a:rPr lang="zh-CN" altLang="en-US" sz="2000" dirty="0" smtClean="0">
                <a:solidFill>
                  <a:schemeClr val="tx1"/>
                </a:solidFill>
              </a:rPr>
              <a:t>完稅價格*稅率=稅金。稅金小於50，不徵稅。稅金大於50，按照實際金額徵稅。</a:t>
            </a:r>
          </a:p>
          <a:p>
            <a:r>
              <a:rPr lang="zh-CN" altLang="en-US" sz="2000" dirty="0" smtClean="0">
                <a:solidFill>
                  <a:schemeClr val="tx1"/>
                </a:solidFill>
              </a:rPr>
              <a:t>  例如1：鞋子的稅率是10%，完稅價格是400元，那麼400*10%=40《50元，就不用徵稅。</a:t>
            </a:r>
          </a:p>
          <a:p>
            <a:r>
              <a:rPr lang="zh-CN" altLang="en-US" sz="2000" dirty="0" smtClean="0">
                <a:solidFill>
                  <a:schemeClr val="tx1"/>
                </a:solidFill>
              </a:rPr>
              <a:t>  例如2：奶粉每人（每個真實的身份證影本）每次可以6罐（按照900g/罐可以6罐），5.4KG。按照完稅價格200元/kg,稅率10%計算，2罐900g奶粉的稅金是2*0.9*200*10%=36元&lt;50元徵稅額，就不用徵稅。</a:t>
            </a:r>
          </a:p>
          <a:p>
            <a:r>
              <a:rPr lang="zh-CN" altLang="en-US" sz="2000" dirty="0" smtClean="0">
                <a:solidFill>
                  <a:schemeClr val="tx1"/>
                </a:solidFill>
              </a:rPr>
              <a:t>  如果是6罐900g奶粉的稅金是6*0.9*200*10%=108元&gt;50元徵稅額,就徵稅108元。備註：600g的奶粉指導罐數是6-8罐，但必須是商家賣的標準箱一箱，還有價值在1000元內。</a:t>
            </a:r>
            <a:endParaRPr lang="zh-CN" altLang="en-US" sz="2000" dirty="0">
              <a:solidFill>
                <a:schemeClr val="tx1"/>
              </a:solidFill>
            </a:endParaRPr>
          </a:p>
        </p:txBody>
      </p:sp>
      <p:sp>
        <p:nvSpPr>
          <p:cNvPr id="4" name="灯片编号占位符 3"/>
          <p:cNvSpPr>
            <a:spLocks noGrp="1"/>
          </p:cNvSpPr>
          <p:nvPr>
            <p:ph type="sldNum" sz="quarter" idx="12"/>
          </p:nvPr>
        </p:nvSpPr>
        <p:spPr/>
        <p:txBody>
          <a:bodyPr/>
          <a:lstStyle/>
          <a:p>
            <a:fld id="{80448686-830D-4281-9B6B-79162D576DDC}" type="slidenum">
              <a:rPr lang="zh-CN" altLang="en-US" smtClean="0"/>
              <a:t>72</a:t>
            </a:fld>
            <a:endParaRPr lang="zh-CN" altLang="en-US" dirty="0"/>
          </a:p>
        </p:txBody>
      </p:sp>
    </p:spTree>
    <p:extLst>
      <p:ext uri="{BB962C8B-B14F-4D97-AF65-F5344CB8AC3E}">
        <p14:creationId xmlns:p14="http://schemas.microsoft.com/office/powerpoint/2010/main" val="193787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跨境電商一站式（單一視窗）綜合服務</a:t>
            </a:r>
            <a:endParaRPr lang="zh-CN" altLang="en-US" dirty="0"/>
          </a:p>
        </p:txBody>
      </p:sp>
      <p:sp>
        <p:nvSpPr>
          <p:cNvPr id="4" name="竖排文字占位符 3"/>
          <p:cNvSpPr>
            <a:spLocks noGrp="1"/>
          </p:cNvSpPr>
          <p:nvPr>
            <p:ph type="body" orient="vert" idx="1"/>
          </p:nvPr>
        </p:nvSpPr>
        <p:spPr/>
        <p:txBody>
          <a:bodyPr/>
          <a:lstStyle/>
          <a:p>
            <a:r>
              <a:rPr lang="zh-CN" altLang="en-US" dirty="0" smtClean="0"/>
              <a:t>物流業務趨於集約化，集中到一個綜合服務平臺</a:t>
            </a:r>
            <a:endParaRPr lang="en-US" altLang="zh-CN" dirty="0" smtClean="0"/>
          </a:p>
          <a:p>
            <a:r>
              <a:rPr lang="zh-CN" altLang="en-US" dirty="0" smtClean="0"/>
              <a:t>實現貨物追蹤、庫存管理、簽單和資料交換、海外倉儲、商品管理、當地配送、金流和賬稅。</a:t>
            </a:r>
            <a:endParaRPr lang="zh-CN" altLang="en-US" dirty="0"/>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2548" y="3284301"/>
            <a:ext cx="6313739" cy="3212191"/>
          </a:xfrm>
          <a:prstGeom prst="rect">
            <a:avLst/>
          </a:prstGeom>
          <a:noFill/>
        </p:spPr>
      </p:pic>
    </p:spTree>
    <p:extLst>
      <p:ext uri="{BB962C8B-B14F-4D97-AF65-F5344CB8AC3E}">
        <p14:creationId xmlns:p14="http://schemas.microsoft.com/office/powerpoint/2010/main" val="1476029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7"/>
          <p:cNvGrpSpPr>
            <a:grpSpLocks/>
          </p:cNvGrpSpPr>
          <p:nvPr/>
        </p:nvGrpSpPr>
        <p:grpSpPr bwMode="auto">
          <a:xfrm>
            <a:off x="315544" y="1637251"/>
            <a:ext cx="11458837" cy="5008623"/>
            <a:chOff x="71438" y="764704"/>
            <a:chExt cx="9037637" cy="5895404"/>
          </a:xfrm>
        </p:grpSpPr>
        <p:sp>
          <p:nvSpPr>
            <p:cNvPr id="239" name="矩形 238"/>
            <p:cNvSpPr/>
            <p:nvPr/>
          </p:nvSpPr>
          <p:spPr>
            <a:xfrm>
              <a:off x="1512793" y="777550"/>
              <a:ext cx="7596282" cy="4393763"/>
            </a:xfrm>
            <a:prstGeom prst="rect">
              <a:avLst/>
            </a:prstGeom>
            <a:solidFill>
              <a:schemeClr val="accent6">
                <a:lumMod val="60000"/>
                <a:lumOff val="40000"/>
              </a:schemeClr>
            </a:solidFill>
            <a:ln w="19050" cap="flat" cmpd="sng" algn="ctr">
              <a:solidFill>
                <a:srgbClr val="FFFFFF"/>
              </a:solidFill>
              <a:prstDash val="solid"/>
            </a:ln>
            <a:effectLst/>
          </p:spPr>
          <p:txBody>
            <a:bodyPr/>
            <a:lstStyle/>
            <a:p>
              <a:pPr algn="ctr" defTabSz="913821"/>
              <a:r>
                <a:rPr lang="zh-CN" altLang="en-US" sz="1467" kern="0" dirty="0" smtClean="0">
                  <a:solidFill>
                    <a:schemeClr val="tx1">
                      <a:lumMod val="75000"/>
                      <a:lumOff val="25000"/>
                    </a:schemeClr>
                  </a:solidFill>
                  <a:latin typeface="微软雅黑" pitchFamily="34" charset="-122"/>
                  <a:ea typeface="微软雅黑" pitchFamily="34" charset="-122"/>
                </a:rPr>
                <a:t>業務運營層 </a:t>
              </a:r>
              <a:endParaRPr lang="zh-CN" altLang="en-US" sz="1467" kern="0" dirty="0">
                <a:solidFill>
                  <a:schemeClr val="tx1">
                    <a:lumMod val="75000"/>
                    <a:lumOff val="25000"/>
                  </a:schemeClr>
                </a:solidFill>
                <a:latin typeface="微软雅黑" pitchFamily="34" charset="-122"/>
                <a:ea typeface="微软雅黑" pitchFamily="34" charset="-122"/>
              </a:endParaRPr>
            </a:p>
          </p:txBody>
        </p:sp>
        <p:sp>
          <p:nvSpPr>
            <p:cNvPr id="240" name="矩形 239"/>
            <p:cNvSpPr/>
            <p:nvPr/>
          </p:nvSpPr>
          <p:spPr>
            <a:xfrm>
              <a:off x="1512793" y="5230064"/>
              <a:ext cx="7590896" cy="1403667"/>
            </a:xfrm>
            <a:prstGeom prst="rect">
              <a:avLst/>
            </a:prstGeom>
            <a:solidFill>
              <a:schemeClr val="accent6">
                <a:lumMod val="60000"/>
                <a:lumOff val="40000"/>
              </a:schemeClr>
            </a:solidFill>
            <a:ln w="19050" cap="flat" cmpd="sng" algn="ctr">
              <a:solidFill>
                <a:srgbClr val="FFFFFF"/>
              </a:solidFill>
              <a:prstDash val="solid"/>
            </a:ln>
            <a:effectLst/>
          </p:spPr>
          <p:txBody>
            <a:bodyPr/>
            <a:lstStyle/>
            <a:p>
              <a:pPr algn="ctr" defTabSz="913821"/>
              <a:r>
                <a:rPr lang="en-US" altLang="zh-CN" sz="1467" kern="0" dirty="0" smtClean="0">
                  <a:solidFill>
                    <a:schemeClr val="tx1">
                      <a:lumMod val="75000"/>
                      <a:lumOff val="25000"/>
                    </a:schemeClr>
                  </a:solidFill>
                  <a:latin typeface="微软雅黑" pitchFamily="34" charset="-122"/>
                  <a:ea typeface="微软雅黑" pitchFamily="34" charset="-122"/>
                </a:rPr>
                <a:t>IT</a:t>
              </a:r>
              <a:r>
                <a:rPr lang="zh-CN" altLang="en-US" sz="1467" kern="0" dirty="0" smtClean="0">
                  <a:solidFill>
                    <a:schemeClr val="tx1">
                      <a:lumMod val="75000"/>
                      <a:lumOff val="25000"/>
                    </a:schemeClr>
                  </a:solidFill>
                  <a:latin typeface="微软雅黑" pitchFamily="34" charset="-122"/>
                  <a:ea typeface="微软雅黑" pitchFamily="34" charset="-122"/>
                </a:rPr>
                <a:t>系統架構層</a:t>
              </a:r>
              <a:endParaRPr lang="zh-CN" altLang="en-US" sz="1467" kern="0" dirty="0">
                <a:solidFill>
                  <a:schemeClr val="tx1">
                    <a:lumMod val="75000"/>
                    <a:lumOff val="25000"/>
                  </a:schemeClr>
                </a:solidFill>
                <a:latin typeface="微软雅黑" pitchFamily="34" charset="-122"/>
                <a:ea typeface="微软雅黑" pitchFamily="34" charset="-122"/>
              </a:endParaRPr>
            </a:p>
          </p:txBody>
        </p:sp>
        <p:sp>
          <p:nvSpPr>
            <p:cNvPr id="241" name="圆角矩形 240"/>
            <p:cNvSpPr/>
            <p:nvPr/>
          </p:nvSpPr>
          <p:spPr>
            <a:xfrm>
              <a:off x="71438" y="764704"/>
              <a:ext cx="1405456" cy="5895404"/>
            </a:xfrm>
            <a:prstGeom prst="roundRect">
              <a:avLst>
                <a:gd name="adj" fmla="val 2297"/>
              </a:avLst>
            </a:prstGeom>
            <a:solidFill>
              <a:schemeClr val="accent6">
                <a:lumMod val="60000"/>
                <a:lumOff val="40000"/>
              </a:schemeClr>
            </a:solidFill>
            <a:ln w="19050" cap="flat" cmpd="sng" algn="ctr">
              <a:solidFill>
                <a:srgbClr val="FFFFFF"/>
              </a:solidFill>
              <a:prstDash val="solid"/>
            </a:ln>
            <a:effectLst/>
          </p:spPr>
          <p:txBody>
            <a:bodyPr/>
            <a:lstStyle/>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r>
                <a:rPr lang="zh-CN" altLang="en-US" sz="1467" kern="0" dirty="0" smtClean="0">
                  <a:solidFill>
                    <a:schemeClr val="tx1">
                      <a:lumMod val="75000"/>
                      <a:lumOff val="25000"/>
                    </a:schemeClr>
                  </a:solidFill>
                  <a:latin typeface="微软雅黑" pitchFamily="34" charset="-122"/>
                  <a:ea typeface="微软雅黑" pitchFamily="34" charset="-122"/>
                </a:rPr>
                <a:t>企業</a:t>
              </a:r>
              <a:endParaRPr lang="en-US" altLang="zh-CN" sz="1467" kern="0" dirty="0">
                <a:solidFill>
                  <a:schemeClr val="tx1">
                    <a:lumMod val="75000"/>
                    <a:lumOff val="25000"/>
                  </a:schemeClr>
                </a:solidFill>
                <a:latin typeface="微软雅黑" pitchFamily="34" charset="-122"/>
                <a:ea typeface="微软雅黑" pitchFamily="34" charset="-122"/>
              </a:endParaRPr>
            </a:p>
            <a:p>
              <a:pPr algn="ctr" defTabSz="913821">
                <a:defRPr/>
              </a:pPr>
              <a:r>
                <a:rPr lang="zh-CN" altLang="en-US" sz="1467" kern="0" dirty="0">
                  <a:solidFill>
                    <a:schemeClr val="tx1">
                      <a:lumMod val="75000"/>
                      <a:lumOff val="25000"/>
                    </a:schemeClr>
                  </a:solidFill>
                  <a:latin typeface="微软雅黑" pitchFamily="34" charset="-122"/>
                  <a:ea typeface="微软雅黑" pitchFamily="34" charset="-122"/>
                </a:rPr>
                <a:t>角色管理</a:t>
              </a:r>
              <a:endParaRPr lang="en-US" altLang="zh-CN" sz="1467" kern="0" dirty="0">
                <a:solidFill>
                  <a:schemeClr val="tx1">
                    <a:lumMod val="75000"/>
                    <a:lumOff val="25000"/>
                  </a:schemeClr>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467" kern="0" dirty="0">
                <a:solidFill>
                  <a:srgbClr val="FFFFFF"/>
                </a:solidFill>
                <a:latin typeface="微软雅黑" pitchFamily="34" charset="-122"/>
                <a:ea typeface="微软雅黑" pitchFamily="34" charset="-122"/>
              </a:endParaRPr>
            </a:p>
          </p:txBody>
        </p:sp>
        <p:sp>
          <p:nvSpPr>
            <p:cNvPr id="242" name="圆角矩形 241"/>
            <p:cNvSpPr/>
            <p:nvPr/>
          </p:nvSpPr>
          <p:spPr>
            <a:xfrm>
              <a:off x="250934" y="2352325"/>
              <a:ext cx="1008769" cy="359866"/>
            </a:xfrm>
            <a:prstGeom prst="roundRect">
              <a:avLst/>
            </a:prstGeom>
            <a:solidFill>
              <a:schemeClr val="accent5">
                <a:lumMod val="75000"/>
              </a:schemeClr>
            </a:solidFill>
            <a:ln w="19050" cap="flat" cmpd="sng" algn="ctr">
              <a:noFill/>
              <a:prstDash val="solid"/>
            </a:ln>
            <a:effectLst/>
          </p:spPr>
          <p:txBody>
            <a:bodyPr anchor="ctr"/>
            <a:lstStyle/>
            <a:p>
              <a:pPr algn="ctr" defTabSz="913821">
                <a:defRPr/>
              </a:pPr>
              <a:r>
                <a:rPr lang="zh-CN" altLang="en-US" sz="1200" kern="0" dirty="0">
                  <a:solidFill>
                    <a:srgbClr val="FFFFFF"/>
                  </a:solidFill>
                  <a:latin typeface="微软雅黑" pitchFamily="34" charset="-122"/>
                  <a:ea typeface="微软雅黑" pitchFamily="34" charset="-122"/>
                </a:rPr>
                <a:t>商品部</a:t>
              </a:r>
            </a:p>
          </p:txBody>
        </p:sp>
        <p:sp>
          <p:nvSpPr>
            <p:cNvPr id="243" name="圆角矩形 242"/>
            <p:cNvSpPr/>
            <p:nvPr/>
          </p:nvSpPr>
          <p:spPr>
            <a:xfrm>
              <a:off x="250934" y="1920861"/>
              <a:ext cx="1008769" cy="357982"/>
            </a:xfrm>
            <a:prstGeom prst="roundRect">
              <a:avLst/>
            </a:prstGeom>
            <a:solidFill>
              <a:schemeClr val="accent6">
                <a:lumMod val="75000"/>
              </a:schemeClr>
            </a:solidFill>
            <a:ln w="19050" cap="flat" cmpd="sng" algn="ctr">
              <a:noFill/>
              <a:prstDash val="solid"/>
            </a:ln>
            <a:effectLst/>
          </p:spPr>
          <p:txBody>
            <a:bodyPr anchor="ctr"/>
            <a:lstStyle/>
            <a:p>
              <a:pPr algn="ctr" defTabSz="913821">
                <a:defRPr/>
              </a:pPr>
              <a:r>
                <a:rPr lang="zh-CN" altLang="en-US" sz="1200" kern="0" dirty="0" smtClean="0">
                  <a:solidFill>
                    <a:srgbClr val="FFFFFF"/>
                  </a:solidFill>
                  <a:latin typeface="微软雅黑" pitchFamily="34" charset="-122"/>
                  <a:ea typeface="微软雅黑" pitchFamily="34" charset="-122"/>
                </a:rPr>
                <a:t>內容策劃</a:t>
              </a:r>
              <a:endParaRPr lang="zh-CN" altLang="en-US" sz="1200" kern="0" dirty="0">
                <a:solidFill>
                  <a:srgbClr val="FFFFFF"/>
                </a:solidFill>
                <a:latin typeface="微软雅黑" pitchFamily="34" charset="-122"/>
                <a:ea typeface="微软雅黑" pitchFamily="34" charset="-122"/>
              </a:endParaRPr>
            </a:p>
          </p:txBody>
        </p:sp>
        <p:sp>
          <p:nvSpPr>
            <p:cNvPr id="244" name="圆角矩形 243"/>
            <p:cNvSpPr/>
            <p:nvPr/>
          </p:nvSpPr>
          <p:spPr>
            <a:xfrm>
              <a:off x="1618696" y="2349246"/>
              <a:ext cx="1439560" cy="1944410"/>
            </a:xfrm>
            <a:prstGeom prst="roundRect">
              <a:avLst>
                <a:gd name="adj" fmla="val 1821"/>
              </a:avLst>
            </a:prstGeom>
            <a:solidFill>
              <a:schemeClr val="accent6">
                <a:lumMod val="75000"/>
              </a:schemeClr>
            </a:solidFill>
            <a:ln w="19050" cap="flat" cmpd="sng" algn="ctr">
              <a:noFill/>
              <a:prstDash val="solid"/>
            </a:ln>
            <a:effectLst/>
          </p:spPr>
          <p:txBody>
            <a:bodyPr/>
            <a:lstStyle/>
            <a:p>
              <a:pPr algn="ctr" defTabSz="913821">
                <a:defRPr/>
              </a:pPr>
              <a:r>
                <a:rPr lang="zh-CN" altLang="en-US" sz="1467" kern="0" dirty="0" smtClean="0">
                  <a:solidFill>
                    <a:srgbClr val="FFFFFF"/>
                  </a:solidFill>
                  <a:latin typeface="微软雅黑" pitchFamily="34" charset="-122"/>
                  <a:ea typeface="微软雅黑" pitchFamily="34" charset="-122"/>
                </a:rPr>
                <a:t>網站管理</a:t>
              </a: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範本管理</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視覺化編輯</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頁面管理</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a:solidFill>
                    <a:srgbClr val="FFFFFF"/>
                  </a:solidFill>
                  <a:latin typeface="微软雅黑" pitchFamily="34" charset="-122"/>
                  <a:ea typeface="微软雅黑" pitchFamily="34" charset="-122"/>
                </a:rPr>
                <a:t>文章管理</a:t>
              </a:r>
              <a:endParaRPr lang="en-US" altLang="zh-CN" sz="1200" kern="0" dirty="0">
                <a:solidFill>
                  <a:srgbClr val="FFFFFF"/>
                </a:solidFill>
                <a:latin typeface="微软雅黑" pitchFamily="34" charset="-122"/>
                <a:ea typeface="微软雅黑" pitchFamily="34" charset="-122"/>
              </a:endParaRPr>
            </a:p>
            <a:p>
              <a:pPr defTabSz="913821">
                <a:lnSpc>
                  <a:spcPct val="150000"/>
                </a:lnSpc>
                <a:defRPr/>
              </a:pP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自訂</a:t>
              </a:r>
              <a:r>
                <a:rPr lang="en-US" altLang="zh-CN" sz="1200" kern="0" dirty="0" smtClean="0">
                  <a:solidFill>
                    <a:srgbClr val="FFFFFF"/>
                  </a:solidFill>
                  <a:latin typeface="微软雅黑" pitchFamily="34" charset="-122"/>
                  <a:ea typeface="微软雅黑" pitchFamily="34" charset="-122"/>
                </a:rPr>
                <a:t>URL</a:t>
              </a:r>
              <a:endParaRPr lang="en-US" altLang="zh-CN" sz="1200" kern="0" dirty="0">
                <a:solidFill>
                  <a:srgbClr val="FFFFFF"/>
                </a:solidFill>
                <a:latin typeface="微软雅黑" pitchFamily="34" charset="-122"/>
                <a:ea typeface="微软雅黑" pitchFamily="34" charset="-122"/>
              </a:endParaRPr>
            </a:p>
          </p:txBody>
        </p:sp>
        <p:sp>
          <p:nvSpPr>
            <p:cNvPr id="245" name="圆角矩形 244"/>
            <p:cNvSpPr/>
            <p:nvPr/>
          </p:nvSpPr>
          <p:spPr>
            <a:xfrm>
              <a:off x="3165953" y="2349246"/>
              <a:ext cx="1439560" cy="1944410"/>
            </a:xfrm>
            <a:prstGeom prst="roundRect">
              <a:avLst>
                <a:gd name="adj" fmla="val 3471"/>
              </a:avLst>
            </a:prstGeom>
            <a:solidFill>
              <a:schemeClr val="accent6">
                <a:lumMod val="75000"/>
              </a:schemeClr>
            </a:solidFill>
            <a:ln w="19050" cap="flat" cmpd="sng" algn="ctr">
              <a:noFill/>
              <a:prstDash val="solid"/>
            </a:ln>
            <a:effectLst/>
          </p:spPr>
          <p:txBody>
            <a:bodyPr/>
            <a:lstStyle/>
            <a:p>
              <a:pPr algn="ctr" defTabSz="913821">
                <a:defRPr/>
              </a:pPr>
              <a:r>
                <a:rPr lang="zh-CN" altLang="en-US" sz="1467" kern="0" dirty="0">
                  <a:solidFill>
                    <a:srgbClr val="FFFFFF"/>
                  </a:solidFill>
                  <a:latin typeface="微软雅黑" pitchFamily="34" charset="-122"/>
                  <a:ea typeface="微软雅黑" pitchFamily="34" charset="-122"/>
                </a:rPr>
                <a:t>商品管理</a:t>
              </a:r>
              <a:endParaRPr lang="en-US" altLang="zh-CN" sz="1467" kern="0" dirty="0">
                <a:solidFill>
                  <a:srgbClr val="FFFFFF"/>
                </a:solidFill>
                <a:latin typeface="微软雅黑" pitchFamily="34" charset="-122"/>
                <a:ea typeface="微软雅黑" pitchFamily="34" charset="-122"/>
              </a:endParaRPr>
            </a:p>
            <a:p>
              <a:pPr defTabSz="913821">
                <a:defRPr/>
              </a:pPr>
              <a:endParaRPr lang="en-US" altLang="zh-CN" sz="933"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品類管理</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b="1" kern="0" dirty="0" smtClean="0">
                  <a:solidFill>
                    <a:srgbClr val="000000"/>
                  </a:solidFill>
                  <a:latin typeface="微软雅黑" pitchFamily="34" charset="-122"/>
                  <a:ea typeface="微软雅黑" pitchFamily="34" charset="-122"/>
                </a:rPr>
                <a:t>稅率維護</a:t>
              </a:r>
              <a:endParaRPr lang="en-US" altLang="zh-CN" sz="1200" b="1" kern="0" dirty="0">
                <a:solidFill>
                  <a:srgbClr val="000000"/>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批量導入</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價格調整</a:t>
              </a:r>
              <a:endParaRPr lang="en-US" altLang="zh-CN" sz="1200" kern="0" dirty="0">
                <a:solidFill>
                  <a:srgbClr val="FFFFFF"/>
                </a:solidFill>
                <a:latin typeface="微软雅黑" pitchFamily="34" charset="-122"/>
                <a:ea typeface="微软雅黑" pitchFamily="34" charset="-122"/>
              </a:endParaRPr>
            </a:p>
            <a:p>
              <a:pPr defTabSz="913821">
                <a:defRPr/>
              </a:pPr>
              <a:endParaRPr lang="zh-CN" altLang="en-US" sz="1333" kern="0" dirty="0">
                <a:solidFill>
                  <a:srgbClr val="FFFFFF"/>
                </a:solidFill>
                <a:latin typeface="微软雅黑" pitchFamily="34" charset="-122"/>
                <a:ea typeface="微软雅黑" pitchFamily="34" charset="-122"/>
              </a:endParaRPr>
            </a:p>
          </p:txBody>
        </p:sp>
        <p:sp>
          <p:nvSpPr>
            <p:cNvPr id="246" name="圆角矩形 245"/>
            <p:cNvSpPr/>
            <p:nvPr/>
          </p:nvSpPr>
          <p:spPr>
            <a:xfrm>
              <a:off x="6097128" y="2349246"/>
              <a:ext cx="1547258" cy="1944411"/>
            </a:xfrm>
            <a:prstGeom prst="roundRect">
              <a:avLst>
                <a:gd name="adj" fmla="val 4518"/>
              </a:avLst>
            </a:prstGeom>
            <a:solidFill>
              <a:schemeClr val="accent4">
                <a:lumMod val="75000"/>
              </a:schemeClr>
            </a:solidFill>
            <a:ln w="19050" cap="flat" cmpd="sng" algn="ctr">
              <a:noFill/>
              <a:prstDash val="solid"/>
            </a:ln>
            <a:effectLst/>
          </p:spPr>
          <p:txBody>
            <a:bodyPr/>
            <a:lstStyle/>
            <a:p>
              <a:pPr algn="ctr" defTabSz="913821">
                <a:defRPr/>
              </a:pPr>
              <a:r>
                <a:rPr lang="zh-CN" altLang="en-US" sz="1467" kern="0" dirty="0" smtClean="0">
                  <a:solidFill>
                    <a:srgbClr val="FFFFFF"/>
                  </a:solidFill>
                  <a:latin typeface="微软雅黑" pitchFamily="34" charset="-122"/>
                  <a:ea typeface="微软雅黑" pitchFamily="34" charset="-122"/>
                </a:rPr>
                <a:t>行銷管理</a:t>
              </a: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333" kern="0" dirty="0">
                <a:solidFill>
                  <a:srgbClr val="FFFFFF"/>
                </a:solidFill>
                <a:latin typeface="微软雅黑" pitchFamily="34" charset="-122"/>
                <a:ea typeface="微软雅黑" pitchFamily="34" charset="-122"/>
              </a:endParaRPr>
            </a:p>
            <a:p>
              <a:pPr defTabSz="913821">
                <a:lnSpc>
                  <a:spcPct val="150000"/>
                </a:lnSpc>
                <a:defRPr/>
              </a:pPr>
              <a:endParaRPr lang="en-US" altLang="zh-CN" sz="1200" b="1" kern="0" dirty="0">
                <a:solidFill>
                  <a:srgbClr val="000000"/>
                </a:solidFill>
                <a:latin typeface="微软雅黑" pitchFamily="34" charset="-122"/>
                <a:ea typeface="微软雅黑" pitchFamily="34" charset="-122"/>
              </a:endParaRPr>
            </a:p>
            <a:p>
              <a:pPr defTabSz="913821">
                <a:lnSpc>
                  <a:spcPct val="150000"/>
                </a:lnSpc>
                <a:defRPr/>
              </a:pPr>
              <a:endParaRPr lang="en-US" altLang="zh-CN" sz="1200" kern="0" dirty="0">
                <a:solidFill>
                  <a:srgbClr val="FFFFFF"/>
                </a:solidFill>
                <a:latin typeface="微软雅黑" pitchFamily="34" charset="-122"/>
                <a:ea typeface="微软雅黑" pitchFamily="34" charset="-122"/>
              </a:endParaRPr>
            </a:p>
            <a:p>
              <a:pPr defTabSz="913821">
                <a:lnSpc>
                  <a:spcPct val="150000"/>
                </a:lnSpc>
                <a:defRPr/>
              </a:pPr>
              <a:r>
                <a:rPr lang="en-US" altLang="zh-CN" sz="1200" kern="0" dirty="0">
                  <a:solidFill>
                    <a:srgbClr val="FFFFFF"/>
                  </a:solidFill>
                  <a:latin typeface="微软雅黑" pitchFamily="34" charset="-122"/>
                  <a:ea typeface="微软雅黑" pitchFamily="34" charset="-122"/>
                </a:rPr>
                <a:t>3</a:t>
              </a:r>
              <a:r>
                <a:rPr lang="en-US" altLang="zh-CN" sz="1200" kern="0" dirty="0" smtClean="0">
                  <a:solidFill>
                    <a:srgbClr val="FFFFFF"/>
                  </a:solidFill>
                  <a:latin typeface="微软雅黑" pitchFamily="34" charset="-122"/>
                  <a:ea typeface="微软雅黑" pitchFamily="34" charset="-122"/>
                </a:rPr>
                <a:t>.</a:t>
              </a:r>
              <a:r>
                <a:rPr lang="zh-CN" altLang="en-US" sz="1200" kern="0" dirty="0" smtClean="0">
                  <a:solidFill>
                    <a:srgbClr val="FFFFFF"/>
                  </a:solidFill>
                  <a:latin typeface="微软雅黑" pitchFamily="34" charset="-122"/>
                  <a:ea typeface="微软雅黑" pitchFamily="34" charset="-122"/>
                </a:rPr>
                <a:t>促銷引擎</a:t>
              </a:r>
              <a:endParaRPr lang="en-US" altLang="zh-CN" sz="1200" kern="0" dirty="0">
                <a:solidFill>
                  <a:srgbClr val="FFFFFF"/>
                </a:solidFill>
                <a:latin typeface="微软雅黑" pitchFamily="34" charset="-122"/>
                <a:ea typeface="微软雅黑" pitchFamily="34" charset="-122"/>
              </a:endParaRPr>
            </a:p>
            <a:p>
              <a:pPr defTabSz="913821">
                <a:lnSpc>
                  <a:spcPct val="150000"/>
                </a:lnSpc>
                <a:defRPr/>
              </a:pPr>
              <a:r>
                <a:rPr lang="en-US" altLang="zh-CN" sz="1200" kern="0" dirty="0">
                  <a:solidFill>
                    <a:srgbClr val="FFFFFF"/>
                  </a:solidFill>
                  <a:latin typeface="微软雅黑" pitchFamily="34" charset="-122"/>
                  <a:ea typeface="微软雅黑" pitchFamily="34" charset="-122"/>
                </a:rPr>
                <a:t>4</a:t>
              </a:r>
              <a:r>
                <a:rPr lang="en-US" altLang="zh-CN" sz="1200" kern="0" dirty="0" smtClean="0">
                  <a:solidFill>
                    <a:srgbClr val="FFFFFF"/>
                  </a:solidFill>
                  <a:latin typeface="微软雅黑" pitchFamily="34" charset="-122"/>
                  <a:ea typeface="微软雅黑" pitchFamily="34" charset="-122"/>
                </a:rPr>
                <a:t>.</a:t>
              </a:r>
              <a:r>
                <a:rPr lang="zh-CN" altLang="en-US" sz="1200" kern="0" dirty="0" smtClean="0">
                  <a:solidFill>
                    <a:srgbClr val="FFFFFF"/>
                  </a:solidFill>
                  <a:latin typeface="微软雅黑" pitchFamily="34" charset="-122"/>
                  <a:ea typeface="微软雅黑" pitchFamily="34" charset="-122"/>
                </a:rPr>
                <a:t>註冊行銷</a:t>
              </a:r>
              <a:endParaRPr lang="en-US" altLang="zh-CN" sz="1200" kern="0" dirty="0">
                <a:solidFill>
                  <a:srgbClr val="FFFFFF"/>
                </a:solidFill>
                <a:latin typeface="微软雅黑" pitchFamily="34" charset="-122"/>
                <a:ea typeface="微软雅黑" pitchFamily="34" charset="-122"/>
              </a:endParaRPr>
            </a:p>
            <a:p>
              <a:pPr defTabSz="913821">
                <a:lnSpc>
                  <a:spcPct val="150000"/>
                </a:lnSpc>
                <a:defRPr/>
              </a:pPr>
              <a:endParaRPr lang="en-US" altLang="zh-CN" sz="1200" kern="0" dirty="0">
                <a:solidFill>
                  <a:srgbClr val="FFFFFF"/>
                </a:solidFill>
                <a:latin typeface="微软雅黑" pitchFamily="34" charset="-122"/>
                <a:ea typeface="微软雅黑" pitchFamily="34" charset="-122"/>
              </a:endParaRPr>
            </a:p>
            <a:p>
              <a:pPr defTabSz="913821">
                <a:lnSpc>
                  <a:spcPct val="150000"/>
                </a:lnSpc>
                <a:defRPr/>
              </a:pPr>
              <a:r>
                <a:rPr lang="en-US" altLang="zh-CN" sz="1200" kern="0" dirty="0">
                  <a:solidFill>
                    <a:srgbClr val="FFFFFF"/>
                  </a:solidFill>
                  <a:latin typeface="微软雅黑" pitchFamily="34" charset="-122"/>
                  <a:ea typeface="微软雅黑" pitchFamily="34" charset="-122"/>
                </a:rPr>
                <a:t>6. </a:t>
              </a:r>
              <a:r>
                <a:rPr lang="zh-CN" altLang="en-US" sz="1200" kern="0" dirty="0" smtClean="0">
                  <a:solidFill>
                    <a:srgbClr val="FFFFFF"/>
                  </a:solidFill>
                  <a:latin typeface="微软雅黑" pitchFamily="34" charset="-122"/>
                  <a:ea typeface="微软雅黑" pitchFamily="34" charset="-122"/>
                </a:rPr>
                <a:t>郵件，短信行銷</a:t>
              </a:r>
              <a:endParaRPr lang="en-US" altLang="zh-CN" sz="1200" kern="0" dirty="0">
                <a:solidFill>
                  <a:srgbClr val="FFFFFF"/>
                </a:solidFill>
                <a:latin typeface="微软雅黑" pitchFamily="34" charset="-122"/>
                <a:ea typeface="微软雅黑" pitchFamily="34" charset="-122"/>
              </a:endParaRPr>
            </a:p>
          </p:txBody>
        </p:sp>
        <p:sp>
          <p:nvSpPr>
            <p:cNvPr id="247" name="圆角矩形 246"/>
            <p:cNvSpPr/>
            <p:nvPr/>
          </p:nvSpPr>
          <p:spPr>
            <a:xfrm>
              <a:off x="4723981" y="2349246"/>
              <a:ext cx="1290579" cy="1944410"/>
            </a:xfrm>
            <a:prstGeom prst="roundRect">
              <a:avLst>
                <a:gd name="adj" fmla="val 2113"/>
              </a:avLst>
            </a:prstGeom>
            <a:solidFill>
              <a:schemeClr val="accent5">
                <a:lumMod val="75000"/>
              </a:schemeClr>
            </a:solidFill>
            <a:ln w="19050" cap="flat" cmpd="sng" algn="ctr">
              <a:noFill/>
              <a:prstDash val="solid"/>
            </a:ln>
            <a:effectLst/>
          </p:spPr>
          <p:txBody>
            <a:bodyPr/>
            <a:lstStyle/>
            <a:p>
              <a:pPr algn="ctr" defTabSz="913821">
                <a:defRPr/>
              </a:pPr>
              <a:r>
                <a:rPr lang="zh-CN" altLang="en-US" sz="1467" kern="0" dirty="0" smtClean="0">
                  <a:solidFill>
                    <a:srgbClr val="FFFFFF"/>
                  </a:solidFill>
                  <a:latin typeface="微软雅黑" pitchFamily="34" charset="-122"/>
                  <a:ea typeface="微软雅黑" pitchFamily="34" charset="-122"/>
                </a:rPr>
                <a:t>訂單管理</a:t>
              </a:r>
              <a:endParaRPr lang="en-US" altLang="zh-CN" sz="1467" kern="0" dirty="0">
                <a:solidFill>
                  <a:srgbClr val="FFFFFF"/>
                </a:solidFill>
                <a:latin typeface="微软雅黑" pitchFamily="34" charset="-122"/>
                <a:ea typeface="微软雅黑" pitchFamily="34" charset="-122"/>
              </a:endParaRPr>
            </a:p>
            <a:p>
              <a:pPr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b="1" kern="0" dirty="0" smtClean="0">
                  <a:solidFill>
                    <a:srgbClr val="000000"/>
                  </a:solidFill>
                  <a:latin typeface="微软雅黑" pitchFamily="34" charset="-122"/>
                  <a:ea typeface="微软雅黑" pitchFamily="34" charset="-122"/>
                </a:rPr>
                <a:t>購物車拆單</a:t>
              </a:r>
              <a:endParaRPr lang="en-US" altLang="zh-CN" sz="1200" b="1" kern="0" dirty="0">
                <a:solidFill>
                  <a:srgbClr val="000000"/>
                </a:solidFill>
                <a:latin typeface="微软雅黑" pitchFamily="34" charset="-122"/>
                <a:ea typeface="微软雅黑" pitchFamily="34" charset="-122"/>
              </a:endParaRPr>
            </a:p>
            <a:p>
              <a:pPr defTabSz="913821">
                <a:lnSpc>
                  <a:spcPct val="150000"/>
                </a:lnSpc>
                <a:defRPr/>
              </a:pPr>
              <a:endParaRPr lang="en-US" altLang="zh-CN" sz="1200" b="1" kern="0" dirty="0">
                <a:solidFill>
                  <a:srgbClr val="000000"/>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單據記錄</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快遞單打印</a:t>
              </a:r>
              <a:endParaRPr lang="en-US" altLang="zh-CN" sz="1200" kern="0" dirty="0">
                <a:solidFill>
                  <a:srgbClr val="FFFFFF"/>
                </a:solidFill>
                <a:latin typeface="微软雅黑" pitchFamily="34" charset="-122"/>
                <a:ea typeface="微软雅黑" pitchFamily="34" charset="-122"/>
              </a:endParaRPr>
            </a:p>
            <a:p>
              <a:pPr marL="292805" indent="-292805" defTabSz="913821">
                <a:buFontTx/>
                <a:buAutoNum type="arabicPeriod"/>
                <a:defRPr/>
              </a:pPr>
              <a:endParaRPr lang="en-US" altLang="zh-CN" sz="1333" kern="0" dirty="0">
                <a:solidFill>
                  <a:srgbClr val="FFFFFF"/>
                </a:solidFill>
                <a:latin typeface="微软雅黑" pitchFamily="34" charset="-122"/>
                <a:ea typeface="微软雅黑" pitchFamily="34" charset="-122"/>
              </a:endParaRPr>
            </a:p>
          </p:txBody>
        </p:sp>
        <p:sp>
          <p:nvSpPr>
            <p:cNvPr id="248" name="圆角矩形 247"/>
            <p:cNvSpPr/>
            <p:nvPr/>
          </p:nvSpPr>
          <p:spPr>
            <a:xfrm>
              <a:off x="7741314" y="2349246"/>
              <a:ext cx="1286988" cy="1944410"/>
            </a:xfrm>
            <a:prstGeom prst="roundRect">
              <a:avLst>
                <a:gd name="adj" fmla="val 5994"/>
              </a:avLst>
            </a:prstGeom>
            <a:solidFill>
              <a:schemeClr val="accent3">
                <a:lumMod val="75000"/>
              </a:schemeClr>
            </a:solidFill>
            <a:ln w="19050" cap="flat" cmpd="sng" algn="ctr">
              <a:noFill/>
              <a:prstDash val="solid"/>
            </a:ln>
            <a:effectLst/>
          </p:spPr>
          <p:txBody>
            <a:bodyPr/>
            <a:lstStyle/>
            <a:p>
              <a:pPr algn="ctr" defTabSz="913821">
                <a:defRPr/>
              </a:pPr>
              <a:r>
                <a:rPr lang="zh-CN" altLang="en-US" sz="1467" kern="0" dirty="0" smtClean="0">
                  <a:solidFill>
                    <a:srgbClr val="FFFFFF"/>
                  </a:solidFill>
                  <a:latin typeface="微软雅黑" pitchFamily="34" charset="-122"/>
                  <a:ea typeface="微软雅黑" pitchFamily="34" charset="-122"/>
                </a:rPr>
                <a:t>會員管理</a:t>
              </a:r>
              <a:endParaRPr lang="en-US" altLang="zh-CN" sz="1467" kern="0" dirty="0">
                <a:solidFill>
                  <a:srgbClr val="FFFFFF"/>
                </a:solidFill>
                <a:latin typeface="微软雅黑" pitchFamily="34" charset="-122"/>
                <a:ea typeface="微软雅黑" pitchFamily="34" charset="-122"/>
              </a:endParaRPr>
            </a:p>
            <a:p>
              <a:pPr algn="ctr"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會員檔案</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會員等級</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smtClean="0">
                  <a:solidFill>
                    <a:srgbClr val="FFFFFF"/>
                  </a:solidFill>
                  <a:latin typeface="微软雅黑" pitchFamily="34" charset="-122"/>
                  <a:ea typeface="微软雅黑" pitchFamily="34" charset="-122"/>
                </a:rPr>
                <a:t>會員操作</a:t>
              </a:r>
              <a:endParaRPr lang="en-US" altLang="zh-CN" sz="1200" kern="0" dirty="0">
                <a:solidFill>
                  <a:srgbClr val="FFFFFF"/>
                </a:solidFill>
                <a:latin typeface="微软雅黑" pitchFamily="34" charset="-122"/>
                <a:ea typeface="微软雅黑" pitchFamily="34" charset="-122"/>
              </a:endParaRPr>
            </a:p>
            <a:p>
              <a:pPr marL="292805" indent="-292805" defTabSz="913821">
                <a:lnSpc>
                  <a:spcPct val="150000"/>
                </a:lnSpc>
                <a:buFontTx/>
                <a:buAutoNum type="arabicPeriod"/>
                <a:defRPr/>
              </a:pPr>
              <a:r>
                <a:rPr lang="zh-CN" altLang="en-US" sz="1200" kern="0" dirty="0">
                  <a:solidFill>
                    <a:srgbClr val="FFFFFF"/>
                  </a:solidFill>
                  <a:latin typeface="微软雅黑" pitchFamily="34" charset="-122"/>
                  <a:ea typeface="微软雅黑" pitchFamily="34" charset="-122"/>
                </a:rPr>
                <a:t>消息管理</a:t>
              </a:r>
              <a:endParaRPr lang="en-US" altLang="zh-CN" sz="1200" kern="0" dirty="0">
                <a:solidFill>
                  <a:srgbClr val="FFFFFF"/>
                </a:solidFill>
                <a:latin typeface="微软雅黑" pitchFamily="34" charset="-122"/>
                <a:ea typeface="微软雅黑" pitchFamily="34" charset="-122"/>
              </a:endParaRPr>
            </a:p>
          </p:txBody>
        </p:sp>
        <p:sp>
          <p:nvSpPr>
            <p:cNvPr id="249" name="圆角矩形 248"/>
            <p:cNvSpPr/>
            <p:nvPr/>
          </p:nvSpPr>
          <p:spPr>
            <a:xfrm>
              <a:off x="2412069" y="5625728"/>
              <a:ext cx="1152366"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數據緩存</a:t>
              </a:r>
              <a:endParaRPr lang="zh-CN" altLang="en-US" sz="1200" kern="0" dirty="0">
                <a:solidFill>
                  <a:srgbClr val="000000"/>
                </a:solidFill>
                <a:latin typeface="微软雅黑" pitchFamily="34" charset="-122"/>
                <a:ea typeface="微软雅黑" pitchFamily="34" charset="-122"/>
              </a:endParaRPr>
            </a:p>
          </p:txBody>
        </p:sp>
        <p:sp>
          <p:nvSpPr>
            <p:cNvPr id="250" name="圆角矩形 249"/>
            <p:cNvSpPr/>
            <p:nvPr/>
          </p:nvSpPr>
          <p:spPr>
            <a:xfrm>
              <a:off x="3923428" y="5625728"/>
              <a:ext cx="1154161"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搜尋引擎</a:t>
              </a:r>
              <a:endParaRPr lang="zh-CN" altLang="en-US" sz="1200" kern="0" dirty="0">
                <a:solidFill>
                  <a:srgbClr val="000000"/>
                </a:solidFill>
                <a:latin typeface="微软雅黑" pitchFamily="34" charset="-122"/>
                <a:ea typeface="微软雅黑" pitchFamily="34" charset="-122"/>
              </a:endParaRPr>
            </a:p>
          </p:txBody>
        </p:sp>
        <p:sp>
          <p:nvSpPr>
            <p:cNvPr id="251" name="圆角矩形 250"/>
            <p:cNvSpPr/>
            <p:nvPr/>
          </p:nvSpPr>
          <p:spPr>
            <a:xfrm>
              <a:off x="5364783" y="5625728"/>
              <a:ext cx="1152366"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佇列處理</a:t>
              </a:r>
              <a:endParaRPr lang="zh-CN" altLang="en-US" sz="1200" kern="0" dirty="0">
                <a:solidFill>
                  <a:srgbClr val="000000"/>
                </a:solidFill>
                <a:latin typeface="微软雅黑" pitchFamily="34" charset="-122"/>
                <a:ea typeface="微软雅黑" pitchFamily="34" charset="-122"/>
              </a:endParaRPr>
            </a:p>
          </p:txBody>
        </p:sp>
        <p:sp>
          <p:nvSpPr>
            <p:cNvPr id="252" name="圆角矩形 251"/>
            <p:cNvSpPr/>
            <p:nvPr/>
          </p:nvSpPr>
          <p:spPr>
            <a:xfrm>
              <a:off x="2412069" y="6130671"/>
              <a:ext cx="1152366"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數據互聯</a:t>
              </a:r>
              <a:r>
                <a:rPr lang="en-US" altLang="zh-CN" sz="1200" kern="0" dirty="0" smtClean="0">
                  <a:solidFill>
                    <a:srgbClr val="000000"/>
                  </a:solidFill>
                  <a:latin typeface="微软雅黑" pitchFamily="34" charset="-122"/>
                  <a:ea typeface="微软雅黑" pitchFamily="34" charset="-122"/>
                </a:rPr>
                <a:t>API</a:t>
              </a:r>
              <a:endParaRPr lang="zh-CN" altLang="en-US" sz="1200" kern="0" dirty="0">
                <a:solidFill>
                  <a:srgbClr val="000000"/>
                </a:solidFill>
                <a:latin typeface="微软雅黑" pitchFamily="34" charset="-122"/>
                <a:ea typeface="微软雅黑" pitchFamily="34" charset="-122"/>
              </a:endParaRPr>
            </a:p>
          </p:txBody>
        </p:sp>
        <p:sp>
          <p:nvSpPr>
            <p:cNvPr id="253" name="圆角矩形 252"/>
            <p:cNvSpPr/>
            <p:nvPr/>
          </p:nvSpPr>
          <p:spPr>
            <a:xfrm>
              <a:off x="5364783" y="6130671"/>
              <a:ext cx="1152366"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通信監控</a:t>
              </a:r>
              <a:endParaRPr lang="zh-CN" altLang="en-US" sz="1200" kern="0" dirty="0">
                <a:solidFill>
                  <a:srgbClr val="000000"/>
                </a:solidFill>
                <a:latin typeface="微软雅黑" pitchFamily="34" charset="-122"/>
                <a:ea typeface="微软雅黑" pitchFamily="34" charset="-122"/>
              </a:endParaRPr>
            </a:p>
          </p:txBody>
        </p:sp>
        <p:sp>
          <p:nvSpPr>
            <p:cNvPr id="254" name="圆角矩形 253"/>
            <p:cNvSpPr/>
            <p:nvPr/>
          </p:nvSpPr>
          <p:spPr>
            <a:xfrm>
              <a:off x="6804342" y="5625728"/>
              <a:ext cx="1152366"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en-US" altLang="zh-CN" sz="1200" kern="0" dirty="0" smtClean="0">
                  <a:solidFill>
                    <a:srgbClr val="000000"/>
                  </a:solidFill>
                  <a:latin typeface="微软雅黑" pitchFamily="34" charset="-122"/>
                  <a:ea typeface="微软雅黑" pitchFamily="34" charset="-122"/>
                </a:rPr>
                <a:t>KV</a:t>
              </a:r>
              <a:r>
                <a:rPr lang="zh-CN" altLang="en-US" sz="1200" kern="0" dirty="0" smtClean="0">
                  <a:solidFill>
                    <a:srgbClr val="000000"/>
                  </a:solidFill>
                  <a:latin typeface="微软雅黑" pitchFamily="34" charset="-122"/>
                  <a:ea typeface="微软雅黑" pitchFamily="34" charset="-122"/>
                </a:rPr>
                <a:t>存儲</a:t>
              </a:r>
              <a:endParaRPr lang="zh-CN" altLang="en-US" sz="1200" kern="0" dirty="0">
                <a:solidFill>
                  <a:srgbClr val="000000"/>
                </a:solidFill>
                <a:latin typeface="微软雅黑" pitchFamily="34" charset="-122"/>
                <a:ea typeface="微软雅黑" pitchFamily="34" charset="-122"/>
              </a:endParaRPr>
            </a:p>
          </p:txBody>
        </p:sp>
        <p:sp>
          <p:nvSpPr>
            <p:cNvPr id="255" name="圆角矩形 254"/>
            <p:cNvSpPr/>
            <p:nvPr/>
          </p:nvSpPr>
          <p:spPr>
            <a:xfrm>
              <a:off x="3923428" y="6130671"/>
              <a:ext cx="1154161" cy="359866"/>
            </a:xfrm>
            <a:prstGeom prst="roundRect">
              <a:avLst/>
            </a:prstGeom>
            <a:solidFill>
              <a:srgbClr val="FFFFFF">
                <a:lumMod val="85000"/>
              </a:srgbClr>
            </a:solidFill>
            <a:ln w="19050" cap="flat" cmpd="sng" algn="ctr">
              <a:noFill/>
              <a:prstDash val="sysDash"/>
            </a:ln>
            <a:effectLst/>
          </p:spPr>
          <p:txBody>
            <a:bodyPr/>
            <a:lstStyle/>
            <a:p>
              <a:pPr marL="292805" indent="-292805" algn="ctr" defTabSz="913821">
                <a:defRPr/>
              </a:pPr>
              <a:r>
                <a:rPr lang="en-US" altLang="zh-CN" sz="1200" kern="0" dirty="0" smtClean="0">
                  <a:solidFill>
                    <a:srgbClr val="000000"/>
                  </a:solidFill>
                  <a:latin typeface="微软雅黑" pitchFamily="34" charset="-122"/>
                  <a:ea typeface="微软雅黑" pitchFamily="34" charset="-122"/>
                </a:rPr>
                <a:t>APP</a:t>
              </a:r>
              <a:r>
                <a:rPr lang="zh-CN" altLang="en-US" sz="1200" kern="0" dirty="0" smtClean="0">
                  <a:solidFill>
                    <a:srgbClr val="000000"/>
                  </a:solidFill>
                  <a:latin typeface="微软雅黑" pitchFamily="34" charset="-122"/>
                  <a:ea typeface="微软雅黑" pitchFamily="34" charset="-122"/>
                </a:rPr>
                <a:t>應用</a:t>
              </a:r>
              <a:endParaRPr lang="zh-CN" altLang="en-US" sz="1200" kern="0" dirty="0">
                <a:solidFill>
                  <a:srgbClr val="000000"/>
                </a:solidFill>
                <a:latin typeface="微软雅黑" pitchFamily="34" charset="-122"/>
                <a:ea typeface="微软雅黑" pitchFamily="34" charset="-122"/>
              </a:endParaRPr>
            </a:p>
          </p:txBody>
        </p:sp>
        <p:sp>
          <p:nvSpPr>
            <p:cNvPr id="256" name="圆角矩形 255"/>
            <p:cNvSpPr/>
            <p:nvPr/>
          </p:nvSpPr>
          <p:spPr>
            <a:xfrm>
              <a:off x="250934" y="2783787"/>
              <a:ext cx="1008769" cy="359867"/>
            </a:xfrm>
            <a:prstGeom prst="roundRect">
              <a:avLst/>
            </a:prstGeom>
            <a:solidFill>
              <a:schemeClr val="accent4">
                <a:lumMod val="75000"/>
              </a:schemeClr>
            </a:solidFill>
            <a:ln w="19050" cap="flat" cmpd="sng" algn="ctr">
              <a:noFill/>
              <a:prstDash val="solid"/>
            </a:ln>
            <a:effectLst/>
          </p:spPr>
          <p:txBody>
            <a:bodyPr anchor="ctr"/>
            <a:lstStyle/>
            <a:p>
              <a:pPr algn="ctr" defTabSz="913821">
                <a:defRPr/>
              </a:pPr>
              <a:r>
                <a:rPr lang="zh-CN" altLang="en-US" sz="1200" kern="0" dirty="0">
                  <a:solidFill>
                    <a:srgbClr val="FFFFFF"/>
                  </a:solidFill>
                  <a:latin typeface="微软雅黑" pitchFamily="34" charset="-122"/>
                  <a:ea typeface="微软雅黑" pitchFamily="34" charset="-122"/>
                </a:rPr>
                <a:t>客服部</a:t>
              </a:r>
            </a:p>
          </p:txBody>
        </p:sp>
        <p:sp>
          <p:nvSpPr>
            <p:cNvPr id="257" name="圆角矩形 256"/>
            <p:cNvSpPr/>
            <p:nvPr/>
          </p:nvSpPr>
          <p:spPr>
            <a:xfrm>
              <a:off x="250934" y="3215251"/>
              <a:ext cx="1008769" cy="359866"/>
            </a:xfrm>
            <a:prstGeom prst="roundRect">
              <a:avLst/>
            </a:prstGeom>
            <a:solidFill>
              <a:schemeClr val="accent3">
                <a:lumMod val="75000"/>
              </a:schemeClr>
            </a:solidFill>
            <a:ln w="19050" cap="flat" cmpd="sng" algn="ctr">
              <a:noFill/>
              <a:prstDash val="solid"/>
            </a:ln>
            <a:effectLst/>
          </p:spPr>
          <p:txBody>
            <a:bodyPr anchor="ctr"/>
            <a:lstStyle/>
            <a:p>
              <a:pPr algn="ctr" defTabSz="913821">
                <a:defRPr/>
              </a:pPr>
              <a:r>
                <a:rPr lang="zh-CN" altLang="en-US" sz="1200" kern="0" dirty="0" smtClean="0">
                  <a:solidFill>
                    <a:srgbClr val="FFFFFF"/>
                  </a:solidFill>
                  <a:latin typeface="微软雅黑" pitchFamily="34" charset="-122"/>
                  <a:ea typeface="微软雅黑" pitchFamily="34" charset="-122"/>
                </a:rPr>
                <a:t>推廣部</a:t>
              </a:r>
              <a:endParaRPr lang="zh-CN" altLang="en-US" sz="1200" kern="0" dirty="0">
                <a:solidFill>
                  <a:srgbClr val="FFFFFF"/>
                </a:solidFill>
                <a:latin typeface="微软雅黑" pitchFamily="34" charset="-122"/>
                <a:ea typeface="微软雅黑" pitchFamily="34" charset="-122"/>
              </a:endParaRPr>
            </a:p>
          </p:txBody>
        </p:sp>
        <p:sp>
          <p:nvSpPr>
            <p:cNvPr id="258" name="圆角矩形 257"/>
            <p:cNvSpPr/>
            <p:nvPr/>
          </p:nvSpPr>
          <p:spPr>
            <a:xfrm>
              <a:off x="250934" y="3646712"/>
              <a:ext cx="1008769" cy="361751"/>
            </a:xfrm>
            <a:prstGeom prst="roundRect">
              <a:avLst/>
            </a:prstGeom>
            <a:solidFill>
              <a:schemeClr val="accent2">
                <a:lumMod val="75000"/>
              </a:schemeClr>
            </a:solidFill>
            <a:ln w="19050" cap="flat" cmpd="sng" algn="ctr">
              <a:noFill/>
              <a:prstDash val="solid"/>
            </a:ln>
            <a:effectLst/>
          </p:spPr>
          <p:txBody>
            <a:bodyPr anchor="ctr"/>
            <a:lstStyle/>
            <a:p>
              <a:pPr algn="ctr" defTabSz="913821">
                <a:defRPr/>
              </a:pPr>
              <a:r>
                <a:rPr lang="zh-CN" altLang="en-US" sz="1200" kern="0" dirty="0" smtClean="0">
                  <a:solidFill>
                    <a:srgbClr val="FFFFFF"/>
                  </a:solidFill>
                  <a:latin typeface="微软雅黑" pitchFamily="34" charset="-122"/>
                  <a:ea typeface="微软雅黑" pitchFamily="34" charset="-122"/>
                </a:rPr>
                <a:t>運營部</a:t>
              </a:r>
              <a:endParaRPr lang="zh-CN" altLang="en-US" sz="1200" kern="0" dirty="0">
                <a:solidFill>
                  <a:srgbClr val="FFFFFF"/>
                </a:solidFill>
                <a:latin typeface="微软雅黑" pitchFamily="34" charset="-122"/>
                <a:ea typeface="微软雅黑" pitchFamily="34" charset="-122"/>
              </a:endParaRPr>
            </a:p>
          </p:txBody>
        </p:sp>
        <p:sp>
          <p:nvSpPr>
            <p:cNvPr id="259" name="圆角矩形 258"/>
            <p:cNvSpPr/>
            <p:nvPr/>
          </p:nvSpPr>
          <p:spPr>
            <a:xfrm>
              <a:off x="1630702" y="1341244"/>
              <a:ext cx="3012506" cy="862926"/>
            </a:xfrm>
            <a:prstGeom prst="roundRect">
              <a:avLst>
                <a:gd name="adj" fmla="val 4291"/>
              </a:avLst>
            </a:prstGeom>
            <a:solidFill>
              <a:schemeClr val="accent6">
                <a:lumMod val="75000"/>
              </a:schemeClr>
            </a:solidFill>
            <a:ln w="19050" cap="flat" cmpd="sng" algn="ctr">
              <a:noFill/>
              <a:prstDash val="solid"/>
            </a:ln>
            <a:effectLst/>
          </p:spPr>
          <p:txBody>
            <a:bodyPr/>
            <a:lstStyle/>
            <a:p>
              <a:pPr algn="ctr" defTabSz="913821">
                <a:defRPr/>
              </a:pPr>
              <a:r>
                <a:rPr lang="zh-CN" altLang="en-US" sz="1467" kern="0" dirty="0">
                  <a:solidFill>
                    <a:srgbClr val="000000"/>
                  </a:solidFill>
                  <a:latin typeface="微软雅黑" pitchFamily="34" charset="-122"/>
                  <a:ea typeface="微软雅黑" pitchFamily="34" charset="-122"/>
                </a:rPr>
                <a:t>交易</a:t>
              </a:r>
              <a:endParaRPr lang="en-US" altLang="zh-CN" sz="1467" kern="0" dirty="0">
                <a:solidFill>
                  <a:srgbClr val="000000"/>
                </a:solidFill>
                <a:latin typeface="微软雅黑" pitchFamily="34" charset="-122"/>
                <a:ea typeface="微软雅黑" pitchFamily="34" charset="-122"/>
              </a:endParaRPr>
            </a:p>
            <a:p>
              <a:pPr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defRPr/>
              </a:pPr>
              <a:r>
                <a:rPr lang="en-US" altLang="zh-CN" sz="1333" kern="0" dirty="0">
                  <a:solidFill>
                    <a:srgbClr val="FFFFFF"/>
                  </a:solidFill>
                  <a:latin typeface="微软雅黑" pitchFamily="34" charset="-122"/>
                  <a:ea typeface="微软雅黑" pitchFamily="34" charset="-122"/>
                </a:rPr>
                <a:t> </a:t>
              </a:r>
              <a:endParaRPr lang="zh-CN" altLang="en-US" sz="1333" kern="0" dirty="0">
                <a:solidFill>
                  <a:srgbClr val="FFFFFF"/>
                </a:solidFill>
                <a:latin typeface="微软雅黑" pitchFamily="34" charset="-122"/>
                <a:ea typeface="微软雅黑" pitchFamily="34" charset="-122"/>
              </a:endParaRPr>
            </a:p>
          </p:txBody>
        </p:sp>
        <p:sp>
          <p:nvSpPr>
            <p:cNvPr id="260" name="圆角矩形 259"/>
            <p:cNvSpPr/>
            <p:nvPr/>
          </p:nvSpPr>
          <p:spPr>
            <a:xfrm>
              <a:off x="4726368" y="1341244"/>
              <a:ext cx="2926812" cy="862926"/>
            </a:xfrm>
            <a:prstGeom prst="roundRect">
              <a:avLst>
                <a:gd name="adj" fmla="val 7041"/>
              </a:avLst>
            </a:prstGeom>
            <a:solidFill>
              <a:schemeClr val="accent5">
                <a:lumMod val="75000"/>
              </a:schemeClr>
            </a:solidFill>
            <a:ln w="19050" cap="flat" cmpd="sng" algn="ctr">
              <a:noFill/>
              <a:prstDash val="solid"/>
            </a:ln>
            <a:effectLst/>
          </p:spPr>
          <p:txBody>
            <a:bodyPr/>
            <a:lstStyle/>
            <a:p>
              <a:pPr algn="ctr" defTabSz="913821">
                <a:defRPr/>
              </a:pPr>
              <a:r>
                <a:rPr lang="zh-CN" altLang="en-US" sz="1467" kern="0" dirty="0" smtClean="0">
                  <a:solidFill>
                    <a:srgbClr val="000000"/>
                  </a:solidFill>
                  <a:latin typeface="微软雅黑" pitchFamily="34" charset="-122"/>
                  <a:ea typeface="微软雅黑" pitchFamily="34" charset="-122"/>
                </a:rPr>
                <a:t>互動</a:t>
              </a:r>
              <a:endParaRPr lang="en-US" altLang="zh-CN" sz="1467" kern="0" dirty="0">
                <a:solidFill>
                  <a:srgbClr val="000000"/>
                </a:solidFill>
                <a:latin typeface="微软雅黑" pitchFamily="34" charset="-122"/>
                <a:ea typeface="微软雅黑" pitchFamily="34" charset="-122"/>
              </a:endParaRPr>
            </a:p>
            <a:p>
              <a:pPr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defRPr/>
              </a:pPr>
              <a:endParaRPr lang="en-US" altLang="zh-CN" sz="1333" kern="0" dirty="0">
                <a:solidFill>
                  <a:srgbClr val="FFFFFF"/>
                </a:solidFill>
                <a:latin typeface="微软雅黑" pitchFamily="34" charset="-122"/>
                <a:ea typeface="微软雅黑" pitchFamily="34" charset="-122"/>
              </a:endParaRPr>
            </a:p>
            <a:p>
              <a:pPr marL="292805" indent="-292805" defTabSz="913821">
                <a:buFontTx/>
                <a:buAutoNum type="arabicPeriod"/>
                <a:defRPr/>
              </a:pPr>
              <a:endParaRPr lang="en-US" altLang="zh-CN" sz="1333" kern="0" dirty="0">
                <a:solidFill>
                  <a:srgbClr val="FFFFFF"/>
                </a:solidFill>
                <a:latin typeface="微软雅黑" pitchFamily="34" charset="-122"/>
                <a:ea typeface="微软雅黑" pitchFamily="34" charset="-122"/>
              </a:endParaRPr>
            </a:p>
            <a:p>
              <a:pPr marL="292805" indent="-292805" defTabSz="913821">
                <a:buFontTx/>
                <a:buAutoNum type="arabicPeriod"/>
                <a:defRPr/>
              </a:pPr>
              <a:endParaRPr lang="zh-CN" altLang="en-US" sz="1333" kern="0" dirty="0">
                <a:solidFill>
                  <a:srgbClr val="FFFFFF"/>
                </a:solidFill>
                <a:latin typeface="微软雅黑" pitchFamily="34" charset="-122"/>
                <a:ea typeface="微软雅黑" pitchFamily="34" charset="-122"/>
              </a:endParaRPr>
            </a:p>
          </p:txBody>
        </p:sp>
        <p:sp>
          <p:nvSpPr>
            <p:cNvPr id="261" name="圆角矩形 260"/>
            <p:cNvSpPr/>
            <p:nvPr/>
          </p:nvSpPr>
          <p:spPr>
            <a:xfrm>
              <a:off x="7748003" y="1341244"/>
              <a:ext cx="1256014" cy="862926"/>
            </a:xfrm>
            <a:prstGeom prst="roundRect">
              <a:avLst>
                <a:gd name="adj" fmla="val 4291"/>
              </a:avLst>
            </a:prstGeom>
            <a:solidFill>
              <a:schemeClr val="accent3">
                <a:lumMod val="75000"/>
              </a:schemeClr>
            </a:solidFill>
            <a:ln w="19050" cap="flat" cmpd="sng" algn="ctr">
              <a:noFill/>
              <a:prstDash val="solid"/>
            </a:ln>
            <a:effectLst/>
          </p:spPr>
          <p:txBody>
            <a:bodyPr/>
            <a:lstStyle/>
            <a:p>
              <a:pPr algn="ctr" defTabSz="913821">
                <a:defRPr/>
              </a:pPr>
              <a:r>
                <a:rPr lang="zh-CN" altLang="en-US" sz="1467" kern="0" dirty="0" smtClean="0">
                  <a:solidFill>
                    <a:srgbClr val="000000"/>
                  </a:solidFill>
                  <a:latin typeface="微软雅黑" pitchFamily="34" charset="-122"/>
                  <a:ea typeface="微软雅黑" pitchFamily="34" charset="-122"/>
                </a:rPr>
                <a:t>服務</a:t>
              </a:r>
              <a:endParaRPr lang="en-US" altLang="zh-CN" sz="1467" kern="0" dirty="0">
                <a:solidFill>
                  <a:srgbClr val="000000"/>
                </a:solidFill>
                <a:latin typeface="微软雅黑" pitchFamily="34" charset="-122"/>
                <a:ea typeface="微软雅黑" pitchFamily="34" charset="-122"/>
              </a:endParaRPr>
            </a:p>
            <a:p>
              <a:pPr marL="292805" indent="-292805" defTabSz="913821">
                <a:defRPr/>
              </a:pPr>
              <a:endParaRPr lang="en-US" altLang="zh-CN" sz="1333" kern="0" dirty="0">
                <a:solidFill>
                  <a:srgbClr val="000000"/>
                </a:solidFill>
                <a:latin typeface="微软雅黑" pitchFamily="34" charset="-122"/>
                <a:ea typeface="微软雅黑" pitchFamily="34" charset="-122"/>
              </a:endParaRPr>
            </a:p>
            <a:p>
              <a:pPr marL="292805" indent="-292805" defTabSz="913821">
                <a:buFontTx/>
                <a:buAutoNum type="arabicPeriod"/>
                <a:defRPr/>
              </a:pPr>
              <a:endParaRPr lang="en-US" altLang="zh-CN" sz="1333" kern="0" dirty="0">
                <a:solidFill>
                  <a:srgbClr val="000000"/>
                </a:solidFill>
                <a:latin typeface="微软雅黑" pitchFamily="34" charset="-122"/>
                <a:ea typeface="微软雅黑" pitchFamily="34" charset="-122"/>
              </a:endParaRPr>
            </a:p>
            <a:p>
              <a:pPr marL="292805" indent="-292805" defTabSz="913821">
                <a:buFontTx/>
                <a:buAutoNum type="arabicPeriod"/>
                <a:defRPr/>
              </a:pPr>
              <a:endParaRPr lang="zh-CN" altLang="en-US" sz="1333" kern="0" dirty="0">
                <a:solidFill>
                  <a:srgbClr val="000000"/>
                </a:solidFill>
                <a:latin typeface="微软雅黑" pitchFamily="34" charset="-122"/>
                <a:ea typeface="微软雅黑" pitchFamily="34" charset="-122"/>
              </a:endParaRPr>
            </a:p>
          </p:txBody>
        </p:sp>
        <p:sp>
          <p:nvSpPr>
            <p:cNvPr id="262" name="圆角矩形 261"/>
            <p:cNvSpPr/>
            <p:nvPr/>
          </p:nvSpPr>
          <p:spPr>
            <a:xfrm>
              <a:off x="1764088" y="1772706"/>
              <a:ext cx="647981"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導購</a:t>
              </a:r>
              <a:endParaRPr lang="zh-CN" altLang="en-US" sz="1200" kern="0" dirty="0">
                <a:solidFill>
                  <a:srgbClr val="000000"/>
                </a:solidFill>
                <a:latin typeface="微软雅黑" pitchFamily="34" charset="-122"/>
                <a:ea typeface="微软雅黑" pitchFamily="34" charset="-122"/>
              </a:endParaRPr>
            </a:p>
          </p:txBody>
        </p:sp>
        <p:sp>
          <p:nvSpPr>
            <p:cNvPr id="263" name="圆角矩形 262"/>
            <p:cNvSpPr/>
            <p:nvPr/>
          </p:nvSpPr>
          <p:spPr>
            <a:xfrm>
              <a:off x="2483868" y="1772706"/>
              <a:ext cx="647982"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結算</a:t>
              </a:r>
              <a:endParaRPr lang="zh-CN" altLang="en-US" sz="1200" kern="0" dirty="0">
                <a:solidFill>
                  <a:srgbClr val="000000"/>
                </a:solidFill>
                <a:latin typeface="微软雅黑" pitchFamily="34" charset="-122"/>
                <a:ea typeface="微软雅黑" pitchFamily="34" charset="-122"/>
              </a:endParaRPr>
            </a:p>
          </p:txBody>
        </p:sp>
        <p:sp>
          <p:nvSpPr>
            <p:cNvPr id="264" name="圆角矩形 263"/>
            <p:cNvSpPr/>
            <p:nvPr/>
          </p:nvSpPr>
          <p:spPr>
            <a:xfrm>
              <a:off x="3203648" y="1772706"/>
              <a:ext cx="647981"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a:solidFill>
                    <a:srgbClr val="000000"/>
                  </a:solidFill>
                  <a:latin typeface="微软雅黑" pitchFamily="34" charset="-122"/>
                  <a:ea typeface="微软雅黑" pitchFamily="34" charset="-122"/>
                </a:rPr>
                <a:t>支付</a:t>
              </a:r>
            </a:p>
          </p:txBody>
        </p:sp>
        <p:sp>
          <p:nvSpPr>
            <p:cNvPr id="265" name="圆角矩形 264"/>
            <p:cNvSpPr/>
            <p:nvPr/>
          </p:nvSpPr>
          <p:spPr>
            <a:xfrm>
              <a:off x="3923428" y="1772706"/>
              <a:ext cx="647982"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a:solidFill>
                    <a:srgbClr val="000000"/>
                  </a:solidFill>
                  <a:latin typeface="微软雅黑" pitchFamily="34" charset="-122"/>
                  <a:ea typeface="微软雅黑" pitchFamily="34" charset="-122"/>
                </a:rPr>
                <a:t>配送</a:t>
              </a:r>
            </a:p>
          </p:txBody>
        </p:sp>
        <p:sp>
          <p:nvSpPr>
            <p:cNvPr id="266" name="圆角矩形 265"/>
            <p:cNvSpPr/>
            <p:nvPr/>
          </p:nvSpPr>
          <p:spPr>
            <a:xfrm>
              <a:off x="4858604" y="1772706"/>
              <a:ext cx="1075182"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諮詢</a:t>
              </a:r>
              <a:r>
                <a:rPr lang="en-US" altLang="zh-CN" sz="1200" kern="0" dirty="0" smtClean="0">
                  <a:solidFill>
                    <a:srgbClr val="000000"/>
                  </a:solidFill>
                  <a:latin typeface="微软雅黑" pitchFamily="34" charset="-122"/>
                  <a:ea typeface="微软雅黑" pitchFamily="34" charset="-122"/>
                </a:rPr>
                <a:t>&amp;</a:t>
              </a:r>
              <a:r>
                <a:rPr lang="zh-CN" altLang="en-US" sz="1200" kern="0" dirty="0" smtClean="0">
                  <a:solidFill>
                    <a:srgbClr val="000000"/>
                  </a:solidFill>
                  <a:latin typeface="微软雅黑" pitchFamily="34" charset="-122"/>
                  <a:ea typeface="微软雅黑" pitchFamily="34" charset="-122"/>
                </a:rPr>
                <a:t>評論</a:t>
              </a:r>
              <a:endParaRPr lang="zh-CN" altLang="en-US" sz="1200" kern="0" dirty="0">
                <a:solidFill>
                  <a:srgbClr val="000000"/>
                </a:solidFill>
                <a:latin typeface="微软雅黑" pitchFamily="34" charset="-122"/>
                <a:ea typeface="微软雅黑" pitchFamily="34" charset="-122"/>
              </a:endParaRPr>
            </a:p>
          </p:txBody>
        </p:sp>
        <p:sp>
          <p:nvSpPr>
            <p:cNvPr id="267" name="圆角矩形 266"/>
            <p:cNvSpPr/>
            <p:nvPr/>
          </p:nvSpPr>
          <p:spPr>
            <a:xfrm>
              <a:off x="6018149" y="1772706"/>
              <a:ext cx="647981"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a:solidFill>
                    <a:srgbClr val="000000"/>
                  </a:solidFill>
                  <a:latin typeface="微软雅黑" pitchFamily="34" charset="-122"/>
                  <a:ea typeface="微软雅黑" pitchFamily="34" charset="-122"/>
                </a:rPr>
                <a:t>留言</a:t>
              </a:r>
            </a:p>
          </p:txBody>
        </p:sp>
        <p:sp>
          <p:nvSpPr>
            <p:cNvPr id="268" name="圆角矩形 267"/>
            <p:cNvSpPr/>
            <p:nvPr/>
          </p:nvSpPr>
          <p:spPr>
            <a:xfrm>
              <a:off x="6750494" y="1772706"/>
              <a:ext cx="647981"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推薦</a:t>
              </a:r>
              <a:endParaRPr lang="zh-CN" altLang="en-US" sz="1200" kern="0" dirty="0">
                <a:solidFill>
                  <a:srgbClr val="000000"/>
                </a:solidFill>
                <a:latin typeface="微软雅黑" pitchFamily="34" charset="-122"/>
                <a:ea typeface="微软雅黑" pitchFamily="34" charset="-122"/>
              </a:endParaRPr>
            </a:p>
          </p:txBody>
        </p:sp>
        <p:sp>
          <p:nvSpPr>
            <p:cNvPr id="269" name="圆角矩形 268"/>
            <p:cNvSpPr/>
            <p:nvPr/>
          </p:nvSpPr>
          <p:spPr>
            <a:xfrm>
              <a:off x="7805932" y="1772706"/>
              <a:ext cx="935175" cy="361751"/>
            </a:xfrm>
            <a:prstGeom prst="roundRect">
              <a:avLst/>
            </a:prstGeom>
            <a:solidFill>
              <a:srgbClr val="FFFFFF">
                <a:lumMod val="75000"/>
              </a:srgbClr>
            </a:solidFill>
            <a:ln w="19050" cap="flat" cmpd="sng" algn="ctr">
              <a:noFill/>
              <a:prstDash val="solid"/>
            </a:ln>
            <a:effectLst/>
          </p:spPr>
          <p:txBody>
            <a:bodyPr/>
            <a:lstStyle/>
            <a:p>
              <a:pPr marL="292805" indent="-292805" algn="ctr" defTabSz="913821">
                <a:defRPr/>
              </a:pPr>
              <a:r>
                <a:rPr lang="zh-CN" altLang="en-US" sz="1200" kern="0" dirty="0" smtClean="0">
                  <a:solidFill>
                    <a:srgbClr val="000000"/>
                  </a:solidFill>
                  <a:latin typeface="微软雅黑" pitchFamily="34" charset="-122"/>
                  <a:ea typeface="微软雅黑" pitchFamily="34" charset="-122"/>
                </a:rPr>
                <a:t>會員中心</a:t>
              </a:r>
              <a:endParaRPr lang="zh-CN" altLang="en-US" sz="1200" kern="0" dirty="0">
                <a:solidFill>
                  <a:srgbClr val="000000"/>
                </a:solidFill>
                <a:latin typeface="微软雅黑" pitchFamily="34" charset="-122"/>
                <a:ea typeface="微软雅黑" pitchFamily="34" charset="-122"/>
              </a:endParaRPr>
            </a:p>
          </p:txBody>
        </p:sp>
        <p:sp>
          <p:nvSpPr>
            <p:cNvPr id="270" name="圆角矩形 269"/>
            <p:cNvSpPr/>
            <p:nvPr/>
          </p:nvSpPr>
          <p:spPr>
            <a:xfrm>
              <a:off x="1692290" y="4434965"/>
              <a:ext cx="7271393" cy="578424"/>
            </a:xfrm>
            <a:prstGeom prst="roundRect">
              <a:avLst>
                <a:gd name="adj" fmla="val 4336"/>
              </a:avLst>
            </a:prstGeom>
            <a:solidFill>
              <a:schemeClr val="tx1">
                <a:lumMod val="65000"/>
                <a:lumOff val="35000"/>
              </a:schemeClr>
            </a:solidFill>
            <a:ln w="19050" cap="flat" cmpd="sng" algn="ctr">
              <a:noFill/>
              <a:prstDash val="solid"/>
            </a:ln>
            <a:effectLst/>
          </p:spPr>
          <p:txBody>
            <a:bodyPr/>
            <a:lstStyle/>
            <a:p>
              <a:pPr algn="ctr" defTabSz="913821">
                <a:defRPr/>
              </a:pPr>
              <a:r>
                <a:rPr lang="zh-CN" altLang="en-US" sz="1467" kern="0" dirty="0" smtClean="0">
                  <a:solidFill>
                    <a:srgbClr val="FFFFFF"/>
                  </a:solidFill>
                  <a:latin typeface="微软雅黑" pitchFamily="34" charset="-122"/>
                  <a:ea typeface="微软雅黑" pitchFamily="34" charset="-122"/>
                </a:rPr>
                <a:t>報表</a:t>
              </a:r>
              <a:endParaRPr lang="en-US" altLang="zh-CN" sz="1467" kern="0" dirty="0">
                <a:solidFill>
                  <a:srgbClr val="FFFFFF"/>
                </a:solidFill>
                <a:latin typeface="微软雅黑" pitchFamily="34" charset="-122"/>
                <a:ea typeface="微软雅黑" pitchFamily="34" charset="-122"/>
              </a:endParaRPr>
            </a:p>
            <a:p>
              <a:pPr marL="292805" indent="-292805" algn="ctr" defTabSz="913821">
                <a:defRPr/>
              </a:pPr>
              <a:r>
                <a:rPr lang="en-US" altLang="zh-CN" sz="1200" kern="0" dirty="0">
                  <a:solidFill>
                    <a:srgbClr val="FFFFFF"/>
                  </a:solidFill>
                  <a:latin typeface="微软雅黑" pitchFamily="34" charset="-122"/>
                  <a:ea typeface="微软雅黑" pitchFamily="34" charset="-122"/>
                </a:rPr>
                <a:t>1. </a:t>
              </a:r>
              <a:r>
                <a:rPr lang="zh-CN" altLang="en-US" sz="1200" kern="0" dirty="0" smtClean="0">
                  <a:solidFill>
                    <a:srgbClr val="FFFFFF"/>
                  </a:solidFill>
                  <a:latin typeface="微软雅黑" pitchFamily="34" charset="-122"/>
                  <a:ea typeface="微软雅黑" pitchFamily="34" charset="-122"/>
                </a:rPr>
                <a:t>銷售利潤統計</a:t>
              </a:r>
              <a:r>
                <a:rPr lang="en-US" altLang="zh-CN" sz="1200" kern="0" dirty="0" smtClean="0">
                  <a:solidFill>
                    <a:srgbClr val="FFFFFF"/>
                  </a:solidFill>
                  <a:latin typeface="微软雅黑" pitchFamily="34" charset="-122"/>
                  <a:ea typeface="微软雅黑" pitchFamily="34" charset="-122"/>
                </a:rPr>
                <a:t>    </a:t>
              </a:r>
              <a:r>
                <a:rPr lang="en-US" altLang="zh-CN" sz="1200" kern="0" dirty="0">
                  <a:solidFill>
                    <a:srgbClr val="FFFFFF"/>
                  </a:solidFill>
                  <a:latin typeface="微软雅黑" pitchFamily="34" charset="-122"/>
                  <a:ea typeface="微软雅黑" pitchFamily="34" charset="-122"/>
                </a:rPr>
                <a:t>2. </a:t>
              </a:r>
              <a:r>
                <a:rPr lang="zh-CN" altLang="en-US" sz="1200" kern="0" dirty="0" smtClean="0">
                  <a:solidFill>
                    <a:srgbClr val="FFFFFF"/>
                  </a:solidFill>
                  <a:latin typeface="微软雅黑" pitchFamily="34" charset="-122"/>
                  <a:ea typeface="微软雅黑" pitchFamily="34" charset="-122"/>
                </a:rPr>
                <a:t>倉庫發貨統計</a:t>
              </a:r>
              <a:r>
                <a:rPr lang="en-US" altLang="zh-CN" sz="1200" kern="0" dirty="0" smtClean="0">
                  <a:solidFill>
                    <a:srgbClr val="FFFFFF"/>
                  </a:solidFill>
                  <a:latin typeface="微软雅黑" pitchFamily="34" charset="-122"/>
                  <a:ea typeface="微软雅黑" pitchFamily="34" charset="-122"/>
                </a:rPr>
                <a:t>    </a:t>
              </a:r>
              <a:r>
                <a:rPr lang="en-US" altLang="zh-CN" sz="1200" kern="0" dirty="0">
                  <a:solidFill>
                    <a:srgbClr val="FFFFFF"/>
                  </a:solidFill>
                  <a:latin typeface="微软雅黑" pitchFamily="34" charset="-122"/>
                  <a:ea typeface="微软雅黑" pitchFamily="34" charset="-122"/>
                </a:rPr>
                <a:t>3</a:t>
              </a:r>
              <a:r>
                <a:rPr lang="en-US" altLang="zh-CN" sz="1200" kern="0" dirty="0" smtClean="0">
                  <a:solidFill>
                    <a:srgbClr val="FFFFFF"/>
                  </a:solidFill>
                  <a:latin typeface="微软雅黑" pitchFamily="34" charset="-122"/>
                  <a:ea typeface="微软雅黑" pitchFamily="34" charset="-122"/>
                </a:rPr>
                <a:t>.</a:t>
              </a:r>
              <a:r>
                <a:rPr lang="zh-CN" altLang="en-US" sz="1200" kern="0" dirty="0" smtClean="0">
                  <a:solidFill>
                    <a:srgbClr val="FFFFFF"/>
                  </a:solidFill>
                  <a:latin typeface="微软雅黑" pitchFamily="34" charset="-122"/>
                  <a:ea typeface="微软雅黑" pitchFamily="34" charset="-122"/>
                </a:rPr>
                <a:t>售後訂單統計</a:t>
              </a:r>
              <a:r>
                <a:rPr lang="en-US" altLang="zh-CN" sz="1200" kern="0" dirty="0" smtClean="0">
                  <a:solidFill>
                    <a:srgbClr val="FFFFFF"/>
                  </a:solidFill>
                  <a:latin typeface="微软雅黑" pitchFamily="34" charset="-122"/>
                  <a:ea typeface="微软雅黑" pitchFamily="34" charset="-122"/>
                </a:rPr>
                <a:t>    </a:t>
              </a:r>
              <a:r>
                <a:rPr lang="en-US" altLang="zh-CN" sz="1200" kern="0" dirty="0">
                  <a:solidFill>
                    <a:srgbClr val="FFFFFF"/>
                  </a:solidFill>
                  <a:latin typeface="微软雅黑" pitchFamily="34" charset="-122"/>
                  <a:ea typeface="微软雅黑" pitchFamily="34" charset="-122"/>
                </a:rPr>
                <a:t>4</a:t>
              </a:r>
              <a:r>
                <a:rPr lang="en-US" altLang="zh-CN" sz="1200" kern="0" dirty="0" smtClean="0">
                  <a:solidFill>
                    <a:srgbClr val="FFFFFF"/>
                  </a:solidFill>
                  <a:latin typeface="微软雅黑" pitchFamily="34" charset="-122"/>
                  <a:ea typeface="微软雅黑" pitchFamily="34" charset="-122"/>
                </a:rPr>
                <a:t>.</a:t>
              </a:r>
              <a:r>
                <a:rPr lang="zh-CN" altLang="en-US" sz="1200" kern="0" dirty="0" smtClean="0">
                  <a:solidFill>
                    <a:srgbClr val="FFFFFF"/>
                  </a:solidFill>
                  <a:latin typeface="微软雅黑" pitchFamily="34" charset="-122"/>
                  <a:ea typeface="微软雅黑" pitchFamily="34" charset="-122"/>
                </a:rPr>
                <a:t>會員統計    </a:t>
              </a:r>
              <a:r>
                <a:rPr lang="en-US" altLang="zh-CN" sz="1200" kern="0" dirty="0" smtClean="0">
                  <a:solidFill>
                    <a:srgbClr val="FFFFFF"/>
                  </a:solidFill>
                  <a:latin typeface="微软雅黑" pitchFamily="34" charset="-122"/>
                  <a:ea typeface="微软雅黑" pitchFamily="34" charset="-122"/>
                </a:rPr>
                <a:t>5.</a:t>
              </a:r>
              <a:r>
                <a:rPr lang="zh-CN" altLang="en-US" sz="1200" kern="0" dirty="0" smtClean="0">
                  <a:solidFill>
                    <a:srgbClr val="FFFFFF"/>
                  </a:solidFill>
                  <a:latin typeface="微软雅黑" pitchFamily="34" charset="-122"/>
                  <a:ea typeface="微软雅黑" pitchFamily="34" charset="-122"/>
                </a:rPr>
                <a:t>平臺傭金結算</a:t>
              </a:r>
              <a:r>
                <a:rPr lang="en-US" altLang="zh-CN" sz="1200" kern="0" dirty="0" smtClean="0">
                  <a:solidFill>
                    <a:srgbClr val="FFFFFF"/>
                  </a:solidFill>
                  <a:latin typeface="微软雅黑" pitchFamily="34" charset="-122"/>
                  <a:ea typeface="微软雅黑" pitchFamily="34" charset="-122"/>
                </a:rPr>
                <a:t> </a:t>
              </a:r>
              <a:endParaRPr lang="en-US" altLang="zh-CN" sz="1200" kern="0" dirty="0">
                <a:solidFill>
                  <a:srgbClr val="FFFFFF"/>
                </a:solidFill>
                <a:latin typeface="微软雅黑" pitchFamily="34" charset="-122"/>
                <a:ea typeface="微软雅黑" pitchFamily="34" charset="-122"/>
              </a:endParaRPr>
            </a:p>
          </p:txBody>
        </p:sp>
      </p:grpSp>
      <p:sp>
        <p:nvSpPr>
          <p:cNvPr id="271" name="矩形 270"/>
          <p:cNvSpPr/>
          <p:nvPr/>
        </p:nvSpPr>
        <p:spPr bwMode="gray">
          <a:xfrm>
            <a:off x="4290722" y="3181583"/>
            <a:ext cx="1137599" cy="245709"/>
          </a:xfrm>
          <a:prstGeom prst="rect">
            <a:avLst/>
          </a:prstGeom>
          <a:solidFill>
            <a:srgbClr val="FFC000"/>
          </a:solidFill>
          <a:ln w="6350" algn="ctr">
            <a:noFill/>
            <a:miter lim="800000"/>
            <a:headEnd/>
            <a:tailEnd/>
          </a:ln>
        </p:spPr>
        <p:txBody>
          <a:bodyPr lIns="89903" tIns="71920" rIns="89903" bIns="71920" rtlCol="0" anchor="ctr"/>
          <a:lstStyle/>
          <a:p>
            <a:pPr algn="ctr" defTabSz="913364" fontAlgn="base">
              <a:spcBef>
                <a:spcPct val="50000"/>
              </a:spcBef>
              <a:spcAft>
                <a:spcPct val="0"/>
              </a:spcAft>
              <a:buClr>
                <a:srgbClr val="F0AB00"/>
              </a:buClr>
              <a:buSzPct val="80000"/>
            </a:pPr>
            <a:r>
              <a:rPr lang="zh-CN" altLang="en-US" sz="1200" kern="0" dirty="0" smtClean="0">
                <a:latin typeface="微软雅黑" pitchFamily="34" charset="-122"/>
                <a:ea typeface="微软雅黑" pitchFamily="34" charset="-122"/>
                <a:cs typeface="Arial Unicode MS" pitchFamily="34" charset="-128"/>
              </a:rPr>
              <a:t>稅率維護</a:t>
            </a:r>
            <a:endParaRPr lang="zh-CN" altLang="en-US" sz="1200" kern="0" dirty="0">
              <a:latin typeface="微软雅黑" pitchFamily="34" charset="-122"/>
              <a:ea typeface="微软雅黑" pitchFamily="34" charset="-122"/>
              <a:cs typeface="Arial Unicode MS" pitchFamily="34" charset="-128"/>
            </a:endParaRPr>
          </a:p>
        </p:txBody>
      </p:sp>
      <p:sp>
        <p:nvSpPr>
          <p:cNvPr id="272" name="矩形 271"/>
          <p:cNvSpPr/>
          <p:nvPr/>
        </p:nvSpPr>
        <p:spPr bwMode="gray">
          <a:xfrm>
            <a:off x="6308617" y="2953427"/>
            <a:ext cx="1183483" cy="285072"/>
          </a:xfrm>
          <a:prstGeom prst="rect">
            <a:avLst/>
          </a:prstGeom>
          <a:solidFill>
            <a:srgbClr val="FFC000"/>
          </a:solidFill>
          <a:ln w="6350" algn="ctr">
            <a:noFill/>
            <a:miter lim="800000"/>
            <a:headEnd/>
            <a:tailEnd/>
          </a:ln>
        </p:spPr>
        <p:txBody>
          <a:bodyPr lIns="89903" tIns="71920" rIns="89903" bIns="71920" rtlCol="0" anchor="ctr"/>
          <a:lstStyle/>
          <a:p>
            <a:pPr algn="ctr" defTabSz="913364" fontAlgn="base">
              <a:spcBef>
                <a:spcPct val="50000"/>
              </a:spcBef>
              <a:spcAft>
                <a:spcPct val="0"/>
              </a:spcAft>
              <a:buClr>
                <a:srgbClr val="F0AB00"/>
              </a:buClr>
              <a:buSzPct val="80000"/>
            </a:pPr>
            <a:r>
              <a:rPr lang="zh-CN" altLang="en-US" sz="1200" kern="0" dirty="0" smtClean="0">
                <a:latin typeface="微软雅黑" pitchFamily="34" charset="-122"/>
                <a:ea typeface="微软雅黑" pitchFamily="34" charset="-122"/>
                <a:cs typeface="Arial Unicode MS" pitchFamily="34" charset="-128"/>
              </a:rPr>
              <a:t>購物車拆單</a:t>
            </a:r>
            <a:endParaRPr lang="zh-CN" altLang="en-US" sz="1200" kern="0" dirty="0">
              <a:latin typeface="微软雅黑" pitchFamily="34" charset="-122"/>
              <a:ea typeface="微软雅黑" pitchFamily="34" charset="-122"/>
              <a:cs typeface="Arial Unicode MS" pitchFamily="34" charset="-128"/>
            </a:endParaRPr>
          </a:p>
        </p:txBody>
      </p:sp>
      <p:sp>
        <p:nvSpPr>
          <p:cNvPr id="273" name="矩形 272"/>
          <p:cNvSpPr/>
          <p:nvPr/>
        </p:nvSpPr>
        <p:spPr bwMode="gray">
          <a:xfrm>
            <a:off x="8087049" y="2905654"/>
            <a:ext cx="1127767" cy="262807"/>
          </a:xfrm>
          <a:prstGeom prst="rect">
            <a:avLst/>
          </a:prstGeom>
          <a:solidFill>
            <a:srgbClr val="FFC000"/>
          </a:solidFill>
          <a:ln w="6350" algn="ctr">
            <a:noFill/>
            <a:miter lim="800000"/>
            <a:headEnd/>
            <a:tailEnd/>
          </a:ln>
        </p:spPr>
        <p:txBody>
          <a:bodyPr lIns="89903" tIns="71920" rIns="89903" bIns="71920" rtlCol="0" anchor="ctr"/>
          <a:lstStyle/>
          <a:p>
            <a:pPr algn="ctr" defTabSz="913364" fontAlgn="base">
              <a:spcBef>
                <a:spcPct val="50000"/>
              </a:spcBef>
              <a:spcAft>
                <a:spcPct val="0"/>
              </a:spcAft>
              <a:buClr>
                <a:srgbClr val="F0AB00"/>
              </a:buClr>
              <a:buSzPct val="80000"/>
            </a:pPr>
            <a:r>
              <a:rPr lang="zh-CN" altLang="en-US" sz="1200" kern="0" dirty="0" smtClean="0">
                <a:latin typeface="微软雅黑" pitchFamily="34" charset="-122"/>
                <a:ea typeface="微软雅黑" pitchFamily="34" charset="-122"/>
                <a:cs typeface="Arial Unicode MS" pitchFamily="34" charset="-128"/>
              </a:rPr>
              <a:t>限購</a:t>
            </a:r>
            <a:endParaRPr lang="zh-CN" altLang="en-US" sz="1200" kern="0" dirty="0">
              <a:latin typeface="微软雅黑" pitchFamily="34" charset="-122"/>
              <a:ea typeface="微软雅黑" pitchFamily="34" charset="-122"/>
              <a:cs typeface="Arial Unicode MS" pitchFamily="34" charset="-128"/>
            </a:endParaRPr>
          </a:p>
        </p:txBody>
      </p:sp>
      <p:sp>
        <p:nvSpPr>
          <p:cNvPr id="274" name="矩形 273"/>
          <p:cNvSpPr/>
          <p:nvPr/>
        </p:nvSpPr>
        <p:spPr bwMode="gray">
          <a:xfrm>
            <a:off x="8068469" y="3292114"/>
            <a:ext cx="1127767" cy="245709"/>
          </a:xfrm>
          <a:prstGeom prst="rect">
            <a:avLst/>
          </a:prstGeom>
          <a:solidFill>
            <a:srgbClr val="FFC000"/>
          </a:solidFill>
          <a:ln w="6350" algn="ctr">
            <a:noFill/>
            <a:miter lim="800000"/>
            <a:headEnd/>
            <a:tailEnd/>
          </a:ln>
        </p:spPr>
        <p:txBody>
          <a:bodyPr lIns="89903" tIns="71920" rIns="89903" bIns="71920" rtlCol="0" anchor="ctr"/>
          <a:lstStyle/>
          <a:p>
            <a:pPr algn="ctr" defTabSz="913364" fontAlgn="base">
              <a:spcBef>
                <a:spcPct val="50000"/>
              </a:spcBef>
              <a:spcAft>
                <a:spcPct val="0"/>
              </a:spcAft>
              <a:buClr>
                <a:srgbClr val="F0AB00"/>
              </a:buClr>
              <a:buSzPct val="80000"/>
            </a:pPr>
            <a:r>
              <a:rPr lang="zh-CN" altLang="en-US" sz="1200" kern="0" dirty="0" smtClean="0">
                <a:latin typeface="微软雅黑" pitchFamily="34" charset="-122"/>
                <a:ea typeface="微软雅黑" pitchFamily="34" charset="-122"/>
                <a:cs typeface="Arial Unicode MS" pitchFamily="34" charset="-128"/>
              </a:rPr>
              <a:t>組團</a:t>
            </a:r>
            <a:endParaRPr lang="zh-CN" altLang="en-US" sz="1200" kern="0" dirty="0">
              <a:latin typeface="微软雅黑" pitchFamily="34" charset="-122"/>
              <a:ea typeface="微软雅黑" pitchFamily="34" charset="-122"/>
              <a:cs typeface="Arial Unicode MS" pitchFamily="34" charset="-128"/>
            </a:endParaRPr>
          </a:p>
        </p:txBody>
      </p:sp>
      <p:sp>
        <p:nvSpPr>
          <p:cNvPr id="275" name="矩形 274"/>
          <p:cNvSpPr/>
          <p:nvPr/>
        </p:nvSpPr>
        <p:spPr bwMode="gray">
          <a:xfrm>
            <a:off x="6308617" y="3252751"/>
            <a:ext cx="1183483" cy="285072"/>
          </a:xfrm>
          <a:prstGeom prst="rect">
            <a:avLst/>
          </a:prstGeom>
          <a:solidFill>
            <a:srgbClr val="FFC000"/>
          </a:solidFill>
          <a:ln w="6350" algn="ctr">
            <a:noFill/>
            <a:miter lim="800000"/>
            <a:headEnd/>
            <a:tailEnd/>
          </a:ln>
        </p:spPr>
        <p:txBody>
          <a:bodyPr lIns="89903" tIns="71920" rIns="89903" bIns="71920" rtlCol="0" anchor="ctr"/>
          <a:lstStyle/>
          <a:p>
            <a:pPr algn="ctr" defTabSz="913364" fontAlgn="base">
              <a:spcBef>
                <a:spcPct val="50000"/>
              </a:spcBef>
              <a:spcAft>
                <a:spcPct val="0"/>
              </a:spcAft>
              <a:buClr>
                <a:srgbClr val="F0AB00"/>
              </a:buClr>
              <a:buSzPct val="80000"/>
            </a:pPr>
            <a:r>
              <a:rPr lang="zh-CN" altLang="en-US" sz="1200" kern="0" dirty="0" smtClean="0">
                <a:latin typeface="微软雅黑" pitchFamily="34" charset="-122"/>
                <a:ea typeface="微软雅黑" pitchFamily="34" charset="-122"/>
                <a:cs typeface="Arial Unicode MS" pitchFamily="34" charset="-128"/>
              </a:rPr>
              <a:t>三單驗證</a:t>
            </a:r>
            <a:endParaRPr lang="zh-CN" altLang="en-US" sz="1200" kern="0" dirty="0">
              <a:latin typeface="微软雅黑" pitchFamily="34" charset="-122"/>
              <a:ea typeface="微软雅黑" pitchFamily="34" charset="-122"/>
              <a:cs typeface="Arial Unicode MS" pitchFamily="34" charset="-128"/>
            </a:endParaRPr>
          </a:p>
        </p:txBody>
      </p:sp>
      <p:sp>
        <p:nvSpPr>
          <p:cNvPr id="3" name="标题 2"/>
          <p:cNvSpPr>
            <a:spLocks noGrp="1"/>
          </p:cNvSpPr>
          <p:nvPr>
            <p:ph type="title"/>
          </p:nvPr>
        </p:nvSpPr>
        <p:spPr/>
        <p:txBody>
          <a:bodyPr/>
          <a:lstStyle/>
          <a:p>
            <a:r>
              <a:rPr lang="zh-CN" altLang="en-US" dirty="0" smtClean="0">
                <a:latin typeface="微软雅黑" pitchFamily="34" charset="-122"/>
                <a:ea typeface="微软雅黑" pitchFamily="34" charset="-122"/>
              </a:rPr>
              <a:t>跨境電子商務平臺構建（</a:t>
            </a:r>
            <a:r>
              <a:rPr lang="en-US" altLang="zh-CN" dirty="0" smtClean="0">
                <a:latin typeface="微软雅黑" pitchFamily="34" charset="-122"/>
                <a:ea typeface="微软雅黑" pitchFamily="34" charset="-122"/>
              </a:rPr>
              <a:t>B2B2C</a:t>
            </a:r>
            <a:r>
              <a:rPr lang="en-US" altLang="zh-CN" dirty="0" smtClean="0">
                <a:latin typeface="微软雅黑" pitchFamily="34" charset="-122"/>
                <a:ea typeface="微软雅黑" pitchFamily="34" charset="-122"/>
              </a:rPr>
              <a:t>)</a:t>
            </a:r>
            <a:endParaRPr lang="zh-CN" altLang="en-US" dirty="0"/>
          </a:p>
        </p:txBody>
      </p:sp>
      <p:sp>
        <p:nvSpPr>
          <p:cNvPr id="4" name="竖排文字占位符 3"/>
          <p:cNvSpPr>
            <a:spLocks noGrp="1"/>
          </p:cNvSpPr>
          <p:nvPr>
            <p:ph type="body" orient="vert" idx="1"/>
          </p:nvPr>
        </p:nvSpPr>
        <p:spPr/>
        <p:txBody>
          <a:bodyPr/>
          <a:lstStyle/>
          <a:p>
            <a:endParaRPr lang="zh-CN" altLang="en-US" dirty="0"/>
          </a:p>
        </p:txBody>
      </p:sp>
    </p:spTree>
    <p:extLst>
      <p:ext uri="{BB962C8B-B14F-4D97-AF65-F5344CB8AC3E}">
        <p14:creationId xmlns:p14="http://schemas.microsoft.com/office/powerpoint/2010/main" val="22701415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en-US" altLang="zh-CN" dirty="0" smtClean="0"/>
              <a:t>1</a:t>
            </a:r>
            <a:r>
              <a:rPr lang="zh-CN" altLang="en-US" dirty="0" smtClean="0"/>
              <a:t>、</a:t>
            </a:r>
            <a:r>
              <a:rPr lang="zh-CN" altLang="en-US" dirty="0" smtClean="0">
                <a:solidFill>
                  <a:srgbClr val="333333"/>
                </a:solidFill>
                <a:latin typeface="宋体" panose="02010600030101010101" pitchFamily="2" charset="-122"/>
                <a:ea typeface="宋体" panose="02010600030101010101" pitchFamily="2" charset="-122"/>
              </a:rPr>
              <a:t>搭建“單一窗口”平臺。</a:t>
            </a:r>
            <a:endParaRPr lang="zh-CN" altLang="en-US" dirty="0"/>
          </a:p>
        </p:txBody>
      </p:sp>
      <p:sp>
        <p:nvSpPr>
          <p:cNvPr id="4" name="矩形 3"/>
          <p:cNvSpPr/>
          <p:nvPr/>
        </p:nvSpPr>
        <p:spPr>
          <a:xfrm>
            <a:off x="838200" y="2484728"/>
            <a:ext cx="9633098" cy="3785652"/>
          </a:xfrm>
          <a:prstGeom prst="rect">
            <a:avLst/>
          </a:prstGeom>
        </p:spPr>
        <p:txBody>
          <a:bodyPr wrap="square">
            <a:spAutoFit/>
          </a:bodyPr>
          <a:lstStyle/>
          <a:p>
            <a:r>
              <a:rPr lang="zh-CN" altLang="en-US" sz="2000" dirty="0" smtClean="0">
                <a:solidFill>
                  <a:srgbClr val="333333"/>
                </a:solidFill>
                <a:latin typeface="宋体" panose="02010600030101010101" pitchFamily="2" charset="-122"/>
                <a:ea typeface="宋体" panose="02010600030101010101" pitchFamily="2" charset="-122"/>
              </a:rPr>
              <a:t>加快“單一視窗”綜合監管服務平臺建設，不斷完善“單一視窗”功能體系。建立企業和商品資訊備案認證體系。建立備案企業資訊共用庫，統一備案要求，實現企業“一次備案、多主體共用、全流程使用”。建立商品溯源資料庫，彙聚生產、交易、通關、物流、支付、結算及評價等綜合資訊，實現商品進出口全流程視覺化跟蹤和交易商品的“源頭可溯、去向可查、風險可控、責任可究”。建立資訊交換共用機制。打通“關”“稅”“匯”“檢”“商”“物”“融”之間的資訊壁壘，實現監管部門、地方政府、金融機構、電商企業、物流企業之間資訊互聯互通，實現跨部門、跨行業、跨地區資訊的共用互換、協同作業，建立政府部門間的聯合執法新模式，形成“資訊互換、監管互認、執法互助”的資訊政府管理模式。提升資料管理服務能力。建立跨境電子商務資料標準，建立資料資訊傳輸、開放、共用和使用的規則規範，保障系統及資料安全，依法保護各接入方的合法權益，增強資料開發、大資料服務等功能，提升資料管理服務能力。</a:t>
            </a:r>
            <a:endParaRPr lang="zh-CN" altLang="en-US" sz="2000" dirty="0"/>
          </a:p>
        </p:txBody>
      </p:sp>
    </p:spTree>
    <p:extLst>
      <p:ext uri="{BB962C8B-B14F-4D97-AF65-F5344CB8AC3E}">
        <p14:creationId xmlns:p14="http://schemas.microsoft.com/office/powerpoint/2010/main" val="2103347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en-US" altLang="zh-CN" dirty="0"/>
              <a:t>2</a:t>
            </a:r>
            <a:r>
              <a:rPr lang="en-US" altLang="zh-CN" dirty="0" smtClean="0"/>
              <a:t>.</a:t>
            </a:r>
            <a:r>
              <a:rPr lang="zh-CN" altLang="en-US" dirty="0" smtClean="0"/>
              <a:t>建立新型監管制度。</a:t>
            </a:r>
            <a:endParaRPr lang="zh-CN" altLang="en-US" dirty="0"/>
          </a:p>
        </p:txBody>
      </p:sp>
      <p:sp>
        <p:nvSpPr>
          <p:cNvPr id="4" name="矩形 3"/>
          <p:cNvSpPr/>
          <p:nvPr/>
        </p:nvSpPr>
        <p:spPr>
          <a:xfrm>
            <a:off x="838200" y="2484728"/>
            <a:ext cx="9633098" cy="5016758"/>
          </a:xfrm>
          <a:prstGeom prst="rect">
            <a:avLst/>
          </a:prstGeom>
        </p:spPr>
        <p:txBody>
          <a:bodyPr wrap="square">
            <a:spAutoFit/>
          </a:bodyPr>
          <a:lstStyle/>
          <a:p>
            <a:r>
              <a:rPr lang="zh-CN" altLang="en-US" sz="2000" dirty="0" smtClean="0"/>
              <a:t>基於“單一窗口”平臺，聯合海關、國檢、國稅、外匯、質檢等相關監管部門，加快建立並推行跨境電子商務新型監管制度。全面推行便利化通關模式。實行“清單核放、匯總申報、集中納稅”通關模式，推進跨境電子商務全國通關一體化，依託“單一視窗”平臺，實現“一次申報、一次查驗、一次放行”；提高通關效率，實施簡化出口商品歸類、保稅商品“先進區、後報關”、取消關區內轉關、全程無紙化通關等便利化措施。創新跨境電子商務監管流程。以</a:t>
            </a:r>
            <a:r>
              <a:rPr lang="en-US" altLang="zh-CN" sz="2000" dirty="0" smtClean="0"/>
              <a:t>B2B</a:t>
            </a:r>
            <a:r>
              <a:rPr lang="zh-CN" altLang="en-US" sz="2000" dirty="0" smtClean="0"/>
              <a:t>為重點，針對不同業務模式和不同貿易形式的跨境電子商務進口與出口貿易，制定以事前事後監管為主、事中監管為輔的標準化監管流程，鼓勵企業創新商業模式，引導</a:t>
            </a:r>
            <a:r>
              <a:rPr lang="en-US" altLang="zh-CN" sz="2000" dirty="0" smtClean="0"/>
              <a:t>B2C</a:t>
            </a:r>
            <a:r>
              <a:rPr lang="zh-CN" altLang="en-US" sz="2000" dirty="0" smtClean="0"/>
              <a:t>業務通關逐步轉向</a:t>
            </a:r>
            <a:r>
              <a:rPr lang="en-US" altLang="zh-CN" sz="2000" dirty="0" smtClean="0"/>
              <a:t>B2B</a:t>
            </a:r>
            <a:r>
              <a:rPr lang="zh-CN" altLang="en-US" sz="2000" dirty="0" smtClean="0"/>
              <a:t>通關。建立負面清單監管制度。建立“網上交易商品”、“公共信用管理”兩個負面清單，推行“負面清單”管理模式和分類分級信用管理方式。建立產品品質監管制度。構建跨境電子商務產品品質安全風險監測中心及相關安全風險監控機制，依託“單一視窗”資料資訊，形成“網上發現、追溯源頭、屬地查處”新型品質監管模式，加快推進“跨境電子商務產品檢驗檢疫品質安全風險國家監測中心”和“電子商務產品品質風險國家監測中心”建設。探索稅收管理規範化便利化，推行線上申報、線上退繳稅、即時退繳稅等稅收便利化管理措施；試行“有票退稅、無票免稅”出口退稅政策；探索試行跨境電子商務進口與一般貿易統一稅制政策。</a:t>
            </a:r>
            <a:endParaRPr lang="zh-CN" altLang="en-US" sz="2000" dirty="0"/>
          </a:p>
        </p:txBody>
      </p:sp>
    </p:spTree>
    <p:extLst>
      <p:ext uri="{BB962C8B-B14F-4D97-AF65-F5344CB8AC3E}">
        <p14:creationId xmlns:p14="http://schemas.microsoft.com/office/powerpoint/2010/main" val="767906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en-US" altLang="zh-CN" dirty="0"/>
              <a:t>3</a:t>
            </a:r>
            <a:r>
              <a:rPr lang="en-US" altLang="zh-CN" dirty="0" smtClean="0"/>
              <a:t>.</a:t>
            </a:r>
            <a:r>
              <a:rPr lang="zh-CN" altLang="en-US" dirty="0" smtClean="0"/>
              <a:t>建立統計監測體系。</a:t>
            </a:r>
            <a:endParaRPr lang="zh-CN" altLang="en-US" dirty="0"/>
          </a:p>
        </p:txBody>
      </p:sp>
      <p:sp>
        <p:nvSpPr>
          <p:cNvPr id="4" name="矩形 3"/>
          <p:cNvSpPr/>
          <p:nvPr/>
        </p:nvSpPr>
        <p:spPr>
          <a:xfrm>
            <a:off x="838200" y="2484728"/>
            <a:ext cx="9633098" cy="2862322"/>
          </a:xfrm>
          <a:prstGeom prst="rect">
            <a:avLst/>
          </a:prstGeom>
        </p:spPr>
        <p:txBody>
          <a:bodyPr wrap="square">
            <a:spAutoFit/>
          </a:bodyPr>
          <a:lstStyle/>
          <a:p>
            <a:r>
              <a:rPr lang="zh-CN" altLang="en-US" sz="2000" dirty="0" smtClean="0"/>
              <a:t>依託“單一窗口”平臺資料庫，建立跨境電子商務統計監測體系。建立跨境電子商務統計新模式。聯合統計局、海關等相關部門，探索建立以申報清單、平臺資料等為依據進行統計、管理的新模式，共同制定“中國（杭州）跨境電子商務資料監測制度”。建立跨境電子商務統計標準。探索建立交易主體資訊、電子合同、電子訂單等標準格式和跨境電子商務進出口商品的簡化統計分類標準，探索建立跨境電子商務多方聯動的統計制度，為全國跨境電子商務統計體制機制建設提供經驗。建立並發佈“杭州</a:t>
            </a:r>
            <a:r>
              <a:rPr lang="en-US" altLang="zh-CN" sz="2000" dirty="0" smtClean="0"/>
              <a:t>•</a:t>
            </a:r>
            <a:r>
              <a:rPr lang="zh-CN" altLang="en-US" sz="2000" dirty="0" smtClean="0"/>
              <a:t>中國跨境電子商務指數”，利用大資料、雲計算技術，對各類平臺商品交易、物流通關、金融支付等海量資料進行交換彙聚和分析處理，逐步建立一套多層面、多維度反映跨境電子商務運行狀況的綜合指數體系，並定期發佈。</a:t>
            </a:r>
            <a:endParaRPr lang="zh-CN" altLang="en-US" sz="2000" dirty="0"/>
          </a:p>
        </p:txBody>
      </p:sp>
    </p:spTree>
    <p:extLst>
      <p:ext uri="{BB962C8B-B14F-4D97-AF65-F5344CB8AC3E}">
        <p14:creationId xmlns:p14="http://schemas.microsoft.com/office/powerpoint/2010/main" val="3056410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zh-CN" altLang="en-US" dirty="0"/>
              <a:t>　</a:t>
            </a:r>
            <a:r>
              <a:rPr lang="en-US" altLang="zh-CN" dirty="0"/>
              <a:t>4</a:t>
            </a:r>
            <a:r>
              <a:rPr lang="en-US" altLang="zh-CN" dirty="0" smtClean="0"/>
              <a:t>.</a:t>
            </a:r>
            <a:r>
              <a:rPr lang="zh-CN" altLang="en-US" dirty="0" smtClean="0"/>
              <a:t>制定跨境電子商務規則。</a:t>
            </a:r>
            <a:endParaRPr lang="zh-CN" altLang="en-US" dirty="0"/>
          </a:p>
        </p:txBody>
      </p:sp>
      <p:sp>
        <p:nvSpPr>
          <p:cNvPr id="4" name="矩形 3"/>
          <p:cNvSpPr/>
          <p:nvPr/>
        </p:nvSpPr>
        <p:spPr>
          <a:xfrm>
            <a:off x="838200" y="2484728"/>
            <a:ext cx="9633098" cy="3170099"/>
          </a:xfrm>
          <a:prstGeom prst="rect">
            <a:avLst/>
          </a:prstGeom>
        </p:spPr>
        <p:txBody>
          <a:bodyPr wrap="square">
            <a:spAutoFit/>
          </a:bodyPr>
          <a:lstStyle/>
          <a:p>
            <a:r>
              <a:rPr lang="zh-CN" altLang="en-US" sz="2000" dirty="0" smtClean="0"/>
              <a:t>開展跨境電子商務法律法規創新研究。積極配合國家相關部委，探索建立與跨境電子商務相適應的法律法規體系，研究制定跨境電子商務主體認定、電子簽名、跨境電子支付、安全保障與爭議解決，以及其他跨境電子商務相關法律制度，彌補相關領域法律法規空缺。探索建立跨境電子商務國際規則。配合國家相關部委，加強與全球各類經濟組織和司法機構的合作，探索建立適合跨境電子商務發展的國際通用規則，逐步建立良好的跨境電子商務國際營商環境。加強行業國際協作。發揮行業協會在行業規則制定、境內外合作等方面的作用，推動國內跨境電子商務行業協會與境外有關商會（協會）建立緊密交流合作關係。建立跨境電子商務糾紛處置機制。推動成立中國（杭州）跨境電子商務糾紛仲裁委員會，逐步形成網上投訴、網上談判、網上調解、網上仲裁等糾紛處置模式。</a:t>
            </a:r>
            <a:endParaRPr lang="zh-CN" altLang="en-US" sz="2000" dirty="0"/>
          </a:p>
        </p:txBody>
      </p:sp>
    </p:spTree>
    <p:extLst>
      <p:ext uri="{BB962C8B-B14F-4D97-AF65-F5344CB8AC3E}">
        <p14:creationId xmlns:p14="http://schemas.microsoft.com/office/powerpoint/2010/main" val="3782102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en-US" altLang="zh-CN" dirty="0"/>
              <a:t>5</a:t>
            </a:r>
            <a:r>
              <a:rPr lang="en-US" altLang="zh-CN" dirty="0" smtClean="0"/>
              <a:t>.</a:t>
            </a:r>
            <a:r>
              <a:rPr lang="zh-CN" altLang="en-US" dirty="0" smtClean="0"/>
              <a:t>創新信用管理機制。</a:t>
            </a:r>
            <a:endParaRPr lang="zh-CN" altLang="en-US" dirty="0"/>
          </a:p>
        </p:txBody>
      </p:sp>
      <p:sp>
        <p:nvSpPr>
          <p:cNvPr id="4" name="矩形 3"/>
          <p:cNvSpPr/>
          <p:nvPr/>
        </p:nvSpPr>
        <p:spPr>
          <a:xfrm>
            <a:off x="838200" y="2484728"/>
            <a:ext cx="9633098" cy="3477875"/>
          </a:xfrm>
          <a:prstGeom prst="rect">
            <a:avLst/>
          </a:prstGeom>
        </p:spPr>
        <p:txBody>
          <a:bodyPr wrap="square">
            <a:spAutoFit/>
          </a:bodyPr>
          <a:lstStyle/>
          <a:p>
            <a:r>
              <a:rPr lang="zh-CN" altLang="en-US" sz="2000" dirty="0"/>
              <a:t>　</a:t>
            </a:r>
            <a:r>
              <a:rPr lang="zh-CN" altLang="en-US" sz="2000" dirty="0" smtClean="0"/>
              <a:t>建立信用資料庫。依託“單一視窗”平臺，建立跨境電子商務信用資訊平臺，利用資訊基礎資料，提供跨境電子商務主體身份識別、信用記錄查詢、商品資訊查詢、貨物運輸以及貿易資訊查詢等信用服務。建立信用綜合評價體系。建立監管部門的信用認證和協力廠商信用服務評價相結合的綜合評價體系。由海關、檢驗檢疫、稅務、外匯、工商等監管部門根據各自信用認證標準對企業和個人作出信用認證，作為分類分級監管主要依據；培育一批協力廠商信用服務機構，根據客戶授權，通過資料提取採集和加工分析，為政府、企業提供資訊評價服務。實施信用負面清單管理。制定並發佈“綜試區跨境電子商務信用負面清單”，採取分類分級信用管理方式，對風險程度較低的信用風險予以警示發佈；對信用程度差，存在商業欺詐、智慧財產權侵權、制假售假等重大失信行為的企業和個人，列入信用管理負面清單。通過事前准入禁止，事中加強全面查驗、嚴密監管，保障跨境電子商務良好的發展環境</a:t>
            </a:r>
            <a:endParaRPr lang="zh-CN" altLang="en-US" sz="2000" dirty="0"/>
          </a:p>
        </p:txBody>
      </p:sp>
    </p:spTree>
    <p:extLst>
      <p:ext uri="{BB962C8B-B14F-4D97-AF65-F5344CB8AC3E}">
        <p14:creationId xmlns:p14="http://schemas.microsoft.com/office/powerpoint/2010/main" val="285132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smtClean="0"/>
              <a:t>兩岸和商的跨境電商模型</a:t>
            </a:r>
            <a:endParaRPr lang="zh-CN" altLang="en-US" dirty="0"/>
          </a:p>
        </p:txBody>
      </p:sp>
      <p:pic>
        <p:nvPicPr>
          <p:cNvPr id="42" name="图片 41"/>
          <p:cNvPicPr/>
          <p:nvPr/>
        </p:nvPicPr>
        <p:blipFill>
          <a:blip r:embed="rId3" cstate="print">
            <a:extLst>
              <a:ext uri="{28A0092B-C50C-407E-A947-70E740481C1C}">
                <a14:useLocalDpi xmlns:a14="http://schemas.microsoft.com/office/drawing/2010/main" val="0"/>
              </a:ext>
            </a:extLst>
          </a:blip>
          <a:stretch>
            <a:fillRect/>
          </a:stretch>
        </p:blipFill>
        <p:spPr>
          <a:xfrm>
            <a:off x="927517" y="1750741"/>
            <a:ext cx="10257155" cy="4672361"/>
          </a:xfrm>
          <a:prstGeom prst="rect">
            <a:avLst/>
          </a:prstGeom>
        </p:spPr>
      </p:pic>
    </p:spTree>
    <p:extLst>
      <p:ext uri="{BB962C8B-B14F-4D97-AF65-F5344CB8AC3E}">
        <p14:creationId xmlns:p14="http://schemas.microsoft.com/office/powerpoint/2010/main" val="25948029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smtClean="0"/>
              <a:t>中國（杭州）跨境電子商務綜合試驗區</a:t>
            </a:r>
            <a:r>
              <a:rPr lang="zh-CN" altLang="en-US" dirty="0"/>
              <a:t/>
            </a:r>
            <a:br>
              <a:rPr lang="zh-CN" altLang="en-US" dirty="0"/>
            </a:br>
            <a:r>
              <a:rPr lang="zh-CN" altLang="en-US" b="1" dirty="0" smtClean="0"/>
              <a:t>發展規劃</a:t>
            </a:r>
            <a:endParaRPr lang="zh-CN" altLang="en-US" dirty="0"/>
          </a:p>
        </p:txBody>
      </p:sp>
      <p:sp>
        <p:nvSpPr>
          <p:cNvPr id="3" name="竖排文字占位符 2"/>
          <p:cNvSpPr>
            <a:spLocks noGrp="1"/>
          </p:cNvSpPr>
          <p:nvPr>
            <p:ph type="body" orient="vert" idx="1"/>
          </p:nvPr>
        </p:nvSpPr>
        <p:spPr/>
        <p:txBody>
          <a:bodyPr/>
          <a:lstStyle/>
          <a:p>
            <a:r>
              <a:rPr lang="zh-CN" altLang="en-US" dirty="0"/>
              <a:t>　</a:t>
            </a:r>
            <a:r>
              <a:rPr lang="en-US" altLang="zh-CN" dirty="0"/>
              <a:t>6</a:t>
            </a:r>
            <a:r>
              <a:rPr lang="en-US" altLang="zh-CN" dirty="0" smtClean="0"/>
              <a:t>.</a:t>
            </a:r>
            <a:r>
              <a:rPr lang="zh-CN" altLang="en-US" dirty="0" smtClean="0"/>
              <a:t>建立風險防控體系。</a:t>
            </a:r>
            <a:endParaRPr lang="zh-CN" altLang="en-US" dirty="0"/>
          </a:p>
        </p:txBody>
      </p:sp>
      <p:sp>
        <p:nvSpPr>
          <p:cNvPr id="4" name="矩形 3"/>
          <p:cNvSpPr/>
          <p:nvPr/>
        </p:nvSpPr>
        <p:spPr>
          <a:xfrm>
            <a:off x="838200" y="2484728"/>
            <a:ext cx="9633098" cy="2554545"/>
          </a:xfrm>
          <a:prstGeom prst="rect">
            <a:avLst/>
          </a:prstGeom>
        </p:spPr>
        <p:txBody>
          <a:bodyPr wrap="square">
            <a:spAutoFit/>
          </a:bodyPr>
          <a:lstStyle/>
          <a:p>
            <a:r>
              <a:rPr lang="zh-CN" altLang="en-US" sz="2000" dirty="0" smtClean="0"/>
              <a:t>　著手建立綜試區風險防控體系，保障國家安全、網路安全、交易安全、進出口商品品質安全，有效防範交易風險。成立中國（杭州）跨境電子商務綜合試驗區風險防控領導小組，搭建綜試區風險資訊採集機制、風險評估分析機制、風險預警處置機制份額風險複查完善機制。基於“單一視窗”平臺資料庫，定期對每一項改革創新舉措進行專業的風險防控分析，有效控制試點試驗風險。充分發揮行業組織自治作用。推動建立電子商務企業、非營利性組織、協力廠商平臺、評價機構等行業自律體系，積極引導構建以平臺為中心的市場自治機制及懲處機制，防範和遏制走私、洗錢以及危害國家安全等違法行為。</a:t>
            </a:r>
            <a:endParaRPr lang="zh-CN" altLang="en-US" sz="2000" dirty="0"/>
          </a:p>
        </p:txBody>
      </p:sp>
    </p:spTree>
    <p:extLst>
      <p:ext uri="{BB962C8B-B14F-4D97-AF65-F5344CB8AC3E}">
        <p14:creationId xmlns:p14="http://schemas.microsoft.com/office/powerpoint/2010/main" val="23835331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跨境電商備案流程</a:t>
            </a:r>
            <a:endParaRPr lang="zh-CN" altLang="en-US" dirty="0"/>
          </a:p>
        </p:txBody>
      </p:sp>
      <p:sp>
        <p:nvSpPr>
          <p:cNvPr id="3" name="竖排文字占位符 2"/>
          <p:cNvSpPr>
            <a:spLocks noGrp="1"/>
          </p:cNvSpPr>
          <p:nvPr>
            <p:ph type="body" orient="vert" idx="1"/>
          </p:nvPr>
        </p:nvSpPr>
        <p:spPr>
          <a:xfrm>
            <a:off x="838200" y="1825624"/>
            <a:ext cx="10515600" cy="5349875"/>
          </a:xfrm>
        </p:spPr>
        <p:txBody>
          <a:bodyPr/>
          <a:lstStyle/>
          <a:p>
            <a:endParaRPr lang="zh-CN" altLang="en-US"/>
          </a:p>
        </p:txBody>
      </p:sp>
      <p:pic>
        <p:nvPicPr>
          <p:cNvPr id="6146" name="Picture 2"/>
          <p:cNvPicPr>
            <a:picLocks noGrp="1" noChangeAspect="1" noChangeArrowheads="1"/>
          </p:cNvPicPr>
          <p:nvPr>
            <p:ph idx="4294967295"/>
          </p:nvPr>
        </p:nvPicPr>
        <p:blipFill>
          <a:blip r:embed="rId2" cstate="print"/>
          <a:srcRect/>
          <a:stretch>
            <a:fillRect/>
          </a:stretch>
        </p:blipFill>
        <p:spPr bwMode="auto">
          <a:xfrm>
            <a:off x="609600" y="1474537"/>
            <a:ext cx="10972800" cy="5349875"/>
          </a:xfrm>
          <a:prstGeom prst="rect">
            <a:avLst/>
          </a:prstGeom>
          <a:noFill/>
          <a:ln w="9525">
            <a:noFill/>
            <a:miter lim="800000"/>
            <a:headEnd/>
            <a:tailEnd/>
          </a:ln>
        </p:spPr>
      </p:pic>
    </p:spTree>
    <p:extLst>
      <p:ext uri="{BB962C8B-B14F-4D97-AF65-F5344CB8AC3E}">
        <p14:creationId xmlns:p14="http://schemas.microsoft.com/office/powerpoint/2010/main" val="26626735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示 7"/>
          <p:cNvGraphicFramePr/>
          <p:nvPr>
            <p:extLst>
              <p:ext uri="{D42A27DB-BD31-4B8C-83A1-F6EECF244321}">
                <p14:modId xmlns:p14="http://schemas.microsoft.com/office/powerpoint/2010/main" val="1483077332"/>
              </p:ext>
            </p:extLst>
          </p:nvPr>
        </p:nvGraphicFramePr>
        <p:xfrm>
          <a:off x="1" y="1228436"/>
          <a:ext cx="12192000" cy="5845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跨境電商資金流主要環節</a:t>
            </a:r>
            <a:endParaRPr lang="zh-CN" altLang="en-US" dirty="0"/>
          </a:p>
        </p:txBody>
      </p:sp>
    </p:spTree>
    <p:extLst>
      <p:ext uri="{BB962C8B-B14F-4D97-AF65-F5344CB8AC3E}">
        <p14:creationId xmlns:p14="http://schemas.microsoft.com/office/powerpoint/2010/main" val="3288451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extLst>
              <p:ext uri="{D42A27DB-BD31-4B8C-83A1-F6EECF244321}">
                <p14:modId xmlns:p14="http://schemas.microsoft.com/office/powerpoint/2010/main" val="961471930"/>
              </p:ext>
            </p:extLst>
          </p:nvPr>
        </p:nvGraphicFramePr>
        <p:xfrm>
          <a:off x="3374235" y="1538075"/>
          <a:ext cx="5214929" cy="4451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跨進電商成本</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val="3422015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extLst>
              <p:ext uri="{D42A27DB-BD31-4B8C-83A1-F6EECF244321}">
                <p14:modId xmlns:p14="http://schemas.microsoft.com/office/powerpoint/2010/main" val="3147481130"/>
              </p:ext>
            </p:extLst>
          </p:nvPr>
        </p:nvGraphicFramePr>
        <p:xfrm>
          <a:off x="2140523" y="1738037"/>
          <a:ext cx="6437791" cy="4307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跨進電商成本與風險</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val="1401132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90424" y="2445964"/>
            <a:ext cx="4508715" cy="2187227"/>
          </a:xfrm>
        </p:spPr>
        <p:txBody>
          <a:bodyPr/>
          <a:lstStyle/>
          <a:p>
            <a:r>
              <a:rPr lang="zh-CN" altLang="en-US" sz="3600" dirty="0" smtClean="0">
                <a:solidFill>
                  <a:srgbClr val="E36C09"/>
                </a:solidFill>
              </a:rPr>
              <a:t>賣的</a:t>
            </a:r>
            <a:r>
              <a:rPr lang="zh-CN" altLang="en-US" sz="3600" dirty="0" smtClean="0">
                <a:solidFill>
                  <a:srgbClr val="E36C09"/>
                </a:solidFill>
              </a:rPr>
              <a:t>出</a:t>
            </a:r>
            <a:r>
              <a:rPr lang="en-US" altLang="zh-CN" sz="3200" dirty="0" smtClean="0">
                <a:solidFill>
                  <a:srgbClr val="E36C09"/>
                </a:solidFill>
              </a:rPr>
              <a:t/>
            </a:r>
            <a:br>
              <a:rPr lang="en-US" altLang="zh-CN" sz="3200" dirty="0" smtClean="0">
                <a:solidFill>
                  <a:srgbClr val="E36C09"/>
                </a:solidFill>
              </a:rPr>
            </a:br>
            <a:r>
              <a:rPr lang="zh-CN" altLang="en-US" sz="2400" dirty="0" smtClean="0">
                <a:solidFill>
                  <a:srgbClr val="E36C09"/>
                </a:solidFill>
              </a:rPr>
              <a:t>大陸電商全球購銷售平臺分析</a:t>
            </a:r>
            <a:endParaRPr lang="zh-CN" altLang="en-US" sz="2400" dirty="0"/>
          </a:p>
        </p:txBody>
      </p:sp>
      <p:sp>
        <p:nvSpPr>
          <p:cNvPr id="5" name="文本占位符 4"/>
          <p:cNvSpPr>
            <a:spLocks noGrp="1"/>
          </p:cNvSpPr>
          <p:nvPr>
            <p:ph type="body" idx="1"/>
          </p:nvPr>
        </p:nvSpPr>
        <p:spPr/>
        <p:txBody>
          <a:bodyPr/>
          <a:lstStyle/>
          <a:p>
            <a:endParaRPr lang="zh-CN" altLang="en-US" dirty="0"/>
          </a:p>
        </p:txBody>
      </p:sp>
      <p:sp>
        <p:nvSpPr>
          <p:cNvPr id="6" name="文本框 5"/>
          <p:cNvSpPr txBox="1"/>
          <p:nvPr/>
        </p:nvSpPr>
        <p:spPr>
          <a:xfrm>
            <a:off x="2319453" y="2129882"/>
            <a:ext cx="877163" cy="923330"/>
          </a:xfrm>
          <a:prstGeom prst="rect">
            <a:avLst/>
          </a:prstGeom>
          <a:noFill/>
        </p:spPr>
        <p:txBody>
          <a:bodyPr wrap="none" rtlCol="0">
            <a:spAutoFit/>
          </a:bodyPr>
          <a:lstStyle/>
          <a:p>
            <a:r>
              <a:rPr lang="zh-CN" altLang="en-US" sz="5400" dirty="0" smtClean="0">
                <a:solidFill>
                  <a:srgbClr val="D24726"/>
                </a:solidFill>
              </a:rPr>
              <a:t>三</a:t>
            </a:r>
            <a:endParaRPr lang="zh-CN" altLang="en-US" sz="5400" dirty="0">
              <a:solidFill>
                <a:srgbClr val="D24726"/>
              </a:solidFill>
            </a:endParaRPr>
          </a:p>
        </p:txBody>
      </p:sp>
      <p:pic>
        <p:nvPicPr>
          <p:cNvPr id="7" name="Picture 62" descr="Cover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508"/>
          <a:stretch/>
        </p:blipFill>
        <p:spPr bwMode="auto">
          <a:xfrm>
            <a:off x="5640529" y="2402237"/>
            <a:ext cx="6551472" cy="222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0724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410634" y="1282700"/>
            <a:ext cx="9719733" cy="5122333"/>
            <a:chOff x="0" y="0"/>
            <a:chExt cx="8302752" cy="5535168"/>
          </a:xfrm>
        </p:grpSpPr>
        <p:sp>
          <p:nvSpPr>
            <p:cNvPr id="7179" name="AutoShape 11"/>
            <p:cNvSpPr>
              <a:spLocks noChangeArrowheads="1"/>
            </p:cNvSpPr>
            <p:nvPr/>
          </p:nvSpPr>
          <p:spPr bwMode="auto">
            <a:xfrm>
              <a:off x="2009326" y="625534"/>
              <a:ext cx="4284099" cy="4284099"/>
            </a:xfrm>
            <a:custGeom>
              <a:avLst/>
              <a:gdLst>
                <a:gd name="G0" fmla="+- 9824 0 0"/>
                <a:gd name="G1" fmla="+- 13762560 0 0"/>
                <a:gd name="G2" fmla="+- 0 0 13762560"/>
                <a:gd name="T0" fmla="*/ 0 256 1"/>
                <a:gd name="T1" fmla="*/ 180 256 1"/>
                <a:gd name="G3" fmla="+- 13762560 T0 T1"/>
                <a:gd name="T2" fmla="*/ 0 256 1"/>
                <a:gd name="T3" fmla="*/ 90 256 1"/>
                <a:gd name="G4" fmla="+- 13762560 T2 T3"/>
                <a:gd name="G5" fmla="*/ G4 2 1"/>
                <a:gd name="T4" fmla="*/ 90 256 1"/>
                <a:gd name="T5" fmla="*/ 0 256 1"/>
                <a:gd name="G6" fmla="+- 13762560 T4 T5"/>
                <a:gd name="G7" fmla="*/ G6 2 1"/>
                <a:gd name="G8" fmla="abs 1376256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13762560"/>
                <a:gd name="G21" fmla="sin G19 13762560"/>
                <a:gd name="G22" fmla="+- G20 10800 0"/>
                <a:gd name="G23" fmla="+- G21 10800 0"/>
                <a:gd name="G24" fmla="+- 10800 0 G20"/>
                <a:gd name="G25" fmla="+- 9824 10800 0"/>
                <a:gd name="G26" fmla="?: G9 G17 G25"/>
                <a:gd name="G27" fmla="?: G9 0 21600"/>
                <a:gd name="G28" fmla="cos 10800 13762560"/>
                <a:gd name="G29" fmla="sin 10800 13762560"/>
                <a:gd name="G30" fmla="sin 9824 13762560"/>
                <a:gd name="G31" fmla="+- G28 10800 0"/>
                <a:gd name="G32" fmla="+- G29 10800 0"/>
                <a:gd name="G33" fmla="+- G30 10800 0"/>
                <a:gd name="G34" fmla="?: G4 0 G31"/>
                <a:gd name="G35" fmla="?: 13762560 G34 0"/>
                <a:gd name="G36" fmla="?: G6 G35 G31"/>
                <a:gd name="G37" fmla="+- 21600 0 G36"/>
                <a:gd name="G38" fmla="?: G4 0 G33"/>
                <a:gd name="G39" fmla="?: 13762560 G38 G32"/>
                <a:gd name="G40" fmla="?: G6 G39 0"/>
                <a:gd name="G41" fmla="?: G4 G32 21600"/>
                <a:gd name="G42" fmla="?: G6 G41 G33"/>
                <a:gd name="T12" fmla="*/ 10800 w 21600"/>
                <a:gd name="T13" fmla="*/ 0 h 21600"/>
                <a:gd name="T14" fmla="*/ 1869 w 21600"/>
                <a:gd name="T15" fmla="*/ 5644 h 21600"/>
                <a:gd name="T16" fmla="*/ 10800 w 21600"/>
                <a:gd name="T17" fmla="*/ 976 h 21600"/>
                <a:gd name="T18" fmla="*/ 19731 w 21600"/>
                <a:gd name="T19" fmla="*/ 564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292" y="5888"/>
                  </a:moveTo>
                  <a:cubicBezTo>
                    <a:pt x="4047" y="2848"/>
                    <a:pt x="7290" y="976"/>
                    <a:pt x="10799" y="976"/>
                  </a:cubicBezTo>
                  <a:cubicBezTo>
                    <a:pt x="14309" y="975"/>
                    <a:pt x="17552" y="2848"/>
                    <a:pt x="19307" y="5887"/>
                  </a:cubicBezTo>
                  <a:lnTo>
                    <a:pt x="20153" y="5400"/>
                  </a:lnTo>
                  <a:cubicBezTo>
                    <a:pt x="18223" y="2058"/>
                    <a:pt x="14658" y="0"/>
                    <a:pt x="10800" y="0"/>
                  </a:cubicBezTo>
                  <a:cubicBezTo>
                    <a:pt x="6941" y="-1"/>
                    <a:pt x="3376" y="2058"/>
                    <a:pt x="1446" y="5400"/>
                  </a:cubicBezTo>
                  <a:close/>
                </a:path>
              </a:pathLst>
            </a:custGeom>
            <a:solidFill>
              <a:srgbClr val="D8D8D8"/>
            </a:solidFill>
            <a:ln w="9525">
              <a:noFill/>
              <a:miter lim="800000"/>
              <a:headEnd/>
              <a:tailEnd/>
            </a:ln>
            <a:effectLst/>
          </p:spPr>
          <p:txBody>
            <a:bodyPr/>
            <a:lstStyle/>
            <a:p>
              <a:endParaRPr lang="zh-CN" altLang="en-US" sz="2400"/>
            </a:p>
          </p:txBody>
        </p:sp>
        <p:sp>
          <p:nvSpPr>
            <p:cNvPr id="7180" name="AutoShape 12"/>
            <p:cNvSpPr>
              <a:spLocks noChangeArrowheads="1"/>
            </p:cNvSpPr>
            <p:nvPr/>
          </p:nvSpPr>
          <p:spPr bwMode="auto">
            <a:xfrm>
              <a:off x="2009326" y="625534"/>
              <a:ext cx="4284099" cy="4284099"/>
            </a:xfrm>
            <a:custGeom>
              <a:avLst/>
              <a:gdLst>
                <a:gd name="G0" fmla="+- 9824 0 0"/>
                <a:gd name="G1" fmla="+- 9830400 0 0"/>
                <a:gd name="G2" fmla="+- 0 0 9830400"/>
                <a:gd name="T0" fmla="*/ 0 256 1"/>
                <a:gd name="T1" fmla="*/ 180 256 1"/>
                <a:gd name="G3" fmla="+- 9830400 T0 T1"/>
                <a:gd name="T2" fmla="*/ 0 256 1"/>
                <a:gd name="T3" fmla="*/ 90 256 1"/>
                <a:gd name="G4" fmla="+- 9830400 T2 T3"/>
                <a:gd name="G5" fmla="*/ G4 2 1"/>
                <a:gd name="T4" fmla="*/ 90 256 1"/>
                <a:gd name="T5" fmla="*/ 0 256 1"/>
                <a:gd name="G6" fmla="+- 9830400 T4 T5"/>
                <a:gd name="G7" fmla="*/ G6 2 1"/>
                <a:gd name="G8" fmla="abs 98304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9830400"/>
                <a:gd name="G21" fmla="sin G19 9830400"/>
                <a:gd name="G22" fmla="+- G20 10800 0"/>
                <a:gd name="G23" fmla="+- G21 10800 0"/>
                <a:gd name="G24" fmla="+- 10800 0 G20"/>
                <a:gd name="G25" fmla="+- 9824 10800 0"/>
                <a:gd name="G26" fmla="?: G9 G17 G25"/>
                <a:gd name="G27" fmla="?: G9 0 21600"/>
                <a:gd name="G28" fmla="cos 10800 9830400"/>
                <a:gd name="G29" fmla="sin 10800 9830400"/>
                <a:gd name="G30" fmla="sin 9824 9830400"/>
                <a:gd name="G31" fmla="+- G28 10800 0"/>
                <a:gd name="G32" fmla="+- G29 10800 0"/>
                <a:gd name="G33" fmla="+- G30 10800 0"/>
                <a:gd name="G34" fmla="?: G4 0 G31"/>
                <a:gd name="G35" fmla="?: 9830400 G34 0"/>
                <a:gd name="G36" fmla="?: G6 G35 G31"/>
                <a:gd name="G37" fmla="+- 21600 0 G36"/>
                <a:gd name="G38" fmla="?: G4 0 G33"/>
                <a:gd name="G39" fmla="?: 9830400 G38 G32"/>
                <a:gd name="G40" fmla="?: G6 G39 0"/>
                <a:gd name="G41" fmla="?: G4 G32 21600"/>
                <a:gd name="G42" fmla="?: G6 G41 G33"/>
                <a:gd name="T12" fmla="*/ 10800 w 21600"/>
                <a:gd name="T13" fmla="*/ 0 h 21600"/>
                <a:gd name="T14" fmla="*/ 1869 w 21600"/>
                <a:gd name="T15" fmla="*/ 15956 h 21600"/>
                <a:gd name="T16" fmla="*/ 10800 w 21600"/>
                <a:gd name="T17" fmla="*/ 976 h 21600"/>
                <a:gd name="T18" fmla="*/ 19731 w 21600"/>
                <a:gd name="T19" fmla="*/ 15956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292" y="15712"/>
                  </a:moveTo>
                  <a:cubicBezTo>
                    <a:pt x="1429" y="14218"/>
                    <a:pt x="976" y="12524"/>
                    <a:pt x="976" y="10800"/>
                  </a:cubicBezTo>
                  <a:cubicBezTo>
                    <a:pt x="976" y="5374"/>
                    <a:pt x="5374" y="976"/>
                    <a:pt x="10800" y="976"/>
                  </a:cubicBezTo>
                  <a:cubicBezTo>
                    <a:pt x="16225" y="976"/>
                    <a:pt x="20624" y="5374"/>
                    <a:pt x="20624" y="10800"/>
                  </a:cubicBezTo>
                  <a:cubicBezTo>
                    <a:pt x="20624" y="12524"/>
                    <a:pt x="20170" y="14218"/>
                    <a:pt x="19307" y="15711"/>
                  </a:cubicBezTo>
                  <a:lnTo>
                    <a:pt x="20153" y="16199"/>
                  </a:lnTo>
                  <a:cubicBezTo>
                    <a:pt x="21100" y="14558"/>
                    <a:pt x="21600" y="12695"/>
                    <a:pt x="21600" y="10800"/>
                  </a:cubicBezTo>
                  <a:cubicBezTo>
                    <a:pt x="21600" y="4835"/>
                    <a:pt x="16764" y="0"/>
                    <a:pt x="10800" y="0"/>
                  </a:cubicBezTo>
                  <a:cubicBezTo>
                    <a:pt x="4835" y="0"/>
                    <a:pt x="0" y="4835"/>
                    <a:pt x="0" y="10800"/>
                  </a:cubicBezTo>
                  <a:cubicBezTo>
                    <a:pt x="-1" y="12695"/>
                    <a:pt x="499" y="14558"/>
                    <a:pt x="1446" y="16200"/>
                  </a:cubicBezTo>
                  <a:close/>
                </a:path>
              </a:pathLst>
            </a:custGeom>
            <a:solidFill>
              <a:srgbClr val="D8D8D8"/>
            </a:solidFill>
            <a:ln w="9525">
              <a:noFill/>
              <a:miter lim="800000"/>
              <a:headEnd/>
              <a:tailEnd/>
            </a:ln>
            <a:effectLst/>
          </p:spPr>
          <p:txBody>
            <a:bodyPr/>
            <a:lstStyle/>
            <a:p>
              <a:endParaRPr lang="zh-CN" altLang="en-US" sz="2400"/>
            </a:p>
          </p:txBody>
        </p:sp>
        <p:sp>
          <p:nvSpPr>
            <p:cNvPr id="7181" name="AutoShape 13"/>
            <p:cNvSpPr>
              <a:spLocks noChangeArrowheads="1"/>
            </p:cNvSpPr>
            <p:nvPr/>
          </p:nvSpPr>
          <p:spPr bwMode="auto">
            <a:xfrm>
              <a:off x="2009326" y="625534"/>
              <a:ext cx="4284099" cy="4284099"/>
            </a:xfrm>
            <a:custGeom>
              <a:avLst/>
              <a:gdLst>
                <a:gd name="G0" fmla="+- 9824 0 0"/>
                <a:gd name="G1" fmla="+- 5898240 0 0"/>
                <a:gd name="G2" fmla="+- 0 0 5898240"/>
                <a:gd name="T0" fmla="*/ 0 256 1"/>
                <a:gd name="T1" fmla="*/ 180 256 1"/>
                <a:gd name="G3" fmla="+- 5898240 T0 T1"/>
                <a:gd name="T2" fmla="*/ 0 256 1"/>
                <a:gd name="T3" fmla="*/ 90 256 1"/>
                <a:gd name="G4" fmla="+- 5898240 T2 T3"/>
                <a:gd name="G5" fmla="*/ G4 2 1"/>
                <a:gd name="T4" fmla="*/ 90 256 1"/>
                <a:gd name="T5" fmla="*/ 0 256 1"/>
                <a:gd name="G6" fmla="+- 5898240 T4 T5"/>
                <a:gd name="G7" fmla="*/ G6 2 1"/>
                <a:gd name="G8" fmla="abs 589824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5898240"/>
                <a:gd name="G21" fmla="sin G19 5898240"/>
                <a:gd name="G22" fmla="+- G20 10800 0"/>
                <a:gd name="G23" fmla="+- G21 10800 0"/>
                <a:gd name="G24" fmla="+- 10800 0 G20"/>
                <a:gd name="G25" fmla="+- 9824 10800 0"/>
                <a:gd name="G26" fmla="?: G9 G17 G25"/>
                <a:gd name="G27" fmla="?: G9 0 21600"/>
                <a:gd name="G28" fmla="cos 10800 5898240"/>
                <a:gd name="G29" fmla="sin 10800 5898240"/>
                <a:gd name="G30" fmla="sin 9824 5898240"/>
                <a:gd name="G31" fmla="+- G28 10800 0"/>
                <a:gd name="G32" fmla="+- G29 10800 0"/>
                <a:gd name="G33" fmla="+- G30 10800 0"/>
                <a:gd name="G34" fmla="?: G4 0 G31"/>
                <a:gd name="G35" fmla="?: 5898240 G34 0"/>
                <a:gd name="G36" fmla="?: G6 G35 G31"/>
                <a:gd name="G37" fmla="+- 21600 0 G36"/>
                <a:gd name="G38" fmla="?: G4 0 G33"/>
                <a:gd name="G39" fmla="?: 5898240 G38 G32"/>
                <a:gd name="G40" fmla="?: G6 G39 0"/>
                <a:gd name="G41" fmla="?: G4 G32 21600"/>
                <a:gd name="G42" fmla="?: G6 G41 G33"/>
                <a:gd name="T12" fmla="*/ 10800 w 21600"/>
                <a:gd name="T13" fmla="*/ 21600 h 21600"/>
                <a:gd name="T14" fmla="*/ 10800 w 21600"/>
                <a:gd name="T15" fmla="*/ 21112 h 21600"/>
                <a:gd name="T16" fmla="*/ 10800 w 21600"/>
                <a:gd name="T17" fmla="*/ 20624 h 21600"/>
                <a:gd name="T18" fmla="*/ 10800 w 21600"/>
                <a:gd name="T19" fmla="*/ 2111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800" y="20624"/>
                  </a:moveTo>
                  <a:lnTo>
                    <a:pt x="10800" y="21600"/>
                  </a:lnTo>
                  <a:close/>
                </a:path>
              </a:pathLst>
            </a:custGeom>
            <a:solidFill>
              <a:srgbClr val="D8D8D8"/>
            </a:solidFill>
            <a:ln w="9525">
              <a:noFill/>
              <a:miter lim="800000"/>
              <a:headEnd/>
              <a:tailEnd/>
            </a:ln>
            <a:effectLst/>
          </p:spPr>
          <p:txBody>
            <a:bodyPr/>
            <a:lstStyle/>
            <a:p>
              <a:endParaRPr lang="zh-CN" altLang="en-US" sz="2400"/>
            </a:p>
          </p:txBody>
        </p:sp>
        <p:sp>
          <p:nvSpPr>
            <p:cNvPr id="7182" name="AutoShape 14"/>
            <p:cNvSpPr>
              <a:spLocks noChangeArrowheads="1"/>
            </p:cNvSpPr>
            <p:nvPr/>
          </p:nvSpPr>
          <p:spPr bwMode="auto">
            <a:xfrm>
              <a:off x="2009326" y="625534"/>
              <a:ext cx="4284099" cy="4284099"/>
            </a:xfrm>
            <a:custGeom>
              <a:avLst/>
              <a:gdLst>
                <a:gd name="G0" fmla="+- 9824 0 0"/>
                <a:gd name="G1" fmla="+- 1966080 0 0"/>
                <a:gd name="G2" fmla="+- 0 0 1966080"/>
                <a:gd name="T0" fmla="*/ 0 256 1"/>
                <a:gd name="T1" fmla="*/ 180 256 1"/>
                <a:gd name="G3" fmla="+- 1966080 T0 T1"/>
                <a:gd name="T2" fmla="*/ 0 256 1"/>
                <a:gd name="T3" fmla="*/ 90 256 1"/>
                <a:gd name="G4" fmla="+- 1966080 T2 T3"/>
                <a:gd name="G5" fmla="*/ G4 2 1"/>
                <a:gd name="T4" fmla="*/ 90 256 1"/>
                <a:gd name="T5" fmla="*/ 0 256 1"/>
                <a:gd name="G6" fmla="+- 1966080 T4 T5"/>
                <a:gd name="G7" fmla="*/ G6 2 1"/>
                <a:gd name="G8" fmla="abs 19660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1966080"/>
                <a:gd name="G21" fmla="sin G19 1966080"/>
                <a:gd name="G22" fmla="+- G20 10800 0"/>
                <a:gd name="G23" fmla="+- G21 10800 0"/>
                <a:gd name="G24" fmla="+- 10800 0 G20"/>
                <a:gd name="G25" fmla="+- 9824 10800 0"/>
                <a:gd name="G26" fmla="?: G9 G17 G25"/>
                <a:gd name="G27" fmla="?: G9 0 21600"/>
                <a:gd name="G28" fmla="cos 10800 1966080"/>
                <a:gd name="G29" fmla="sin 10800 1966080"/>
                <a:gd name="G30" fmla="sin 9824 1966080"/>
                <a:gd name="G31" fmla="+- G28 10800 0"/>
                <a:gd name="G32" fmla="+- G29 10800 0"/>
                <a:gd name="G33" fmla="+- G30 10800 0"/>
                <a:gd name="G34" fmla="?: G4 0 G31"/>
                <a:gd name="G35" fmla="?: 1966080 G34 0"/>
                <a:gd name="G36" fmla="?: G6 G35 G31"/>
                <a:gd name="G37" fmla="+- 21600 0 G36"/>
                <a:gd name="G38" fmla="?: G4 0 G33"/>
                <a:gd name="G39" fmla="?: 1966080 G38 G32"/>
                <a:gd name="G40" fmla="?: G6 G39 0"/>
                <a:gd name="G41" fmla="?: G4 G32 21600"/>
                <a:gd name="G42" fmla="?: G6 G41 G33"/>
                <a:gd name="T12" fmla="*/ 10800 w 21600"/>
                <a:gd name="T13" fmla="*/ 21600 h 21600"/>
                <a:gd name="T14" fmla="*/ 19730 w 21600"/>
                <a:gd name="T15" fmla="*/ 15955 h 21600"/>
                <a:gd name="T16" fmla="*/ 10800 w 21600"/>
                <a:gd name="T17" fmla="*/ 20624 h 21600"/>
                <a:gd name="T18" fmla="*/ 1870 w 21600"/>
                <a:gd name="T19" fmla="*/ 159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307" y="15711"/>
                  </a:moveTo>
                  <a:cubicBezTo>
                    <a:pt x="17552" y="18751"/>
                    <a:pt x="14309" y="20623"/>
                    <a:pt x="10800" y="20624"/>
                  </a:cubicBezTo>
                  <a:cubicBezTo>
                    <a:pt x="7290" y="20624"/>
                    <a:pt x="4047" y="18751"/>
                    <a:pt x="2292" y="15712"/>
                  </a:cubicBezTo>
                  <a:lnTo>
                    <a:pt x="1446" y="16200"/>
                  </a:lnTo>
                  <a:cubicBezTo>
                    <a:pt x="3376" y="19541"/>
                    <a:pt x="6941" y="21600"/>
                    <a:pt x="10800" y="21600"/>
                  </a:cubicBezTo>
                  <a:cubicBezTo>
                    <a:pt x="14658" y="21599"/>
                    <a:pt x="18223" y="19541"/>
                    <a:pt x="20153" y="16199"/>
                  </a:cubicBezTo>
                  <a:close/>
                </a:path>
              </a:pathLst>
            </a:custGeom>
            <a:solidFill>
              <a:srgbClr val="D8D8D8"/>
            </a:solidFill>
            <a:ln w="9525">
              <a:noFill/>
              <a:miter lim="800000"/>
              <a:headEnd/>
              <a:tailEnd/>
            </a:ln>
            <a:effectLst/>
          </p:spPr>
          <p:txBody>
            <a:bodyPr/>
            <a:lstStyle/>
            <a:p>
              <a:endParaRPr lang="zh-CN" altLang="en-US" sz="2400"/>
            </a:p>
          </p:txBody>
        </p:sp>
        <p:sp>
          <p:nvSpPr>
            <p:cNvPr id="7183" name="AutoShape 15"/>
            <p:cNvSpPr>
              <a:spLocks noChangeArrowheads="1"/>
            </p:cNvSpPr>
            <p:nvPr/>
          </p:nvSpPr>
          <p:spPr bwMode="auto">
            <a:xfrm>
              <a:off x="2009326" y="625534"/>
              <a:ext cx="4284099" cy="4284099"/>
            </a:xfrm>
            <a:custGeom>
              <a:avLst/>
              <a:gdLst>
                <a:gd name="G0" fmla="+- 9824 0 0"/>
                <a:gd name="G1" fmla="+- 21626880 0 0"/>
                <a:gd name="G2" fmla="+- 0 0 21626880"/>
                <a:gd name="T0" fmla="*/ 0 256 1"/>
                <a:gd name="T1" fmla="*/ 180 256 1"/>
                <a:gd name="G3" fmla="+- 21626880 T0 T1"/>
                <a:gd name="T2" fmla="*/ 0 256 1"/>
                <a:gd name="T3" fmla="*/ 90 256 1"/>
                <a:gd name="G4" fmla="+- 21626880 T2 T3"/>
                <a:gd name="G5" fmla="*/ G4 2 1"/>
                <a:gd name="T4" fmla="*/ 90 256 1"/>
                <a:gd name="T5" fmla="*/ 0 256 1"/>
                <a:gd name="G6" fmla="+- 21626880 T4 T5"/>
                <a:gd name="G7" fmla="*/ G6 2 1"/>
                <a:gd name="G8" fmla="abs 216268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21626880"/>
                <a:gd name="G21" fmla="sin G19 21626880"/>
                <a:gd name="G22" fmla="+- G20 10800 0"/>
                <a:gd name="G23" fmla="+- G21 10800 0"/>
                <a:gd name="G24" fmla="+- 10800 0 G20"/>
                <a:gd name="G25" fmla="+- 9824 10800 0"/>
                <a:gd name="G26" fmla="?: G9 G17 G25"/>
                <a:gd name="G27" fmla="?: G9 0 21600"/>
                <a:gd name="G28" fmla="cos 10800 21626880"/>
                <a:gd name="G29" fmla="sin 10800 21626880"/>
                <a:gd name="G30" fmla="sin 9824 21626880"/>
                <a:gd name="G31" fmla="+- G28 10800 0"/>
                <a:gd name="G32" fmla="+- G29 10800 0"/>
                <a:gd name="G33" fmla="+- G30 10800 0"/>
                <a:gd name="G34" fmla="?: G4 0 G31"/>
                <a:gd name="G35" fmla="?: 21626880 G34 0"/>
                <a:gd name="G36" fmla="?: G6 G35 G31"/>
                <a:gd name="G37" fmla="+- 21600 0 G36"/>
                <a:gd name="G38" fmla="?: G4 0 G33"/>
                <a:gd name="G39" fmla="?: 21626880 G38 G32"/>
                <a:gd name="G40" fmla="?: G6 G39 0"/>
                <a:gd name="G41" fmla="?: G4 G32 21600"/>
                <a:gd name="G42" fmla="?: G6 G41 G33"/>
                <a:gd name="T12" fmla="*/ 10800 w 21600"/>
                <a:gd name="T13" fmla="*/ 0 h 21600"/>
                <a:gd name="T14" fmla="*/ 19730 w 21600"/>
                <a:gd name="T15" fmla="*/ 5643 h 21600"/>
                <a:gd name="T16" fmla="*/ 10800 w 21600"/>
                <a:gd name="T17" fmla="*/ 976 h 21600"/>
                <a:gd name="T18" fmla="*/ 1870 w 21600"/>
                <a:gd name="T19" fmla="*/ 564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9307" y="5887"/>
                  </a:moveTo>
                  <a:cubicBezTo>
                    <a:pt x="17552" y="2848"/>
                    <a:pt x="14309" y="975"/>
                    <a:pt x="10799" y="976"/>
                  </a:cubicBezTo>
                  <a:cubicBezTo>
                    <a:pt x="7290" y="976"/>
                    <a:pt x="4047" y="2848"/>
                    <a:pt x="2292" y="5888"/>
                  </a:cubicBezTo>
                  <a:lnTo>
                    <a:pt x="1446" y="5400"/>
                  </a:lnTo>
                  <a:cubicBezTo>
                    <a:pt x="3376" y="2058"/>
                    <a:pt x="6941" y="-1"/>
                    <a:pt x="10800" y="0"/>
                  </a:cubicBezTo>
                  <a:cubicBezTo>
                    <a:pt x="14658" y="0"/>
                    <a:pt x="18223" y="2058"/>
                    <a:pt x="20153" y="5399"/>
                  </a:cubicBezTo>
                  <a:close/>
                </a:path>
              </a:pathLst>
            </a:custGeom>
            <a:solidFill>
              <a:srgbClr val="D8D8D8"/>
            </a:solidFill>
            <a:ln w="9525">
              <a:noFill/>
              <a:miter lim="800000"/>
              <a:headEnd/>
              <a:tailEnd/>
            </a:ln>
            <a:effectLst/>
          </p:spPr>
          <p:txBody>
            <a:bodyPr/>
            <a:lstStyle/>
            <a:p>
              <a:endParaRPr lang="zh-CN" altLang="en-US" sz="2400"/>
            </a:p>
          </p:txBody>
        </p:sp>
        <p:sp>
          <p:nvSpPr>
            <p:cNvPr id="7184" name="AutoShape 16"/>
            <p:cNvSpPr>
              <a:spLocks noChangeArrowheads="1"/>
            </p:cNvSpPr>
            <p:nvPr/>
          </p:nvSpPr>
          <p:spPr bwMode="auto">
            <a:xfrm>
              <a:off x="2009326" y="625534"/>
              <a:ext cx="4284099" cy="4284099"/>
            </a:xfrm>
            <a:custGeom>
              <a:avLst/>
              <a:gdLst>
                <a:gd name="G0" fmla="+- 9824 0 0"/>
                <a:gd name="G1" fmla="+- 17694720 0 0"/>
                <a:gd name="G2" fmla="+- 0 0 17694720"/>
                <a:gd name="T0" fmla="*/ 0 256 1"/>
                <a:gd name="T1" fmla="*/ 180 256 1"/>
                <a:gd name="G3" fmla="+- 17694720 T0 T1"/>
                <a:gd name="T2" fmla="*/ 0 256 1"/>
                <a:gd name="T3" fmla="*/ 90 256 1"/>
                <a:gd name="G4" fmla="+- 17694720 T2 T3"/>
                <a:gd name="G5" fmla="*/ G4 2 1"/>
                <a:gd name="T4" fmla="*/ 90 256 1"/>
                <a:gd name="T5" fmla="*/ 0 256 1"/>
                <a:gd name="G6" fmla="+- 17694720 T4 T5"/>
                <a:gd name="G7" fmla="*/ G6 2 1"/>
                <a:gd name="G8" fmla="abs 1769472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824"/>
                <a:gd name="G18" fmla="*/ 9824 1 2"/>
                <a:gd name="G19" fmla="+- G18 5400 0"/>
                <a:gd name="G20" fmla="cos G19 17694720"/>
                <a:gd name="G21" fmla="sin G19 17694720"/>
                <a:gd name="G22" fmla="+- G20 10800 0"/>
                <a:gd name="G23" fmla="+- G21 10800 0"/>
                <a:gd name="G24" fmla="+- 10800 0 G20"/>
                <a:gd name="G25" fmla="+- 9824 10800 0"/>
                <a:gd name="G26" fmla="?: G9 G17 G25"/>
                <a:gd name="G27" fmla="?: G9 0 21600"/>
                <a:gd name="G28" fmla="cos 10800 17694720"/>
                <a:gd name="G29" fmla="sin 10800 17694720"/>
                <a:gd name="G30" fmla="sin 9824 17694720"/>
                <a:gd name="G31" fmla="+- G28 10800 0"/>
                <a:gd name="G32" fmla="+- G29 10800 0"/>
                <a:gd name="G33" fmla="+- G30 10800 0"/>
                <a:gd name="G34" fmla="?: G4 0 G31"/>
                <a:gd name="G35" fmla="?: 17694720 G34 0"/>
                <a:gd name="G36" fmla="?: G6 G35 G31"/>
                <a:gd name="G37" fmla="+- 21600 0 G36"/>
                <a:gd name="G38" fmla="?: G4 0 G33"/>
                <a:gd name="G39" fmla="?: 17694720 G38 G32"/>
                <a:gd name="G40" fmla="?: G6 G39 0"/>
                <a:gd name="G41" fmla="?: G4 G32 21600"/>
                <a:gd name="G42" fmla="?: G6 G41 G33"/>
                <a:gd name="T12" fmla="*/ 10800 w 21600"/>
                <a:gd name="T13" fmla="*/ 0 h 21600"/>
                <a:gd name="T14" fmla="*/ 10799 w 21600"/>
                <a:gd name="T15" fmla="*/ 488 h 21600"/>
                <a:gd name="T16" fmla="*/ 10800 w 21600"/>
                <a:gd name="T17" fmla="*/ 976 h 21600"/>
                <a:gd name="T18" fmla="*/ 10801 w 21600"/>
                <a:gd name="T19" fmla="*/ 48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99" y="976"/>
                  </a:moveTo>
                  <a:lnTo>
                    <a:pt x="10799" y="0"/>
                  </a:lnTo>
                  <a:close/>
                </a:path>
              </a:pathLst>
            </a:custGeom>
            <a:solidFill>
              <a:srgbClr val="D8D8D8"/>
            </a:solidFill>
            <a:ln w="9525">
              <a:noFill/>
              <a:miter lim="800000"/>
              <a:headEnd/>
              <a:tailEnd/>
            </a:ln>
            <a:effectLst/>
          </p:spPr>
          <p:txBody>
            <a:bodyPr/>
            <a:lstStyle/>
            <a:p>
              <a:endParaRPr lang="zh-CN" altLang="en-US" sz="2400"/>
            </a:p>
          </p:txBody>
        </p:sp>
        <p:sp>
          <p:nvSpPr>
            <p:cNvPr id="7185" name="Oval 17"/>
            <p:cNvSpPr>
              <a:spLocks noChangeArrowheads="1"/>
            </p:cNvSpPr>
            <p:nvPr/>
          </p:nvSpPr>
          <p:spPr bwMode="auto">
            <a:xfrm>
              <a:off x="3190559" y="1806767"/>
              <a:ext cx="1921633" cy="1921633"/>
            </a:xfrm>
            <a:prstGeom prst="ellipse">
              <a:avLst/>
            </a:prstGeom>
            <a:solidFill>
              <a:srgbClr val="3F3F3F"/>
            </a:solidFill>
            <a:ln w="12700" cap="flat" cmpd="sng">
              <a:solidFill>
                <a:srgbClr val="FFFFFF"/>
              </a:solidFill>
              <a:miter lim="800000"/>
              <a:headEnd/>
              <a:tailEnd/>
            </a:ln>
            <a:effectLst/>
          </p:spPr>
          <p:txBody>
            <a:bodyPr/>
            <a:lstStyle/>
            <a:p>
              <a:endParaRPr lang="zh-CN" altLang="en-US" sz="2400"/>
            </a:p>
          </p:txBody>
        </p:sp>
        <p:sp>
          <p:nvSpPr>
            <p:cNvPr id="7186" name="Rectangle 18"/>
            <p:cNvSpPr>
              <a:spLocks noChangeArrowheads="1"/>
            </p:cNvSpPr>
            <p:nvPr/>
          </p:nvSpPr>
          <p:spPr bwMode="auto">
            <a:xfrm>
              <a:off x="3471976" y="2088184"/>
              <a:ext cx="1358799" cy="1358799"/>
            </a:xfrm>
            <a:prstGeom prst="rect">
              <a:avLst/>
            </a:prstGeom>
            <a:noFill/>
            <a:ln w="9525">
              <a:noFill/>
              <a:miter lim="800000"/>
              <a:headEnd/>
              <a:tailEnd/>
            </a:ln>
            <a:effectLst/>
          </p:spPr>
          <p:txBody>
            <a:bodyPr lIns="60960" rIns="60960" anchor="ctr"/>
            <a:lstStyle/>
            <a:p>
              <a:pPr algn="ctr">
                <a:lnSpc>
                  <a:spcPct val="90000"/>
                </a:lnSpc>
                <a:spcAft>
                  <a:spcPct val="35000"/>
                </a:spcAft>
              </a:pPr>
              <a:r>
                <a:rPr lang="zh-CN" altLang="en-US" sz="4800" dirty="0">
                  <a:solidFill>
                    <a:srgbClr val="FFFFFF"/>
                  </a:solidFill>
                  <a:sym typeface="Arial" pitchFamily="34" charset="0"/>
                </a:rPr>
                <a:t>跨境通路</a:t>
              </a:r>
            </a:p>
          </p:txBody>
        </p:sp>
        <p:sp>
          <p:nvSpPr>
            <p:cNvPr id="7187" name="Oval 19"/>
            <p:cNvSpPr>
              <a:spLocks noChangeArrowheads="1"/>
            </p:cNvSpPr>
            <p:nvPr/>
          </p:nvSpPr>
          <p:spPr bwMode="auto">
            <a:xfrm>
              <a:off x="3478804" y="1387"/>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88" name="Rectangle 20"/>
            <p:cNvSpPr>
              <a:spLocks noChangeArrowheads="1"/>
            </p:cNvSpPr>
            <p:nvPr/>
          </p:nvSpPr>
          <p:spPr bwMode="auto">
            <a:xfrm>
              <a:off x="3675796" y="198379"/>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667" b="1" dirty="0" smtClean="0">
                  <a:sym typeface="Arial" pitchFamily="34" charset="0"/>
                </a:rPr>
                <a:t>微商平臺</a:t>
              </a:r>
              <a:endParaRPr lang="zh-CN" altLang="en-US" sz="2667" b="1" dirty="0">
                <a:sym typeface="Arial" pitchFamily="34" charset="0"/>
              </a:endParaRPr>
            </a:p>
          </p:txBody>
        </p:sp>
        <p:sp>
          <p:nvSpPr>
            <p:cNvPr id="7189" name="Oval 21"/>
            <p:cNvSpPr>
              <a:spLocks noChangeArrowheads="1"/>
            </p:cNvSpPr>
            <p:nvPr/>
          </p:nvSpPr>
          <p:spPr bwMode="auto">
            <a:xfrm>
              <a:off x="5291936" y="1048200"/>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90" name="Rectangle 22"/>
            <p:cNvSpPr>
              <a:spLocks noChangeArrowheads="1"/>
            </p:cNvSpPr>
            <p:nvPr/>
          </p:nvSpPr>
          <p:spPr bwMode="auto">
            <a:xfrm>
              <a:off x="5488928" y="1245192"/>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667" b="1" dirty="0" smtClean="0"/>
                <a:t>專業跨境平臺</a:t>
              </a:r>
              <a:endParaRPr lang="zh-CN" altLang="en-US" sz="2667" b="1" dirty="0"/>
            </a:p>
          </p:txBody>
        </p:sp>
        <p:sp>
          <p:nvSpPr>
            <p:cNvPr id="7191" name="Oval 23"/>
            <p:cNvSpPr>
              <a:spLocks noChangeArrowheads="1"/>
            </p:cNvSpPr>
            <p:nvPr/>
          </p:nvSpPr>
          <p:spPr bwMode="auto">
            <a:xfrm>
              <a:off x="5291936" y="3141824"/>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92" name="Rectangle 24"/>
            <p:cNvSpPr>
              <a:spLocks noChangeArrowheads="1"/>
            </p:cNvSpPr>
            <p:nvPr/>
          </p:nvSpPr>
          <p:spPr bwMode="auto">
            <a:xfrm>
              <a:off x="5488928" y="3338816"/>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667" b="1" dirty="0" smtClean="0">
                  <a:sym typeface="Arial" pitchFamily="34" charset="0"/>
                </a:rPr>
                <a:t>主流協力廠商平臺</a:t>
              </a:r>
              <a:endParaRPr lang="zh-CN" altLang="en-US" sz="2667" b="1" dirty="0">
                <a:sym typeface="Arial" pitchFamily="34" charset="0"/>
              </a:endParaRPr>
            </a:p>
          </p:txBody>
        </p:sp>
        <p:sp>
          <p:nvSpPr>
            <p:cNvPr id="7193" name="Oval 25"/>
            <p:cNvSpPr>
              <a:spLocks noChangeArrowheads="1"/>
            </p:cNvSpPr>
            <p:nvPr/>
          </p:nvSpPr>
          <p:spPr bwMode="auto">
            <a:xfrm>
              <a:off x="3478804" y="4188637"/>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94" name="Rectangle 26"/>
            <p:cNvSpPr>
              <a:spLocks noChangeArrowheads="1"/>
            </p:cNvSpPr>
            <p:nvPr/>
          </p:nvSpPr>
          <p:spPr bwMode="auto">
            <a:xfrm>
              <a:off x="3675796" y="4385629"/>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667" b="1" dirty="0" smtClean="0"/>
                <a:t>社區電商平臺</a:t>
              </a:r>
              <a:endParaRPr lang="zh-CN" altLang="en-US" sz="2667" b="1" dirty="0"/>
            </a:p>
          </p:txBody>
        </p:sp>
        <p:sp>
          <p:nvSpPr>
            <p:cNvPr id="7195" name="Oval 27"/>
            <p:cNvSpPr>
              <a:spLocks noChangeArrowheads="1"/>
            </p:cNvSpPr>
            <p:nvPr/>
          </p:nvSpPr>
          <p:spPr bwMode="auto">
            <a:xfrm>
              <a:off x="1665672" y="3141824"/>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96" name="Rectangle 28"/>
            <p:cNvSpPr>
              <a:spLocks noChangeArrowheads="1"/>
            </p:cNvSpPr>
            <p:nvPr/>
          </p:nvSpPr>
          <p:spPr bwMode="auto">
            <a:xfrm>
              <a:off x="1862664" y="3338816"/>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667" b="1" dirty="0" smtClean="0"/>
                <a:t>O2O保稅展示店</a:t>
              </a:r>
              <a:endParaRPr lang="zh-CN" altLang="en-US" sz="2667" b="1" dirty="0"/>
            </a:p>
          </p:txBody>
        </p:sp>
        <p:sp>
          <p:nvSpPr>
            <p:cNvPr id="7197" name="Oval 29"/>
            <p:cNvSpPr>
              <a:spLocks noChangeArrowheads="1"/>
            </p:cNvSpPr>
            <p:nvPr/>
          </p:nvSpPr>
          <p:spPr bwMode="auto">
            <a:xfrm>
              <a:off x="1665672" y="1048200"/>
              <a:ext cx="1345143" cy="1345143"/>
            </a:xfrm>
            <a:prstGeom prst="ellipse">
              <a:avLst/>
            </a:prstGeom>
            <a:solidFill>
              <a:srgbClr val="F8B502"/>
            </a:solidFill>
            <a:ln w="12700" cap="flat" cmpd="sng">
              <a:solidFill>
                <a:srgbClr val="FFFFFF"/>
              </a:solidFill>
              <a:miter lim="800000"/>
              <a:headEnd/>
              <a:tailEnd/>
            </a:ln>
            <a:effectLst/>
          </p:spPr>
          <p:txBody>
            <a:bodyPr/>
            <a:lstStyle/>
            <a:p>
              <a:endParaRPr lang="zh-CN" altLang="en-US" sz="2400"/>
            </a:p>
          </p:txBody>
        </p:sp>
        <p:sp>
          <p:nvSpPr>
            <p:cNvPr id="7198" name="Rectangle 30"/>
            <p:cNvSpPr>
              <a:spLocks noChangeArrowheads="1"/>
            </p:cNvSpPr>
            <p:nvPr/>
          </p:nvSpPr>
          <p:spPr bwMode="auto">
            <a:xfrm>
              <a:off x="1862664" y="1245192"/>
              <a:ext cx="951159" cy="951159"/>
            </a:xfrm>
            <a:prstGeom prst="rect">
              <a:avLst/>
            </a:prstGeom>
            <a:noFill/>
            <a:ln w="9525">
              <a:noFill/>
              <a:miter lim="800000"/>
              <a:headEnd/>
              <a:tailEnd/>
            </a:ln>
            <a:effectLst/>
          </p:spPr>
          <p:txBody>
            <a:bodyPr lIns="37253" tIns="37253" rIns="37253" bIns="37253" anchor="ctr"/>
            <a:lstStyle/>
            <a:p>
              <a:pPr algn="ctr">
                <a:lnSpc>
                  <a:spcPct val="90000"/>
                </a:lnSpc>
                <a:spcAft>
                  <a:spcPct val="35000"/>
                </a:spcAft>
              </a:pPr>
              <a:r>
                <a:rPr lang="zh-CN" altLang="en-US" sz="2933" b="1" dirty="0"/>
                <a:t>...</a:t>
              </a:r>
            </a:p>
          </p:txBody>
        </p:sp>
      </p:grpSp>
      <p:sp>
        <p:nvSpPr>
          <p:cNvPr id="7199" name="矩形 4"/>
          <p:cNvSpPr>
            <a:spLocks noChangeArrowheads="1"/>
          </p:cNvSpPr>
          <p:nvPr/>
        </p:nvSpPr>
        <p:spPr bwMode="auto">
          <a:xfrm>
            <a:off x="8128001" y="4188884"/>
            <a:ext cx="1939955" cy="1733488"/>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天貓國際</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京東全球購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蘇寧海外購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淘寶全球購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7200" name="矩形 4"/>
          <p:cNvSpPr>
            <a:spLocks noChangeArrowheads="1"/>
          </p:cNvSpPr>
          <p:nvPr/>
        </p:nvSpPr>
        <p:spPr bwMode="auto">
          <a:xfrm>
            <a:off x="8297334" y="2061634"/>
            <a:ext cx="1665841" cy="1733488"/>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西遊列國</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蜜芽寶貝</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考拉海購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a:solidFill>
                  <a:srgbClr val="000000"/>
                </a:solidFill>
                <a:latin typeface="微软雅黑" pitchFamily="34" charset="-122"/>
                <a:ea typeface="微软雅黑" pitchFamily="34" charset="-122"/>
                <a:sym typeface="微软雅黑" pitchFamily="34" charset="-122"/>
              </a:rPr>
              <a:t>...</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7201" name="矩形 4"/>
          <p:cNvSpPr>
            <a:spLocks noChangeArrowheads="1"/>
          </p:cNvSpPr>
          <p:nvPr/>
        </p:nvSpPr>
        <p:spPr bwMode="auto">
          <a:xfrm>
            <a:off x="6172200" y="1083733"/>
            <a:ext cx="2488182" cy="1405256"/>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微盟全球購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思埠跨境全球購</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7202" name="矩形 4"/>
          <p:cNvSpPr>
            <a:spLocks noChangeArrowheads="1"/>
          </p:cNvSpPr>
          <p:nvPr/>
        </p:nvSpPr>
        <p:spPr bwMode="auto">
          <a:xfrm>
            <a:off x="6053668" y="5748867"/>
            <a:ext cx="1665841" cy="1405256"/>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小紅書</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九櫻天下</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7203" name="矩形 4"/>
          <p:cNvSpPr>
            <a:spLocks noChangeArrowheads="1"/>
          </p:cNvSpPr>
          <p:nvPr/>
        </p:nvSpPr>
        <p:spPr bwMode="auto">
          <a:xfrm>
            <a:off x="770467" y="4483100"/>
            <a:ext cx="2007281" cy="1733488"/>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奧買家</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美悅優品</a:t>
            </a:r>
          </a:p>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銀泰</a:t>
            </a:r>
            <a:r>
              <a:rPr lang="zh-CN" altLang="en-US" sz="2133" dirty="0">
                <a:solidFill>
                  <a:srgbClr val="000000"/>
                </a:solidFill>
                <a:latin typeface="微软雅黑" pitchFamily="34" charset="-122"/>
                <a:ea typeface="微软雅黑" pitchFamily="34" charset="-122"/>
                <a:sym typeface="微软雅黑" pitchFamily="34" charset="-122"/>
              </a:rPr>
              <a:t>Choice</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7204" name="矩形 4"/>
          <p:cNvSpPr>
            <a:spLocks noChangeArrowheads="1"/>
          </p:cNvSpPr>
          <p:nvPr/>
        </p:nvSpPr>
        <p:spPr bwMode="auto">
          <a:xfrm>
            <a:off x="747185" y="2643717"/>
            <a:ext cx="1665841" cy="1405256"/>
          </a:xfrm>
          <a:prstGeom prst="rect">
            <a:avLst/>
          </a:prstGeom>
          <a:noFill/>
          <a:ln w="9525">
            <a:noFill/>
            <a:miter lim="800000"/>
            <a:headEnd/>
            <a:tailEnd/>
          </a:ln>
          <a:effectLst/>
        </p:spPr>
        <p:txBody>
          <a:bodyPr wrap="none">
            <a:spAutoFit/>
          </a:bodyPr>
          <a:lstStyle/>
          <a:p>
            <a:pPr marL="380990" indent="-380990">
              <a:buFont typeface="Wingdings" pitchFamily="2" charset="2"/>
              <a:buChar char="Ø"/>
            </a:pPr>
            <a:r>
              <a:rPr lang="zh-CN" altLang="en-US" sz="2133" dirty="0" smtClean="0">
                <a:solidFill>
                  <a:srgbClr val="000000"/>
                </a:solidFill>
                <a:latin typeface="微软雅黑" pitchFamily="34" charset="-122"/>
                <a:ea typeface="微软雅黑" pitchFamily="34" charset="-122"/>
                <a:sym typeface="微软雅黑" pitchFamily="34" charset="-122"/>
              </a:rPr>
              <a:t>持續開放</a:t>
            </a:r>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en-US" sz="2133" dirty="0">
              <a:solidFill>
                <a:srgbClr val="000000"/>
              </a:solidFill>
              <a:latin typeface="微软雅黑" pitchFamily="34" charset="-122"/>
              <a:ea typeface="微软雅黑" pitchFamily="34" charset="-122"/>
              <a:sym typeface="微软雅黑" pitchFamily="34" charset="-122"/>
            </a:endParaRPr>
          </a:p>
          <a:p>
            <a:pPr marL="380990" indent="-380990"/>
            <a:endParaRPr lang="zh-CN" altLang="en-US" sz="2133" dirty="0">
              <a:solidFill>
                <a:srgbClr val="000000"/>
              </a:solidFill>
              <a:latin typeface="Segoe UI" pitchFamily="34" charset="0"/>
              <a:ea typeface="微软雅黑" pitchFamily="34" charset="-122"/>
              <a:sym typeface="Segoe UI" pitchFamily="34" charset="0"/>
            </a:endParaRPr>
          </a:p>
        </p:txBody>
      </p:sp>
      <p:sp>
        <p:nvSpPr>
          <p:cNvPr id="37" name="文本框 3"/>
          <p:cNvSpPr>
            <a:spLocks noChangeArrowheads="1"/>
          </p:cNvSpPr>
          <p:nvPr/>
        </p:nvSpPr>
        <p:spPr bwMode="auto">
          <a:xfrm>
            <a:off x="761963" y="285728"/>
            <a:ext cx="4191029" cy="420564"/>
          </a:xfrm>
          <a:prstGeom prst="rect">
            <a:avLst/>
          </a:prstGeom>
          <a:noFill/>
          <a:ln w="9525">
            <a:noFill/>
            <a:miter lim="800000"/>
            <a:headEnd/>
            <a:tailEnd/>
          </a:ln>
          <a:effectLst/>
        </p:spPr>
        <p:txBody>
          <a:bodyPr wrap="square">
            <a:spAutoFit/>
          </a:bodyPr>
          <a:lstStyle/>
          <a:p>
            <a:r>
              <a:rPr lang="zh-CN" altLang="en-US" sz="2133" dirty="0" smtClean="0">
                <a:solidFill>
                  <a:schemeClr val="bg1"/>
                </a:solidFill>
                <a:latin typeface="Segoe UI" pitchFamily="34" charset="0"/>
                <a:ea typeface="微软雅黑" pitchFamily="34" charset="-122"/>
                <a:sym typeface="Segoe UI" pitchFamily="34" charset="0"/>
              </a:rPr>
              <a:t>一、關於跨境電商-</a:t>
            </a:r>
            <a:r>
              <a:rPr lang="zh-CN" altLang="en-US" sz="1867" dirty="0" smtClean="0">
                <a:solidFill>
                  <a:schemeClr val="bg1"/>
                </a:solidFill>
                <a:latin typeface="Segoe UI" pitchFamily="34" charset="0"/>
                <a:ea typeface="微软雅黑" pitchFamily="34" charset="-122"/>
                <a:sym typeface="Segoe UI" pitchFamily="34" charset="0"/>
              </a:rPr>
              <a:t>跨境電商平臺</a:t>
            </a:r>
            <a:endParaRPr lang="zh-CN" altLang="en-US" sz="1867" dirty="0">
              <a:solidFill>
                <a:schemeClr val="bg1"/>
              </a:solidFill>
              <a:latin typeface="Segoe UI" pitchFamily="34" charset="0"/>
              <a:ea typeface="微软雅黑" pitchFamily="34" charset="-122"/>
              <a:sym typeface="Segoe UI" pitchFamily="34" charset="0"/>
            </a:endParaRPr>
          </a:p>
        </p:txBody>
      </p:sp>
      <p:sp>
        <p:nvSpPr>
          <p:cNvPr id="3" name="标题 2"/>
          <p:cNvSpPr>
            <a:spLocks noGrp="1"/>
          </p:cNvSpPr>
          <p:nvPr>
            <p:ph type="title"/>
          </p:nvPr>
        </p:nvSpPr>
        <p:spPr/>
        <p:txBody>
          <a:bodyPr/>
          <a:lstStyle/>
          <a:p>
            <a:endParaRPr lang="zh-CN" altLang="en-US"/>
          </a:p>
        </p:txBody>
      </p:sp>
      <p:sp>
        <p:nvSpPr>
          <p:cNvPr id="4" name="竖排文字占位符 3"/>
          <p:cNvSpPr>
            <a:spLocks noGrp="1"/>
          </p:cNvSpPr>
          <p:nvPr>
            <p:ph type="body" orient="vert" idx="1"/>
          </p:nvPr>
        </p:nvSpPr>
        <p:spPr/>
        <p:txBody>
          <a:bodyPr/>
          <a:lstStyle/>
          <a:p>
            <a:endParaRPr lang="zh-CN" altLang="en-US"/>
          </a:p>
        </p:txBody>
      </p:sp>
    </p:spTree>
    <p:extLst>
      <p:ext uri="{BB962C8B-B14F-4D97-AF65-F5344CB8AC3E}">
        <p14:creationId xmlns:p14="http://schemas.microsoft.com/office/powerpoint/2010/main" val="28023666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endParaRPr lang="zh-CN" altLang="en-US" dirty="0"/>
          </a:p>
        </p:txBody>
      </p:sp>
      <p:pic>
        <p:nvPicPr>
          <p:cNvPr id="4" name="图片 3"/>
          <p:cNvPicPr>
            <a:picLocks noChangeAspect="1"/>
          </p:cNvPicPr>
          <p:nvPr/>
        </p:nvPicPr>
        <p:blipFill>
          <a:blip r:embed="rId3"/>
          <a:stretch>
            <a:fillRect/>
          </a:stretch>
        </p:blipFill>
        <p:spPr>
          <a:xfrm>
            <a:off x="0" y="0"/>
            <a:ext cx="12192000" cy="6718300"/>
          </a:xfrm>
          <a:prstGeom prst="rect">
            <a:avLst/>
          </a:prstGeom>
        </p:spPr>
      </p:pic>
    </p:spTree>
    <p:extLst>
      <p:ext uri="{BB962C8B-B14F-4D97-AF65-F5344CB8AC3E}">
        <p14:creationId xmlns:p14="http://schemas.microsoft.com/office/powerpoint/2010/main" val="15170388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8900" y="1266537"/>
            <a:ext cx="11896725" cy="6000750"/>
          </a:xfrm>
          <a:prstGeom prst="rect">
            <a:avLst/>
          </a:prstGeom>
        </p:spPr>
      </p:pic>
      <p:sp>
        <p:nvSpPr>
          <p:cNvPr id="8204" name="矩形 29"/>
          <p:cNvSpPr>
            <a:spLocks noChangeArrowheads="1"/>
          </p:cNvSpPr>
          <p:nvPr/>
        </p:nvSpPr>
        <p:spPr bwMode="auto">
          <a:xfrm>
            <a:off x="10923623" y="-38099"/>
            <a:ext cx="1341967" cy="2207684"/>
          </a:xfrm>
          <a:prstGeom prst="rect">
            <a:avLst/>
          </a:prstGeom>
          <a:solidFill>
            <a:srgbClr val="F8B502"/>
          </a:solidFill>
          <a:ln w="12700" cap="flat" cmpd="sng">
            <a:noFill/>
            <a:miter lim="800000"/>
            <a:headEnd/>
            <a:tailEnd/>
          </a:ln>
          <a:effectLst/>
        </p:spPr>
        <p:txBody>
          <a:bodyPr anchor="ctr"/>
          <a:lstStyle/>
          <a:p>
            <a:pPr algn="ctr"/>
            <a:r>
              <a:rPr lang="zh-CN" altLang="en-US" sz="1867" dirty="0" smtClean="0">
                <a:latin typeface="微软雅黑" pitchFamily="34" charset="-122"/>
                <a:ea typeface="微软雅黑" pitchFamily="34" charset="-122"/>
                <a:sym typeface="微软雅黑" pitchFamily="34" charset="-122"/>
              </a:rPr>
              <a:t>國際一線品牌首選入駐平臺，佔據國內電商銷售總額60%以上</a:t>
            </a:r>
            <a:endParaRPr lang="zh-CN" altLang="en-US" sz="1867" dirty="0">
              <a:latin typeface="微软雅黑" pitchFamily="34" charset="-122"/>
              <a:ea typeface="微软雅黑" pitchFamily="34" charset="-122"/>
              <a:sym typeface="微软雅黑" pitchFamily="34" charset="-122"/>
            </a:endParaRPr>
          </a:p>
        </p:txBody>
      </p:sp>
      <p:sp>
        <p:nvSpPr>
          <p:cNvPr id="2" name="标题 1"/>
          <p:cNvSpPr>
            <a:spLocks noGrp="1"/>
          </p:cNvSpPr>
          <p:nvPr>
            <p:ph type="title"/>
          </p:nvPr>
        </p:nvSpPr>
        <p:spPr/>
        <p:txBody>
          <a:bodyPr/>
          <a:lstStyle/>
          <a:p>
            <a:r>
              <a:rPr lang="zh-CN" altLang="en-US" dirty="0" smtClean="0">
                <a:latin typeface="Segoe UI" pitchFamily="34" charset="0"/>
                <a:ea typeface="微软雅黑" pitchFamily="34" charset="-122"/>
                <a:sym typeface="Segoe UI" pitchFamily="34" charset="0"/>
              </a:rPr>
              <a:t>主力銷售平臺分析（天貓國際）</a:t>
            </a:r>
            <a:endParaRPr lang="zh-CN" altLang="en-US" dirty="0"/>
          </a:p>
        </p:txBody>
      </p:sp>
    </p:spTree>
    <p:extLst>
      <p:ext uri="{BB962C8B-B14F-4D97-AF65-F5344CB8AC3E}">
        <p14:creationId xmlns:p14="http://schemas.microsoft.com/office/powerpoint/2010/main" val="34007668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438" y="550424"/>
            <a:ext cx="7802880" cy="5852160"/>
          </a:xfrm>
          <a:prstGeom prst="rect">
            <a:avLst/>
          </a:prstGeom>
        </p:spPr>
      </p:pic>
    </p:spTree>
    <p:extLst>
      <p:ext uri="{BB962C8B-B14F-4D97-AF65-F5344CB8AC3E}">
        <p14:creationId xmlns:p14="http://schemas.microsoft.com/office/powerpoint/2010/main" val="1635927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兩岸跨境電商的創新</a:t>
            </a:r>
            <a:endParaRPr lang="zh-CN" altLang="en-US" dirty="0"/>
          </a:p>
        </p:txBody>
      </p:sp>
      <p:sp>
        <p:nvSpPr>
          <p:cNvPr id="3" name="竖排文字占位符 2"/>
          <p:cNvSpPr>
            <a:spLocks noGrp="1"/>
          </p:cNvSpPr>
          <p:nvPr>
            <p:ph type="body" orient="vert" idx="1"/>
          </p:nvPr>
        </p:nvSpPr>
        <p:spPr>
          <a:xfrm>
            <a:off x="838200" y="2297152"/>
            <a:ext cx="10515600" cy="3299947"/>
          </a:xfrm>
        </p:spPr>
        <p:txBody>
          <a:bodyPr>
            <a:normAutofit/>
          </a:bodyPr>
          <a:lstStyle/>
          <a:p>
            <a:pPr marL="0" indent="0">
              <a:buNone/>
            </a:pPr>
            <a:r>
              <a:rPr lang="zh-CN" altLang="en-US" sz="3200" dirty="0" smtClean="0"/>
              <a:t>互聯網</a:t>
            </a:r>
            <a:r>
              <a:rPr lang="en-US" altLang="zh-CN" sz="3200" dirty="0" smtClean="0"/>
              <a:t>+</a:t>
            </a:r>
            <a:r>
              <a:rPr lang="zh-CN" altLang="en-US" sz="3200" dirty="0" smtClean="0"/>
              <a:t>進出口貿易：</a:t>
            </a:r>
            <a:endParaRPr lang="en-US" altLang="zh-CN" sz="3200" dirty="0" smtClean="0"/>
          </a:p>
          <a:p>
            <a:pPr marL="457200" lvl="1" indent="0">
              <a:buNone/>
            </a:pPr>
            <a:r>
              <a:rPr lang="zh-CN" altLang="en-US" dirty="0" smtClean="0"/>
              <a:t>創新</a:t>
            </a:r>
            <a:r>
              <a:rPr lang="en-US" altLang="zh-CN" dirty="0" smtClean="0"/>
              <a:t>——</a:t>
            </a:r>
            <a:r>
              <a:rPr lang="zh-CN" altLang="en-US" dirty="0"/>
              <a:t>商品管理、交易通路、</a:t>
            </a:r>
            <a:r>
              <a:rPr lang="zh-CN" altLang="en-US" dirty="0" smtClean="0"/>
              <a:t>物流運送、進出口報關、倉儲管理</a:t>
            </a:r>
            <a:endParaRPr lang="en-US" altLang="zh-CN" dirty="0" smtClean="0"/>
          </a:p>
          <a:p>
            <a:pPr marL="457200" lvl="1" indent="0">
              <a:buNone/>
            </a:pPr>
            <a:r>
              <a:rPr lang="zh-CN" altLang="en-US" dirty="0" smtClean="0"/>
              <a:t>創新</a:t>
            </a:r>
            <a:r>
              <a:rPr lang="en-US" altLang="zh-CN" dirty="0" smtClean="0"/>
              <a:t>——</a:t>
            </a:r>
            <a:r>
              <a:rPr lang="zh-CN" altLang="en-US" dirty="0" smtClean="0"/>
              <a:t>資訊流（貿易流）、金流</a:t>
            </a:r>
            <a:r>
              <a:rPr lang="zh-CN" altLang="en-US" dirty="0" smtClean="0"/>
              <a:t>、物流</a:t>
            </a:r>
            <a:endParaRPr lang="en-US" altLang="zh-CN" dirty="0" smtClean="0"/>
          </a:p>
          <a:p>
            <a:pPr marL="457200" lvl="1" indent="0">
              <a:buNone/>
            </a:pPr>
            <a:r>
              <a:rPr lang="zh-CN" altLang="en-US" dirty="0" smtClean="0"/>
              <a:t>創新</a:t>
            </a:r>
            <a:r>
              <a:rPr lang="en-US" altLang="zh-CN" dirty="0" smtClean="0"/>
              <a:t>——</a:t>
            </a:r>
            <a:r>
              <a:rPr lang="zh-CN" altLang="en-US" dirty="0" smtClean="0"/>
              <a:t>法律法規、資訊監管、支付清算、通關關稅、物流保稅、</a:t>
            </a:r>
            <a:endParaRPr lang="en-US" altLang="zh-CN" dirty="0" smtClean="0"/>
          </a:p>
          <a:p>
            <a:pPr marL="457200" lvl="1" indent="0">
              <a:buNone/>
            </a:pPr>
            <a:r>
              <a:rPr lang="en-US" altLang="zh-CN" dirty="0"/>
              <a:t> </a:t>
            </a:r>
            <a:r>
              <a:rPr lang="en-US" altLang="zh-CN" dirty="0" smtClean="0"/>
              <a:t>             </a:t>
            </a:r>
            <a:r>
              <a:rPr lang="zh-CN" altLang="en-US" dirty="0" smtClean="0"/>
              <a:t>電子認證、糾紛解決、經營者行為、示範試點</a:t>
            </a:r>
            <a:endParaRPr lang="en-US" altLang="zh-CN" dirty="0" smtClean="0"/>
          </a:p>
          <a:p>
            <a:pPr marL="457200" lvl="1" indent="0">
              <a:buNone/>
            </a:pPr>
            <a:r>
              <a:rPr lang="zh-CN" altLang="en-US" dirty="0" smtClean="0"/>
              <a:t>創新</a:t>
            </a:r>
            <a:r>
              <a:rPr lang="en-US" altLang="zh-CN" dirty="0" smtClean="0"/>
              <a:t>——</a:t>
            </a:r>
            <a:r>
              <a:rPr lang="zh-CN" altLang="en-US" dirty="0" smtClean="0"/>
              <a:t>電商企業、外貿企業、物流企業（供應鏈企業）、支付企業</a:t>
            </a:r>
            <a:endParaRPr lang="en-US" altLang="zh-CN" dirty="0" smtClean="0"/>
          </a:p>
          <a:p>
            <a:pPr marL="457200" lvl="1" indent="0">
              <a:buNone/>
            </a:pPr>
            <a:endParaRPr lang="en-US" altLang="zh-CN" dirty="0" smtClean="0"/>
          </a:p>
          <a:p>
            <a:pPr marL="457200" lvl="1" indent="0">
              <a:buNone/>
            </a:pPr>
            <a:endParaRPr lang="zh-CN" altLang="en-US" dirty="0"/>
          </a:p>
        </p:txBody>
      </p:sp>
    </p:spTree>
    <p:extLst>
      <p:ext uri="{BB962C8B-B14F-4D97-AF65-F5344CB8AC3E}">
        <p14:creationId xmlns:p14="http://schemas.microsoft.com/office/powerpoint/2010/main" val="30753496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t>天貓國際招商標準</a:t>
            </a:r>
            <a:endParaRPr lang="zh-CN" altLang="en-US" dirty="0"/>
          </a:p>
        </p:txBody>
      </p:sp>
      <p:sp>
        <p:nvSpPr>
          <p:cNvPr id="3" name="竖排文字占位符 2"/>
          <p:cNvSpPr>
            <a:spLocks noGrp="1"/>
          </p:cNvSpPr>
          <p:nvPr>
            <p:ph type="body" orient="vert" idx="1"/>
          </p:nvPr>
        </p:nvSpPr>
        <p:spPr/>
        <p:txBody>
          <a:bodyPr>
            <a:noAutofit/>
          </a:bodyPr>
          <a:lstStyle/>
          <a:p>
            <a:r>
              <a:rPr lang="en-US" altLang="zh-CN" sz="2000" dirty="0" smtClean="0"/>
              <a:t>1</a:t>
            </a:r>
            <a:r>
              <a:rPr lang="zh-CN" altLang="en-US" sz="2000" dirty="0" smtClean="0"/>
              <a:t>、基本條件 </a:t>
            </a:r>
          </a:p>
          <a:p>
            <a:r>
              <a:rPr lang="en-US" altLang="zh-CN" sz="2000" dirty="0" smtClean="0"/>
              <a:t>1</a:t>
            </a:r>
            <a:r>
              <a:rPr lang="zh-CN" altLang="en-US" sz="2000" dirty="0" smtClean="0"/>
              <a:t>）擁有海外公司實體；</a:t>
            </a:r>
          </a:p>
          <a:p>
            <a:r>
              <a:rPr lang="en-US" altLang="zh-CN" sz="2000" dirty="0" smtClean="0"/>
              <a:t>2</a:t>
            </a:r>
            <a:r>
              <a:rPr lang="zh-CN" altLang="en-US" sz="2000" dirty="0"/>
              <a:t>）是品牌方</a:t>
            </a:r>
            <a:r>
              <a:rPr lang="en-US" altLang="zh-CN" sz="2000" dirty="0" smtClean="0"/>
              <a:t>/</a:t>
            </a:r>
            <a:r>
              <a:rPr lang="zh-CN" altLang="en-US" sz="2000" dirty="0" smtClean="0"/>
              <a:t>擁有品牌授權</a:t>
            </a:r>
            <a:r>
              <a:rPr lang="en-US" altLang="zh-CN" sz="2000" dirty="0" smtClean="0"/>
              <a:t>/</a:t>
            </a:r>
            <a:r>
              <a:rPr lang="zh-CN" altLang="en-US" sz="2000" dirty="0" smtClean="0"/>
              <a:t>提供從品牌方開始完整鏈路的商品進貨憑證（具體詳見店鋪類型資質要求）。</a:t>
            </a:r>
          </a:p>
          <a:p>
            <a:r>
              <a:rPr lang="en-US" altLang="zh-CN" sz="2000" dirty="0" smtClean="0"/>
              <a:t>2</a:t>
            </a:r>
            <a:r>
              <a:rPr lang="zh-CN" altLang="en-US" sz="2000" dirty="0" smtClean="0"/>
              <a:t>、優先</a:t>
            </a:r>
            <a:r>
              <a:rPr lang="zh-CN" altLang="en-US" sz="1800" dirty="0" smtClean="0"/>
              <a:t>錄取</a:t>
            </a:r>
            <a:r>
              <a:rPr lang="zh-CN" altLang="en-US" sz="2000" dirty="0" smtClean="0"/>
              <a:t>條件</a:t>
            </a:r>
            <a:r>
              <a:rPr lang="zh-CN" altLang="en-US" sz="2000" dirty="0"/>
              <a:t>  </a:t>
            </a:r>
          </a:p>
          <a:p>
            <a:r>
              <a:rPr lang="en-US" altLang="zh-CN" sz="2000" dirty="0" smtClean="0"/>
              <a:t>1</a:t>
            </a:r>
            <a:r>
              <a:rPr lang="zh-CN" altLang="en-US" sz="2000" dirty="0" smtClean="0"/>
              <a:t>）海外知名實體賣場或者</a:t>
            </a:r>
            <a:r>
              <a:rPr lang="en-US" altLang="zh-CN" sz="2000" dirty="0" smtClean="0"/>
              <a:t>B2C</a:t>
            </a:r>
            <a:r>
              <a:rPr lang="zh-CN" altLang="en-US" sz="2000" dirty="0" smtClean="0"/>
              <a:t>網站；</a:t>
            </a:r>
          </a:p>
          <a:p>
            <a:r>
              <a:rPr lang="en-US" altLang="zh-CN" sz="2000" dirty="0" smtClean="0"/>
              <a:t>2</a:t>
            </a:r>
            <a:r>
              <a:rPr lang="zh-CN" altLang="en-US" sz="2000" dirty="0" smtClean="0"/>
              <a:t>）未進入中國市場的海外知名品牌。</a:t>
            </a:r>
          </a:p>
          <a:p>
            <a:r>
              <a:rPr lang="zh-CN" altLang="en-US" sz="2000" dirty="0" smtClean="0"/>
              <a:t>二、申請入駐基本資質文件    </a:t>
            </a:r>
          </a:p>
          <a:p>
            <a:r>
              <a:rPr lang="en-US" altLang="zh-CN" sz="2000" dirty="0" smtClean="0"/>
              <a:t>1</a:t>
            </a:r>
            <a:r>
              <a:rPr lang="zh-CN" altLang="en-US" sz="2000" dirty="0" smtClean="0"/>
              <a:t>、申請入駐公司成立證明文件；</a:t>
            </a:r>
          </a:p>
          <a:p>
            <a:r>
              <a:rPr lang="en-US" altLang="zh-CN" sz="2000" dirty="0" smtClean="0"/>
              <a:t>2</a:t>
            </a:r>
            <a:r>
              <a:rPr lang="zh-CN" altLang="en-US" sz="2000" dirty="0" smtClean="0"/>
              <a:t>、申請入駐公司稅務登記證或者最近一期納稅證明文件；</a:t>
            </a:r>
          </a:p>
          <a:p>
            <a:r>
              <a:rPr lang="en-US" altLang="zh-CN" sz="2000" dirty="0" smtClean="0"/>
              <a:t>3</a:t>
            </a:r>
            <a:r>
              <a:rPr lang="zh-CN" altLang="en-US" sz="2000" dirty="0" smtClean="0"/>
              <a:t>、申請入駐公司授權代表人及店鋪連絡人身份證件；</a:t>
            </a:r>
          </a:p>
          <a:p>
            <a:r>
              <a:rPr lang="en-US" altLang="zh-CN" sz="2000" dirty="0" smtClean="0"/>
              <a:t>4</a:t>
            </a:r>
            <a:r>
              <a:rPr lang="zh-CN" altLang="en-US" sz="2000" dirty="0" smtClean="0"/>
              <a:t>、入駐公司海外銀行帳戶開戶證明或者對帳單；</a:t>
            </a:r>
          </a:p>
          <a:p>
            <a:r>
              <a:rPr lang="en-US" altLang="zh-CN" sz="2000" dirty="0" smtClean="0"/>
              <a:t>5</a:t>
            </a:r>
            <a:r>
              <a:rPr lang="zh-CN" altLang="en-US" sz="2000" dirty="0" smtClean="0"/>
              <a:t>、其他天貓國際要求提供的基礎檔或資料。</a:t>
            </a:r>
          </a:p>
          <a:p>
            <a:endParaRPr lang="zh-CN" altLang="en-US" sz="2000" dirty="0"/>
          </a:p>
        </p:txBody>
      </p:sp>
    </p:spTree>
    <p:extLst>
      <p:ext uri="{BB962C8B-B14F-4D97-AF65-F5344CB8AC3E}">
        <p14:creationId xmlns:p14="http://schemas.microsoft.com/office/powerpoint/2010/main" val="16767040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a:xfrm>
            <a:off x="838200" y="1485383"/>
            <a:ext cx="10515600" cy="4713398"/>
          </a:xfrm>
        </p:spPr>
        <p:txBody>
          <a:bodyPr>
            <a:noAutofit/>
          </a:bodyPr>
          <a:lstStyle/>
          <a:p>
            <a:r>
              <a:rPr lang="zh-CN" altLang="en-US" sz="1600" dirty="0" smtClean="0"/>
              <a:t>三、店鋪類型及所需資質文件  </a:t>
            </a:r>
          </a:p>
          <a:p>
            <a:r>
              <a:rPr lang="en-US" altLang="zh-CN" sz="1600" dirty="0" smtClean="0">
                <a:solidFill>
                  <a:srgbClr val="DD462F"/>
                </a:solidFill>
              </a:rPr>
              <a:t>1</a:t>
            </a:r>
            <a:r>
              <a:rPr lang="zh-CN" altLang="en-US" sz="1600" dirty="0" smtClean="0">
                <a:solidFill>
                  <a:srgbClr val="DD462F"/>
                </a:solidFill>
              </a:rPr>
              <a:t>、賣場型旗艦店：</a:t>
            </a:r>
          </a:p>
          <a:p>
            <a:r>
              <a:rPr lang="zh-CN" altLang="en-US" sz="1600" dirty="0" smtClean="0"/>
              <a:t>擁有服務類商標的海外線上或線下零售商開設的賣場旗艦店； </a:t>
            </a:r>
          </a:p>
          <a:p>
            <a:r>
              <a:rPr lang="en-US" altLang="zh-CN" sz="1600" dirty="0" smtClean="0"/>
              <a:t>1</a:t>
            </a:r>
            <a:r>
              <a:rPr lang="zh-CN" altLang="en-US" sz="1600" dirty="0" smtClean="0"/>
              <a:t>）海外註冊滿</a:t>
            </a:r>
            <a:r>
              <a:rPr lang="en-US" altLang="zh-CN" sz="1600" dirty="0" smtClean="0"/>
              <a:t>1</a:t>
            </a:r>
            <a:r>
              <a:rPr lang="zh-CN" altLang="en-US" sz="1600" dirty="0"/>
              <a:t>年以上的</a:t>
            </a:r>
            <a:r>
              <a:rPr lang="en-US" altLang="zh-CN" sz="1600" dirty="0" smtClean="0"/>
              <a:t>35</a:t>
            </a:r>
            <a:r>
              <a:rPr lang="zh-CN" altLang="en-US" sz="1600" dirty="0" smtClean="0"/>
              <a:t>類目商標原件；</a:t>
            </a:r>
          </a:p>
          <a:p>
            <a:r>
              <a:rPr lang="en-US" altLang="zh-CN" sz="1600" dirty="0" smtClean="0"/>
              <a:t>2</a:t>
            </a:r>
            <a:r>
              <a:rPr lang="zh-CN" altLang="en-US" sz="1600" dirty="0" smtClean="0"/>
              <a:t>）當地知名實體零售店或者</a:t>
            </a:r>
            <a:r>
              <a:rPr lang="en-US" altLang="zh-CN" sz="1600" dirty="0" smtClean="0"/>
              <a:t>B2C</a:t>
            </a:r>
            <a:r>
              <a:rPr lang="zh-CN" altLang="en-US" sz="1600" dirty="0" smtClean="0"/>
              <a:t>網站，需提供實體店照片或者網站；</a:t>
            </a:r>
          </a:p>
          <a:p>
            <a:r>
              <a:rPr lang="en-US" altLang="zh-CN" sz="1600" dirty="0" smtClean="0"/>
              <a:t>3</a:t>
            </a:r>
            <a:r>
              <a:rPr lang="zh-CN" altLang="en-US" sz="1600" dirty="0" smtClean="0"/>
              <a:t>）如果申請入駐公司為品牌授權方，需要提供商標權利人出具給入駐公司的獨佔授權，且只限一級授權。</a:t>
            </a:r>
          </a:p>
          <a:p>
            <a:r>
              <a:rPr lang="en-US" altLang="zh-CN" sz="1600" dirty="0" smtClean="0">
                <a:solidFill>
                  <a:srgbClr val="DD462F"/>
                </a:solidFill>
              </a:rPr>
              <a:t>2</a:t>
            </a:r>
            <a:r>
              <a:rPr lang="zh-CN" altLang="en-US" sz="1600" dirty="0" smtClean="0">
                <a:solidFill>
                  <a:srgbClr val="DD462F"/>
                </a:solidFill>
              </a:rPr>
              <a:t>、品牌旗艦店：</a:t>
            </a:r>
          </a:p>
          <a:p>
            <a:r>
              <a:rPr lang="zh-CN" altLang="en-US" sz="1600" dirty="0" smtClean="0"/>
              <a:t>經營一個自有品牌商品的品牌旗艦店；</a:t>
            </a:r>
          </a:p>
          <a:p>
            <a:r>
              <a:rPr lang="zh-CN" altLang="en-US" sz="1600" dirty="0" smtClean="0"/>
              <a:t>經營多個自有品牌商品且各品牌歸同一實際控制人的品牌旗艦店；</a:t>
            </a:r>
          </a:p>
          <a:p>
            <a:r>
              <a:rPr lang="en-US" altLang="zh-CN" sz="1600" dirty="0" smtClean="0"/>
              <a:t>1</a:t>
            </a:r>
            <a:r>
              <a:rPr lang="zh-CN" altLang="en-US" sz="1600" dirty="0" smtClean="0"/>
              <a:t>）海外註冊滿</a:t>
            </a:r>
            <a:r>
              <a:rPr lang="en-US" altLang="zh-CN" sz="1600" dirty="0" smtClean="0"/>
              <a:t>1</a:t>
            </a:r>
            <a:r>
              <a:rPr lang="zh-CN" altLang="en-US" sz="1600" dirty="0" smtClean="0"/>
              <a:t>年以上的品牌商標</a:t>
            </a:r>
            <a:r>
              <a:rPr lang="en-US" altLang="zh-CN" sz="1600" dirty="0" smtClean="0"/>
              <a:t>R</a:t>
            </a:r>
            <a:r>
              <a:rPr lang="zh-CN" altLang="en-US" sz="1600" dirty="0" smtClean="0"/>
              <a:t>原件，並且該品牌在海外有零售經營；</a:t>
            </a:r>
          </a:p>
          <a:p>
            <a:r>
              <a:rPr lang="en-US" altLang="zh-CN" sz="1600" dirty="0" smtClean="0"/>
              <a:t>2</a:t>
            </a:r>
            <a:r>
              <a:rPr lang="zh-CN" altLang="en-US" sz="1600" dirty="0" smtClean="0"/>
              <a:t>）如果申請入駐公司為品牌授權方，需要提供商標所有人出具給入駐公司的獨佔授權，且只限一級授權；</a:t>
            </a:r>
          </a:p>
          <a:p>
            <a:r>
              <a:rPr lang="en-US" altLang="zh-CN" sz="1600" dirty="0" smtClean="0"/>
              <a:t>3</a:t>
            </a:r>
            <a:r>
              <a:rPr lang="zh-CN" altLang="en-US" sz="1600" dirty="0" smtClean="0"/>
              <a:t>）注：優先邀請在海淘熱銷的品牌；如果該品牌在天貓（</a:t>
            </a:r>
            <a:r>
              <a:rPr lang="en-US" altLang="zh-CN" sz="1600" dirty="0" smtClean="0"/>
              <a:t>www.tmall.com</a:t>
            </a:r>
            <a:r>
              <a:rPr lang="zh-CN" altLang="en-US" sz="1600" dirty="0" smtClean="0"/>
              <a:t>）已經開店，需提供品牌方確認檔。</a:t>
            </a:r>
          </a:p>
          <a:p>
            <a:r>
              <a:rPr lang="en-US" altLang="zh-CN" sz="1600" dirty="0" smtClean="0">
                <a:solidFill>
                  <a:srgbClr val="DD462F"/>
                </a:solidFill>
              </a:rPr>
              <a:t>3</a:t>
            </a:r>
            <a:r>
              <a:rPr lang="zh-CN" altLang="en-US" sz="1600" dirty="0" smtClean="0">
                <a:solidFill>
                  <a:srgbClr val="DD462F"/>
                </a:solidFill>
              </a:rPr>
              <a:t>、專營店：經營多個他人品牌商品的店鋪；</a:t>
            </a:r>
          </a:p>
          <a:p>
            <a:r>
              <a:rPr lang="zh-CN" altLang="en-US" sz="1600" dirty="0" smtClean="0"/>
              <a:t>既經營他人品牌商品又經營自有品牌商品的店鋪；</a:t>
            </a:r>
          </a:p>
          <a:p>
            <a:r>
              <a:rPr lang="zh-CN" altLang="en-US" sz="1600" dirty="0" smtClean="0"/>
              <a:t>經營多個他人品牌且跨招商大類的店鋪；</a:t>
            </a:r>
          </a:p>
          <a:p>
            <a:r>
              <a:rPr lang="en-US" altLang="zh-CN" sz="1600" dirty="0" smtClean="0"/>
              <a:t>1</a:t>
            </a:r>
            <a:r>
              <a:rPr lang="zh-CN" altLang="en-US" sz="1600" dirty="0" smtClean="0"/>
              <a:t>）就所售商品提供品牌方銷售授權，或者從品牌方開始完整鏈路的商品進貨憑證；</a:t>
            </a:r>
          </a:p>
          <a:p>
            <a:r>
              <a:rPr lang="en-US" altLang="zh-CN" sz="1600" dirty="0" smtClean="0"/>
              <a:t>2</a:t>
            </a:r>
            <a:r>
              <a:rPr lang="zh-CN" altLang="en-US" sz="1600" dirty="0" smtClean="0"/>
              <a:t>）店鋪跨類目經營的，需遵循</a:t>
            </a:r>
            <a:r>
              <a:rPr lang="en-US" altLang="zh-CN" sz="1600" dirty="0" smtClean="0">
                <a:hlinkClick r:id="rId2"/>
              </a:rPr>
              <a:t>《</a:t>
            </a:r>
            <a:r>
              <a:rPr lang="zh-CN" altLang="en-US" sz="1600" dirty="0" smtClean="0">
                <a:hlinkClick r:id="rId2"/>
              </a:rPr>
              <a:t>天貓國際允許跨類目經營的商品列表</a:t>
            </a:r>
            <a:r>
              <a:rPr lang="en-US" altLang="zh-CN" sz="1600" dirty="0" smtClean="0">
                <a:hlinkClick r:id="rId2"/>
              </a:rPr>
              <a:t>》</a:t>
            </a:r>
            <a:r>
              <a:rPr lang="zh-CN" altLang="en-US" sz="1600" dirty="0"/>
              <a:t>：</a:t>
            </a:r>
          </a:p>
          <a:p>
            <a:endParaRPr lang="zh-CN" altLang="en-US" sz="1600" dirty="0"/>
          </a:p>
        </p:txBody>
      </p:sp>
    </p:spTree>
    <p:extLst>
      <p:ext uri="{BB962C8B-B14F-4D97-AF65-F5344CB8AC3E}">
        <p14:creationId xmlns:p14="http://schemas.microsoft.com/office/powerpoint/2010/main" val="26395105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noAutofit/>
          </a:bodyPr>
          <a:lstStyle/>
          <a:p>
            <a:r>
              <a:rPr lang="zh-CN" altLang="en-US" sz="2000" dirty="0" smtClean="0"/>
              <a:t>四、商品及服務的要求：</a:t>
            </a:r>
          </a:p>
          <a:p>
            <a:r>
              <a:rPr lang="zh-CN" altLang="en-US" sz="2000" dirty="0" smtClean="0"/>
              <a:t>商品：加入天貓國際正品保障計畫，原產于或銷售於海外的產品，通過國際物流經中國海外正規入關；</a:t>
            </a:r>
          </a:p>
          <a:p>
            <a:r>
              <a:rPr lang="zh-CN" altLang="en-US" sz="2000" dirty="0" smtClean="0"/>
              <a:t>商品頁面：商品資訊採用中文描述，國際公制度量單位，配備中文旺旺客服；</a:t>
            </a:r>
          </a:p>
          <a:p>
            <a:r>
              <a:rPr lang="zh-CN" altLang="en-US" sz="2000" dirty="0" smtClean="0"/>
              <a:t>物流服務：</a:t>
            </a:r>
            <a:r>
              <a:rPr lang="en-US" altLang="zh-CN" sz="2000" dirty="0" smtClean="0"/>
              <a:t>120</a:t>
            </a:r>
            <a:r>
              <a:rPr lang="zh-CN" altLang="en-US" sz="2000" dirty="0" smtClean="0"/>
              <a:t>小時內完成發貨，可以個人包裹直接遞送，也可從中國保稅區到大陸消費者手中，物流資訊需可追蹤；</a:t>
            </a:r>
          </a:p>
          <a:p>
            <a:r>
              <a:rPr lang="zh-CN" altLang="en-US" sz="2000" dirty="0" smtClean="0"/>
              <a:t>售後服務：必須在中國大陸設置退貨點；</a:t>
            </a:r>
          </a:p>
          <a:p>
            <a:r>
              <a:rPr lang="zh-CN" altLang="en-US" sz="2000" dirty="0" smtClean="0"/>
              <a:t>天貓國際規則見連結：</a:t>
            </a:r>
            <a:r>
              <a:rPr lang="en-US" altLang="zh-CN" sz="2000" dirty="0" smtClean="0">
                <a:hlinkClick r:id="rId2" tooltip="title"/>
              </a:rPr>
              <a:t>//</a:t>
            </a:r>
            <a:r>
              <a:rPr lang="en-US" altLang="zh-CN" sz="2000" dirty="0">
                <a:hlinkClick r:id="rId2" tooltip="title"/>
              </a:rPr>
              <a:t>rule.tmall.hk/</a:t>
            </a:r>
            <a:r>
              <a:rPr lang="en-US" altLang="zh-CN" sz="2000" dirty="0" err="1">
                <a:hlinkClick r:id="rId2" tooltip="title"/>
              </a:rPr>
              <a:t>gseller</a:t>
            </a:r>
            <a:r>
              <a:rPr lang="en-US" altLang="zh-CN" sz="2000" dirty="0">
                <a:hlinkClick r:id="rId2" tooltip="title"/>
              </a:rPr>
              <a:t>/rule/index.htm</a:t>
            </a:r>
            <a:endParaRPr lang="zh-CN" altLang="en-US" sz="2000" dirty="0"/>
          </a:p>
          <a:p>
            <a:r>
              <a:rPr lang="zh-CN" altLang="en-US" sz="2000" dirty="0" smtClean="0"/>
              <a:t>五、資費標準：</a:t>
            </a:r>
          </a:p>
          <a:p>
            <a:r>
              <a:rPr lang="zh-CN" altLang="en-US" sz="2000" dirty="0" smtClean="0"/>
              <a:t>保證金：</a:t>
            </a:r>
            <a:r>
              <a:rPr lang="en-US" altLang="zh-CN" sz="2000" dirty="0" smtClean="0"/>
              <a:t>150,000</a:t>
            </a:r>
            <a:r>
              <a:rPr lang="zh-CN" altLang="en-US" sz="2000" dirty="0" smtClean="0"/>
              <a:t>人民幣  </a:t>
            </a:r>
          </a:p>
          <a:p>
            <a:r>
              <a:rPr lang="zh-CN" altLang="en-US" sz="2000" dirty="0" smtClean="0"/>
              <a:t>年費：按照</a:t>
            </a:r>
            <a:r>
              <a:rPr lang="zh-CN" altLang="en-US" sz="1800" dirty="0" smtClean="0"/>
              <a:t>不同</a:t>
            </a:r>
            <a:r>
              <a:rPr lang="zh-CN" altLang="en-US" sz="2000" dirty="0" smtClean="0"/>
              <a:t>經營類目分</a:t>
            </a:r>
            <a:r>
              <a:rPr lang="en-US" altLang="zh-CN" sz="2000" dirty="0" smtClean="0"/>
              <a:t>5000</a:t>
            </a:r>
            <a:r>
              <a:rPr lang="zh-CN" altLang="en-US" sz="2000" dirty="0"/>
              <a:t>美金和</a:t>
            </a:r>
            <a:r>
              <a:rPr lang="en-US" altLang="zh-CN" sz="2000" dirty="0" smtClean="0"/>
              <a:t>10000</a:t>
            </a:r>
            <a:r>
              <a:rPr lang="zh-CN" altLang="en-US" sz="2000" dirty="0" smtClean="0"/>
              <a:t>美金兩檔，跨類目經營按照經營類目對應年費最高的一檔收取；</a:t>
            </a:r>
          </a:p>
          <a:p>
            <a:r>
              <a:rPr lang="zh-CN" altLang="en-US" sz="2000" dirty="0" smtClean="0"/>
              <a:t>即時劃扣技術服務費：詳細參看</a:t>
            </a:r>
            <a:r>
              <a:rPr lang="en-US" altLang="zh-CN" sz="2000" dirty="0" smtClean="0">
                <a:hlinkClick r:id="rId3" tooltip="title"/>
              </a:rPr>
              <a:t>《</a:t>
            </a:r>
            <a:r>
              <a:rPr lang="zh-CN" altLang="en-US" sz="2000" dirty="0" smtClean="0">
                <a:hlinkClick r:id="rId3" tooltip="title"/>
              </a:rPr>
              <a:t>天貓國際資費</a:t>
            </a:r>
            <a:r>
              <a:rPr lang="en-US" altLang="zh-CN" sz="2000" dirty="0" smtClean="0">
                <a:hlinkClick r:id="rId3" tooltip="title"/>
              </a:rPr>
              <a:t>》</a:t>
            </a:r>
            <a:endParaRPr lang="zh-CN" altLang="en-US" sz="2000" dirty="0"/>
          </a:p>
          <a:p>
            <a:endParaRPr lang="zh-CN" altLang="en-US" sz="2000" dirty="0"/>
          </a:p>
        </p:txBody>
      </p:sp>
    </p:spTree>
    <p:extLst>
      <p:ext uri="{BB962C8B-B14F-4D97-AF65-F5344CB8AC3E}">
        <p14:creationId xmlns:p14="http://schemas.microsoft.com/office/powerpoint/2010/main" val="11761751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竖排文字占位符 2"/>
          <p:cNvSpPr>
            <a:spLocks noGrp="1"/>
          </p:cNvSpPr>
          <p:nvPr>
            <p:ph type="body" orient="vert" idx="1"/>
          </p:nvPr>
        </p:nvSpPr>
        <p:spPr/>
        <p:txBody>
          <a:bodyPr/>
          <a:lstStyle/>
          <a:p>
            <a:r>
              <a:rPr lang="zh-CN" altLang="en-US" dirty="0" smtClean="0"/>
              <a:t>六、特殊說明：</a:t>
            </a:r>
          </a:p>
          <a:p>
            <a:r>
              <a:rPr lang="en-US" altLang="zh-CN" dirty="0" smtClean="0"/>
              <a:t>1</a:t>
            </a:r>
            <a:r>
              <a:rPr lang="zh-CN" altLang="en-US" dirty="0" smtClean="0"/>
              <a:t>）商家因嚴重違規累計或一次性扣滿四十八分被清退出天貓國際，自清退之日起兩年內，天貓國際不再與其合作，合作的範圍包含但不限於：變更經營主體的方式重新開啟已清退的店鋪、嚴重違規被清退店鋪的經營主體申請開新店。</a:t>
            </a:r>
          </a:p>
          <a:p>
            <a:r>
              <a:rPr lang="en-US" altLang="zh-CN" dirty="0" smtClean="0"/>
              <a:t>2</a:t>
            </a:r>
            <a:r>
              <a:rPr lang="zh-CN" altLang="en-US" dirty="0" smtClean="0"/>
              <a:t>）商家主動退出天貓國際，自退出之日起六個月內，不得再以原主體或變更主體的方式重新開啟原店鋪。</a:t>
            </a:r>
          </a:p>
          <a:p>
            <a:endParaRPr lang="zh-CN" altLang="en-US" dirty="0"/>
          </a:p>
        </p:txBody>
      </p:sp>
    </p:spTree>
    <p:extLst>
      <p:ext uri="{BB962C8B-B14F-4D97-AF65-F5344CB8AC3E}">
        <p14:creationId xmlns:p14="http://schemas.microsoft.com/office/powerpoint/2010/main" val="23054946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京东"/>
          <p:cNvPicPr>
            <a:picLocks noChangeAspect="1" noChangeArrowheads="1"/>
          </p:cNvPicPr>
          <p:nvPr/>
        </p:nvPicPr>
        <p:blipFill>
          <a:blip r:embed="rId2"/>
          <a:srcRect/>
          <a:stretch>
            <a:fillRect/>
          </a:stretch>
        </p:blipFill>
        <p:spPr bwMode="auto">
          <a:xfrm>
            <a:off x="340813" y="1447785"/>
            <a:ext cx="9755716" cy="5118100"/>
          </a:xfrm>
          <a:prstGeom prst="rect">
            <a:avLst/>
          </a:prstGeom>
          <a:noFill/>
          <a:ln w="9525">
            <a:noFill/>
            <a:miter lim="800000"/>
            <a:headEnd/>
            <a:tailEnd/>
          </a:ln>
        </p:spPr>
      </p:pic>
      <p:sp>
        <p:nvSpPr>
          <p:cNvPr id="9227" name="圆角矩形 32"/>
          <p:cNvSpPr>
            <a:spLocks noChangeArrowheads="1"/>
          </p:cNvSpPr>
          <p:nvPr/>
        </p:nvSpPr>
        <p:spPr bwMode="auto">
          <a:xfrm>
            <a:off x="9906028" y="1638286"/>
            <a:ext cx="1807633" cy="4542367"/>
          </a:xfrm>
          <a:prstGeom prst="roundRect">
            <a:avLst>
              <a:gd name="adj" fmla="val 9231"/>
            </a:avLst>
          </a:prstGeom>
          <a:noFill/>
          <a:ln w="22225" cap="flat" cmpd="sng">
            <a:solidFill>
              <a:srgbClr val="404040"/>
            </a:solidFill>
            <a:prstDash val="sysDash"/>
            <a:round/>
            <a:headEnd/>
            <a:tailEnd/>
          </a:ln>
          <a:effectLst/>
        </p:spPr>
        <p:txBody>
          <a:bodyPr anchor="ctr"/>
          <a:lstStyle/>
          <a:p>
            <a:pPr algn="ctr"/>
            <a:endParaRPr lang="zh-CN" altLang="zh-CN" sz="2400">
              <a:solidFill>
                <a:srgbClr val="FFFFFF"/>
              </a:solidFill>
              <a:latin typeface="微软雅黑" pitchFamily="34" charset="-122"/>
              <a:ea typeface="微软雅黑" pitchFamily="34" charset="-122"/>
              <a:sym typeface="微软雅黑" pitchFamily="34" charset="-122"/>
            </a:endParaRPr>
          </a:p>
        </p:txBody>
      </p:sp>
      <p:sp>
        <p:nvSpPr>
          <p:cNvPr id="9228" name="矩形 29"/>
          <p:cNvSpPr>
            <a:spLocks noChangeArrowheads="1"/>
          </p:cNvSpPr>
          <p:nvPr/>
        </p:nvSpPr>
        <p:spPr bwMode="auto">
          <a:xfrm>
            <a:off x="10183322" y="2686043"/>
            <a:ext cx="1341967" cy="2207684"/>
          </a:xfrm>
          <a:prstGeom prst="rect">
            <a:avLst/>
          </a:prstGeom>
          <a:solidFill>
            <a:srgbClr val="F8B502"/>
          </a:solidFill>
          <a:ln w="12700" cap="flat" cmpd="sng">
            <a:noFill/>
            <a:miter lim="800000"/>
            <a:headEnd/>
            <a:tailEnd/>
          </a:ln>
          <a:effectLst/>
        </p:spPr>
        <p:txBody>
          <a:bodyPr anchor="ctr"/>
          <a:lstStyle/>
          <a:p>
            <a:pPr algn="ctr"/>
            <a:r>
              <a:rPr lang="zh-CN" altLang="en-US" sz="1867" dirty="0" smtClean="0">
                <a:latin typeface="微软雅黑" pitchFamily="34" charset="-122"/>
                <a:ea typeface="微软雅黑" pitchFamily="34" charset="-122"/>
                <a:sym typeface="微软雅黑" pitchFamily="34" charset="-122"/>
              </a:rPr>
              <a:t>強有力的物流自營體系，佔據國內電商銷售總額20%以上</a:t>
            </a:r>
            <a:endParaRPr lang="zh-CN" altLang="en-US" sz="2400" dirty="0"/>
          </a:p>
        </p:txBody>
      </p:sp>
      <p:sp>
        <p:nvSpPr>
          <p:cNvPr id="13" name="文本框 3"/>
          <p:cNvSpPr>
            <a:spLocks noChangeArrowheads="1"/>
          </p:cNvSpPr>
          <p:nvPr/>
        </p:nvSpPr>
        <p:spPr bwMode="auto">
          <a:xfrm>
            <a:off x="761963" y="285728"/>
            <a:ext cx="6665387" cy="420564"/>
          </a:xfrm>
          <a:prstGeom prst="rect">
            <a:avLst/>
          </a:prstGeom>
          <a:noFill/>
          <a:ln w="9525">
            <a:noFill/>
            <a:miter lim="800000"/>
            <a:headEnd/>
            <a:tailEnd/>
          </a:ln>
          <a:effectLst/>
        </p:spPr>
        <p:txBody>
          <a:bodyPr wrap="square">
            <a:spAutoFit/>
          </a:bodyPr>
          <a:lstStyle/>
          <a:p>
            <a:r>
              <a:rPr lang="zh-CN" altLang="en-US" sz="2133" dirty="0" smtClean="0">
                <a:solidFill>
                  <a:schemeClr val="bg1"/>
                </a:solidFill>
                <a:latin typeface="Segoe UI" pitchFamily="34" charset="0"/>
                <a:ea typeface="微软雅黑" pitchFamily="34" charset="-122"/>
                <a:sym typeface="Segoe UI" pitchFamily="34" charset="0"/>
              </a:rPr>
              <a:t>一、關於跨境電商-</a:t>
            </a:r>
            <a:r>
              <a:rPr lang="zh-CN" altLang="en-US" sz="1867" dirty="0" smtClean="0">
                <a:solidFill>
                  <a:schemeClr val="bg1"/>
                </a:solidFill>
                <a:latin typeface="Segoe UI" pitchFamily="34" charset="0"/>
                <a:ea typeface="微软雅黑" pitchFamily="34" charset="-122"/>
                <a:sym typeface="Segoe UI" pitchFamily="34" charset="0"/>
              </a:rPr>
              <a:t>主力銷售平臺分析（京東全球購）</a:t>
            </a:r>
            <a:endParaRPr lang="zh-CN" altLang="en-US" sz="1867" dirty="0">
              <a:solidFill>
                <a:schemeClr val="bg1"/>
              </a:solidFill>
              <a:latin typeface="Segoe UI" pitchFamily="34" charset="0"/>
              <a:ea typeface="微软雅黑" pitchFamily="34" charset="-122"/>
              <a:sym typeface="Segoe UI" pitchFamily="34" charset="0"/>
            </a:endParaRPr>
          </a:p>
        </p:txBody>
      </p:sp>
      <p:sp>
        <p:nvSpPr>
          <p:cNvPr id="2" name="标题 1"/>
          <p:cNvSpPr>
            <a:spLocks noGrp="1"/>
          </p:cNvSpPr>
          <p:nvPr>
            <p:ph type="title"/>
          </p:nvPr>
        </p:nvSpPr>
        <p:spPr/>
        <p:txBody>
          <a:bodyPr/>
          <a:lstStyle/>
          <a:p>
            <a:endParaRPr lang="zh-CN" altLang="en-US" dirty="0"/>
          </a:p>
        </p:txBody>
      </p:sp>
    </p:spTree>
    <p:extLst>
      <p:ext uri="{BB962C8B-B14F-4D97-AF65-F5344CB8AC3E}">
        <p14:creationId xmlns:p14="http://schemas.microsoft.com/office/powerpoint/2010/main" val="13508578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0" y="1"/>
            <a:ext cx="12128500" cy="6550451"/>
          </a:xfrm>
          <a:prstGeom prst="rect">
            <a:avLst/>
          </a:prstGeom>
        </p:spPr>
      </p:pic>
      <p:sp>
        <p:nvSpPr>
          <p:cNvPr id="3" name="竖排文字占位符 2"/>
          <p:cNvSpPr>
            <a:spLocks noGrp="1"/>
          </p:cNvSpPr>
          <p:nvPr>
            <p:ph type="body" orient="vert" idx="1"/>
          </p:nvPr>
        </p:nvSpPr>
        <p:spPr/>
        <p:txBody>
          <a:bodyPr/>
          <a:lstStyle/>
          <a:p>
            <a:endParaRPr lang="zh-CN" altLang="en-US" dirty="0"/>
          </a:p>
        </p:txBody>
      </p:sp>
    </p:spTree>
    <p:extLst>
      <p:ext uri="{BB962C8B-B14F-4D97-AF65-F5344CB8AC3E}">
        <p14:creationId xmlns:p14="http://schemas.microsoft.com/office/powerpoint/2010/main" val="40841372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2"/>
          <a:stretch>
            <a:fillRect/>
          </a:stretch>
        </p:blipFill>
        <p:spPr>
          <a:xfrm>
            <a:off x="0" y="0"/>
            <a:ext cx="12192000" cy="6293196"/>
          </a:xfrm>
          <a:prstGeom prst="rect">
            <a:avLst/>
          </a:prstGeom>
        </p:spPr>
      </p:pic>
    </p:spTree>
    <p:extLst>
      <p:ext uri="{BB962C8B-B14F-4D97-AF65-F5344CB8AC3E}">
        <p14:creationId xmlns:p14="http://schemas.microsoft.com/office/powerpoint/2010/main" val="3290224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0" y="1"/>
            <a:ext cx="12197654" cy="6905624"/>
          </a:xfrm>
          <a:prstGeom prst="rect">
            <a:avLst/>
          </a:prstGeom>
        </p:spPr>
      </p:pic>
    </p:spTree>
    <p:extLst>
      <p:ext uri="{BB962C8B-B14F-4D97-AF65-F5344CB8AC3E}">
        <p14:creationId xmlns:p14="http://schemas.microsoft.com/office/powerpoint/2010/main" val="13575212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a:stretch>
            <a:fillRect/>
          </a:stretch>
        </p:blipFill>
        <p:spPr>
          <a:xfrm>
            <a:off x="-114300" y="0"/>
            <a:ext cx="12306300" cy="6985000"/>
          </a:xfrm>
          <a:prstGeom prst="rect">
            <a:avLst/>
          </a:prstGeom>
        </p:spPr>
      </p:pic>
    </p:spTree>
    <p:extLst>
      <p:ext uri="{BB962C8B-B14F-4D97-AF65-F5344CB8AC3E}">
        <p14:creationId xmlns:p14="http://schemas.microsoft.com/office/powerpoint/2010/main" val="32801018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0" y="13129"/>
            <a:ext cx="12192000" cy="6319234"/>
          </a:xfrm>
          <a:prstGeom prst="rect">
            <a:avLst/>
          </a:prstGeom>
        </p:spPr>
      </p:pic>
    </p:spTree>
    <p:extLst>
      <p:ext uri="{BB962C8B-B14F-4D97-AF65-F5344CB8AC3E}">
        <p14:creationId xmlns:p14="http://schemas.microsoft.com/office/powerpoint/2010/main" val="4172381200"/>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Doc" id="{E1E7EDF9-8B79-4E5D-B508-2301E35CD219}" vid="{4342E303-0389-44F2-B6F0-C13C203CC5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欢迎使用 PowerPoint</Template>
  <TotalTime>0</TotalTime>
  <Words>10384</Words>
  <Application>Microsoft Office PowerPoint</Application>
  <PresentationFormat>宽屏</PresentationFormat>
  <Paragraphs>1105</Paragraphs>
  <Slides>142</Slides>
  <Notes>35</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142</vt:i4>
      </vt:variant>
    </vt:vector>
  </HeadingPairs>
  <TitlesOfParts>
    <vt:vector size="160" baseType="lpstr">
      <vt:lpstr>Adobe 繁黑體 Std B</vt:lpstr>
      <vt:lpstr>Adobe 仿宋 Std R</vt:lpstr>
      <vt:lpstr>Adobe 楷体 Std R</vt:lpstr>
      <vt:lpstr>Arial Unicode MS</vt:lpstr>
      <vt:lpstr>Batang</vt:lpstr>
      <vt:lpstr>Microsoft YaHei UI</vt:lpstr>
      <vt:lpstr>PMingLiU</vt:lpstr>
      <vt:lpstr>黑体</vt:lpstr>
      <vt:lpstr>宋体</vt:lpstr>
      <vt:lpstr>微软雅黑</vt:lpstr>
      <vt:lpstr>Arial</vt:lpstr>
      <vt:lpstr>Calibri</vt:lpstr>
      <vt:lpstr>Segoe UI</vt:lpstr>
      <vt:lpstr>Segoe UI Light</vt:lpstr>
      <vt:lpstr>Times New Roman</vt:lpstr>
      <vt:lpstr>Verdana</vt:lpstr>
      <vt:lpstr>Wingdings</vt:lpstr>
      <vt:lpstr>WelcomeDoc</vt:lpstr>
      <vt:lpstr>海峽兩岸跨境電商的操作方法</vt:lpstr>
      <vt:lpstr>溫故而知新</vt:lpstr>
      <vt:lpstr>昆山“海峽兩岸電子商務經濟合作試驗區”</vt:lpstr>
      <vt:lpstr>兩岸和商的使命</vt:lpstr>
      <vt:lpstr>在昆山“海峽兩岸電子商務實驗區” 臺灣商品保稅備貨跨境電商</vt:lpstr>
      <vt:lpstr>跨境電商進口業務模式</vt:lpstr>
      <vt:lpstr>跨境電商業務流程</vt:lpstr>
      <vt:lpstr>兩岸和商的跨境電商模型</vt:lpstr>
      <vt:lpstr>兩岸跨境電商的創新</vt:lpstr>
      <vt:lpstr>兩岸跨境電商的先行先試</vt:lpstr>
      <vt:lpstr>兩岸跨境電商的三句箴言</vt:lpstr>
      <vt:lpstr>選好品  新經濟， 什麼樣的臺灣企業在大陸有機會？ 在網上， 什麼樣的臺灣商品在大陸好賣?</vt:lpstr>
      <vt:lpstr>機遇：從傳統外貿到跨境電商</vt:lpstr>
      <vt:lpstr>新思維：從傳統外貿到跨境電商</vt:lpstr>
      <vt:lpstr>大陸全網熱賣平臺</vt:lpstr>
      <vt:lpstr>哪些類目最熱賣？</vt:lpstr>
      <vt:lpstr>天貓產品數統計</vt:lpstr>
      <vt:lpstr>哪些產品最好銷？</vt:lpstr>
      <vt:lpstr>熱賣產品——牛軋糖</vt:lpstr>
      <vt:lpstr>熱賣產品——鳳梨酥</vt:lpstr>
      <vt:lpstr>熱賣產品——太陽餅</vt:lpstr>
      <vt:lpstr>三類產品消費層級分佈</vt:lpstr>
      <vt:lpstr>誰是我的消費者？</vt:lpstr>
      <vt:lpstr>PowerPoint 演示文稿</vt:lpstr>
      <vt:lpstr>PowerPoint 演示文稿</vt:lpstr>
      <vt:lpstr>電商大資料幫您精確定位消費者</vt:lpstr>
      <vt:lpstr>哪些品牌最知名？</vt:lpstr>
      <vt:lpstr>哪些品牌最知名？</vt:lpstr>
      <vt:lpstr>哪些品牌最知名？</vt:lpstr>
      <vt:lpstr>網路熱銷臺灣品牌分析</vt:lpstr>
      <vt:lpstr>櫻桃爺爺</vt:lpstr>
      <vt:lpstr>PowerPoint 演示文稿</vt:lpstr>
      <vt:lpstr>我的美麗日記</vt:lpstr>
      <vt:lpstr>PowerPoint 演示文稿</vt:lpstr>
      <vt:lpstr>森田藥妝</vt:lpstr>
      <vt:lpstr>PowerPoint 演示文稿</vt:lpstr>
      <vt:lpstr>熱銷單品品牌——牛軋糖</vt:lpstr>
      <vt:lpstr>熱銷單品品牌——鳳梨酥</vt:lpstr>
      <vt:lpstr>熱銷單品品牌——太陽餅</vt:lpstr>
      <vt:lpstr>幾點結論</vt:lpstr>
      <vt:lpstr>選品原則</vt:lpstr>
      <vt:lpstr>優選商品</vt:lpstr>
      <vt:lpstr>供應商要求</vt:lpstr>
      <vt:lpstr>供應商資質須知</vt:lpstr>
      <vt:lpstr>供應商合作流程</vt:lpstr>
      <vt:lpstr>跨境銷售合作方式(以和商網為例)</vt:lpstr>
      <vt:lpstr>關於品牌</vt:lpstr>
      <vt:lpstr>品牌授權書</vt:lpstr>
      <vt:lpstr>PowerPoint 演示文稿</vt:lpstr>
      <vt:lpstr>進得去 跨境通關操作方法</vt:lpstr>
      <vt:lpstr>跨境電商與一般貿易操作流程對比</vt:lpstr>
      <vt:lpstr>海關三單對碰</vt:lpstr>
      <vt:lpstr>跨境物流解決方案</vt:lpstr>
      <vt:lpstr>台商實施跨境電商的“自營”模式（1）</vt:lpstr>
      <vt:lpstr>台商實施跨境電商的“自營”模式（2）</vt:lpstr>
      <vt:lpstr>跨境電商口岸（5+2+2+1）+4</vt:lpstr>
      <vt:lpstr>主要跨境口岸對比</vt:lpstr>
      <vt:lpstr>PowerPoint 演示文稿</vt:lpstr>
      <vt:lpstr>台商實施跨境電商的“協力廠商公司合作”模式</vt:lpstr>
      <vt:lpstr>跨境物流一覽圖</vt:lpstr>
      <vt:lpstr>海峽兩岸的跨境物流</vt:lpstr>
      <vt:lpstr>保稅倉----風險保證金(RMB)、海關稅費保證金數額（RMB)</vt:lpstr>
      <vt:lpstr>保稅倉---基本費用1</vt:lpstr>
      <vt:lpstr>保稅倉---基本費用2</vt:lpstr>
      <vt:lpstr>倉儲及保管費、包材存儲費</vt:lpstr>
      <vt:lpstr>保稅倉---增值服務費</vt:lpstr>
      <vt:lpstr>跨境多倉多點</vt:lpstr>
      <vt:lpstr>倉儲物流</vt:lpstr>
      <vt:lpstr>跨境電商採用-行郵稅代替增值稅、關稅、消費稅</vt:lpstr>
      <vt:lpstr>跨境電商行郵稅計算公式</vt:lpstr>
      <vt:lpstr>跨境電商行郵稅說明（部分內容）</vt:lpstr>
      <vt:lpstr>徵稅方式</vt:lpstr>
      <vt:lpstr>跨境電商一站式（單一視窗）綜合服務</vt:lpstr>
      <vt:lpstr>跨境電子商務平臺構建（B2B2C)</vt:lpstr>
      <vt:lpstr>中國（杭州）跨境電子商務綜合試驗區 發展規劃</vt:lpstr>
      <vt:lpstr>中國（杭州）跨境電子商務綜合試驗區 發展規劃</vt:lpstr>
      <vt:lpstr>中國（杭州）跨境電子商務綜合試驗區 發展規劃</vt:lpstr>
      <vt:lpstr>中國（杭州）跨境電子商務綜合試驗區 發展規劃</vt:lpstr>
      <vt:lpstr>中國（杭州）跨境電子商務綜合試驗區 發展規劃</vt:lpstr>
      <vt:lpstr>中國（杭州）跨境電子商務綜合試驗區 發展規劃</vt:lpstr>
      <vt:lpstr>跨境電商備案流程</vt:lpstr>
      <vt:lpstr>跨境電商資金流主要環節</vt:lpstr>
      <vt:lpstr>跨進電商成本</vt:lpstr>
      <vt:lpstr>跨進電商成本與風險</vt:lpstr>
      <vt:lpstr>賣的出 大陸電商全球購銷售平臺分析</vt:lpstr>
      <vt:lpstr>PowerPoint 演示文稿</vt:lpstr>
      <vt:lpstr>PowerPoint 演示文稿</vt:lpstr>
      <vt:lpstr>主力銷售平臺分析（天貓國際）</vt:lpstr>
      <vt:lpstr>PowerPoint 演示文稿</vt:lpstr>
      <vt:lpstr>天貓國際招商標準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蘇寧海外購</vt:lpstr>
      <vt:lpstr>O2O保稅展示店分析（美悅優品）</vt:lpstr>
      <vt:lpstr>寶島購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微行銷“有贊”第一單</vt:lpstr>
      <vt:lpstr>兩岸跨境電商O2O解決方案</vt:lpstr>
      <vt:lpstr>出路：跨境O2O模式</vt:lpstr>
      <vt:lpstr>PowerPoint 演示文稿</vt:lpstr>
      <vt:lpstr>O2O跨境體驗店</vt:lpstr>
      <vt:lpstr>場景一：線上選購</vt:lpstr>
      <vt:lpstr>場景圖二：線下選購</vt:lpstr>
      <vt:lpstr>O2O閉環</vt:lpstr>
      <vt:lpstr>連接-導販引流</vt:lpstr>
      <vt:lpstr>連接-顧客分享</vt:lpstr>
      <vt:lpstr>寶島購--來店易</vt:lpstr>
      <vt:lpstr>交易---全管道銷售</vt:lpstr>
      <vt:lpstr>交易---線下體驗</vt:lpstr>
      <vt:lpstr>資料資訊庫</vt:lpstr>
      <vt:lpstr>寶島購IT系統架構</vt:lpstr>
      <vt:lpstr>寶島購---跨境O2O管理系統</vt:lpstr>
      <vt:lpstr>寶島購----UPOS</vt:lpstr>
      <vt:lpstr>寶島購---來店易顧客端</vt:lpstr>
      <vt:lpstr>PowerPoint 演示文稿</vt:lpstr>
      <vt:lpstr>PowerPoint 演示文稿</vt:lpstr>
      <vt:lpstr>PowerPoint 演示文稿</vt:lpstr>
      <vt:lpstr>寶島購---來店易導購端</vt:lpstr>
      <vt:lpstr>寶島購---來店易商家端</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2014-06-23T16:18:22Z</dcterms:created>
  <dcterms:modified xsi:type="dcterms:W3CDTF">2016-01-28T04:52:07Z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